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610" r:id="rId2"/>
    <p:sldId id="607" r:id="rId3"/>
    <p:sldId id="611" r:id="rId4"/>
    <p:sldId id="612" r:id="rId5"/>
    <p:sldId id="613" r:id="rId6"/>
    <p:sldId id="256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61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58CB0-A410-4794-946A-3CCE49AA23D2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80F1D-EBCD-4799-8FEB-73B7FE0046A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896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38517-48C3-405A-03BF-13DE0B54F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CD832DE7-1A56-8DC6-ADDC-1C3C1D0D7E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1AAD9124-961B-5266-2602-E0B849DA7B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B26EE47-807C-6FBB-CEF8-0B5F5525AC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3C38A-55DF-4C33-9BAC-A013338BBAD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0419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85707-D02D-C5DE-0298-53624AD69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A5508219-2905-AF57-6289-82C8EADEBF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7D73139F-5236-0EB1-81AC-7BC6F7D09F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027FA84-D5EA-2147-42AB-F156E27406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3C38A-55DF-4C33-9BAC-A013338BBAD3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3429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FBD4C-A4AE-C493-5140-C0FF330ED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87CCA621-2955-B927-999F-2F8CEC84CB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871B65E3-66C7-3113-1BE9-80EC671065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F876685-CEEB-7680-7CD2-4282DC8C06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3C38A-55DF-4C33-9BAC-A013338BBAD3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6235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F70D9-39C5-0E70-BBB5-6E6E78950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6B87DE72-E2D4-3351-6146-118A0988B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FE7C8897-3CF4-93E7-D4ED-85DDF1F5C6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3182100-9B0D-BD0E-EC7D-444F8B1A6D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3C38A-55DF-4C33-9BAC-A013338BBAD3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5210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F70D9-39C5-0E70-BBB5-6E6E78950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6B87DE72-E2D4-3351-6146-118A0988B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FE7C8897-3CF4-93E7-D4ED-85DDF1F5C6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3182100-9B0D-BD0E-EC7D-444F8B1A6D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C3C38A-55DF-4C33-9BAC-A013338BBAD3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1877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>
            <a:extLst>
              <a:ext uri="{FF2B5EF4-FFF2-40B4-BE49-F238E27FC236}">
                <a16:creationId xmlns:a16="http://schemas.microsoft.com/office/drawing/2014/main" id="{9FC86C8B-9EFC-9824-F16F-C0283FE3C7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7620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7620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7620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7620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7620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7620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7620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7620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CFD08718-89C1-4AF0-9565-6F1DCA1DD1EF}" type="slidenum">
              <a:rPr lang="en-US" altLang="zh-TW" sz="1000"/>
              <a:pPr>
                <a:spcBef>
                  <a:spcPct val="0"/>
                </a:spcBef>
              </a:pPr>
              <a:t>6</a:t>
            </a:fld>
            <a:endParaRPr lang="en-US" altLang="zh-TW" sz="10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6B846783-681E-6AEE-C96E-9B91091419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/>
          </a:p>
        </p:txBody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3DC1F5CC-91D0-C2F8-D47F-A7D4698938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025" y="744538"/>
            <a:ext cx="6521450" cy="3668712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3243C7-1C3C-A856-D75C-F1C28327D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B4E5A9BB-612B-5CAC-645F-EBD3A0233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7F9A448-42E1-3C36-2B8F-C54E94B76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E85C7AE-DBA1-5B80-5840-27916406E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326906-B838-143F-BDE2-9B7FC28FE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290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75C435-5F1C-1108-BAC5-353DF26EB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1A339C0-4D44-D6DC-97F8-131D7AE60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329DF73-BDAE-B970-1489-70C031547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4D23762-CF0B-C30B-C624-DB2992FBE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964D8B-9CF9-AE15-D566-8E897703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778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2C8F9E7-333F-451C-B4B8-255ABC0813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48337E0-17B8-D24C-93C6-3B49AD965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B11F310-B2EF-D34F-BC5C-185112B19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5E5D176-5B51-A562-C70D-2B4FCF5C6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08C88D8-8D84-59E9-7F9D-078C4E120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046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A5BA1A-2298-89CA-D88D-F91DE9C97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C2C9589-D7FA-7953-1836-6420167CD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6C46F3B-01EA-6F10-5444-A84BDF8D0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5550D0A-264C-3B78-3A9B-43FABE90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4C50448-4717-911E-4E99-79A7CB8FB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757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336088-9925-39C1-B689-C16AEC5AA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7ACC8E9-2E01-10B1-B68B-E068B0682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4606EBB-CA6F-7ECE-E708-4B134B8A8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B7ED85D-6565-E729-609D-B3C29810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53B9FEB-4DFB-EC75-FC3F-6BEA2AAB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481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7BFED4-9E66-6EA1-6257-019438B60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D6204E7-C801-1826-9E24-AB0941F379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25ABEA1-6F68-D966-C680-74B562E7F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0659F55-2F11-339E-1038-1A235AA9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3420AFF-561C-8DE3-C452-86B44AFC9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508E44D-E6C1-3600-F0D3-1D6BE7599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0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202B4B-6036-B09D-07C0-68390A54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2911744-6AED-7524-63F1-58B962FB8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F9D1A37-B34F-9EC8-778C-87E402BDEF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D85D5AD-B66F-E96D-BABC-E68C9DA9A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62C024FC-DCC9-C244-7208-505ABBE8B6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AD5A2F8-EFFC-4E07-6134-9E84BB8C2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136570AA-F3BC-5A72-8DA7-EC78431C0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6FDC18B-42C8-6948-2375-F380E1CC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852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73AC21-C9A9-06D2-214D-D9E8B431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9B787D6-DB16-7206-A017-00FF3328B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7BA7C3DC-E32F-EE27-282F-B0F8A8B6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DD919C-1684-F4C7-FB37-1BCF13C68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527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B27127A-F4C1-337B-628C-4BC7D03E7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C6EC3F3-03ED-C2FC-E53C-4F7DF4E41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883124E-27F2-9E1D-8496-D889DEB73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79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6C740B-A1E5-55DA-DB3E-DE28C607B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5EC845-FD0B-B609-F45A-792E2D0D7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BB52038E-0B60-F67D-96A4-F30A147CF9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DF9E35A-B156-CC7B-D917-FA6259975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ABB0F01-0E2D-1D3A-58D5-53DC85512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0ACBFE2-5F19-C2C3-3000-A02138060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175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B00B09-AC17-2123-E134-6996A9746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A4719D5-C6CE-2C2B-E516-95795E94C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B0EEC601-2521-13FD-B5DD-330142829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21D29C6-8E78-02AE-F836-EA7AB1FD1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02A73E2-6011-B509-296E-330EACBB2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EB1B2A2-3901-B5D7-16B9-43257D019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12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D0CAB3A-08F6-63B4-9F0E-B34A0B8DE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EEA1012-86E5-3501-04A1-D58A1EBA9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6D17A8B-8B84-8CDC-31CE-22290F5EA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1574-B72A-40AA-BE14-2E10AE5C9C17}" type="datetimeFigureOut">
              <a:rPr lang="zh-TW" altLang="en-US" smtClean="0"/>
              <a:t>2025/10/2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162584C-F724-4E33-6334-236F8BF25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5FEDA1C-DA1A-00D8-FEC0-E67A96E58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83E4D-B67B-49C3-BFE0-A84E4B73BC1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736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www.kjnotes.com/linux/29#google_vignet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hyperlink" Target="https://www.virtualbox.org/" TargetMode="External"/><Relationship Id="rId4" Type="http://schemas.openxmlformats.org/officeDocument/2006/relationships/hyperlink" Target="https://releases.ubuntu.com/focal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medium.com/%E8%8A%B1%E5%93%A5%E7%9A%84%E5%A5%87%E5%B9%BB%E6%97%85%E7%A8%8B/%E8%A7%A3%E6%B1%BAvirtualbox%E7%84%A1%E6%B3%95%E9%9B%99%E5%90%91%E8%A4%87%E8%A3%BD%E8%B2%BC%E4%B8%8A-1554d5a81da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hackmd.io/@om56OsAHTP6kPVpeCY8IXA/S1d3Bl8Ch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D0465-BE8A-9921-85D9-127951D59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E9B81EA-2208-4D72-83FD-C5E3AF835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C670-62AE-431A-9DED-8194008F3CC9}" type="slidenum">
              <a:rPr lang="zh-TW" altLang="en-US" smtClean="0"/>
              <a:t>1</a:t>
            </a:fld>
            <a:endParaRPr lang="zh-TW" altLang="en-US"/>
          </a:p>
        </p:txBody>
      </p:sp>
      <p:pic>
        <p:nvPicPr>
          <p:cNvPr id="4" name="Google Shape;103;p3">
            <a:extLst>
              <a:ext uri="{FF2B5EF4-FFF2-40B4-BE49-F238E27FC236}">
                <a16:creationId xmlns:a16="http://schemas.microsoft.com/office/drawing/2014/main" id="{601A7D3A-9F54-7F07-1539-403AE3ABC99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6093296"/>
            <a:ext cx="9143999" cy="7647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5;p3">
            <a:extLst>
              <a:ext uri="{FF2B5EF4-FFF2-40B4-BE49-F238E27FC236}">
                <a16:creationId xmlns:a16="http://schemas.microsoft.com/office/drawing/2014/main" id="{49311ACA-10BC-2FD7-364F-68A8B9AEFBE4}"/>
              </a:ext>
            </a:extLst>
          </p:cNvPr>
          <p:cNvSpPr txBox="1"/>
          <p:nvPr/>
        </p:nvSpPr>
        <p:spPr>
          <a:xfrm>
            <a:off x="1357311" y="1824162"/>
            <a:ext cx="9477375" cy="126184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altLang="zh-TW" sz="4000" b="1" dirty="0">
                <a:solidFill>
                  <a:srgbClr val="000A22"/>
                </a:solidFill>
              </a:rPr>
              <a:t>Computer Networks</a:t>
            </a:r>
            <a:r>
              <a:rPr lang="en-US" altLang="zh-TW" sz="3600" b="1" dirty="0">
                <a:solidFill>
                  <a:srgbClr val="000A22"/>
                </a:solidFill>
              </a:rPr>
              <a:t> </a:t>
            </a:r>
            <a:br>
              <a:rPr lang="en-US" altLang="zh-TW" sz="3600" b="1" dirty="0">
                <a:solidFill>
                  <a:srgbClr val="000A22"/>
                </a:solidFill>
              </a:rPr>
            </a:br>
            <a:r>
              <a:rPr lang="en-US" altLang="zh-TW" sz="3600" b="1" dirty="0">
                <a:solidFill>
                  <a:srgbClr val="000A22"/>
                </a:solidFill>
              </a:rPr>
              <a:t>Simulation </a:t>
            </a:r>
            <a:r>
              <a:rPr lang="en-US" altLang="zh-TW" sz="3200" b="1" dirty="0">
                <a:solidFill>
                  <a:srgbClr val="000A22"/>
                </a:solidFill>
              </a:rPr>
              <a:t>Project</a:t>
            </a:r>
            <a:r>
              <a:rPr lang="zh-TW" altLang="en-US" sz="3200" b="1" dirty="0">
                <a:solidFill>
                  <a:srgbClr val="000A22"/>
                </a:solidFill>
              </a:rPr>
              <a:t> </a:t>
            </a:r>
            <a:r>
              <a:rPr lang="en-US" altLang="zh-TW" sz="3200" b="1" dirty="0">
                <a:solidFill>
                  <a:srgbClr val="000A22"/>
                </a:solidFill>
              </a:rPr>
              <a:t>- Router and TCP/UDP</a:t>
            </a:r>
            <a:r>
              <a:rPr lang="zh-TW" altLang="en-US" sz="3200" b="1" dirty="0">
                <a:solidFill>
                  <a:srgbClr val="000A22"/>
                </a:solidFill>
              </a:rPr>
              <a:t> </a:t>
            </a:r>
            <a:r>
              <a:rPr lang="en-US" altLang="zh-TW" sz="3200" b="1" dirty="0">
                <a:solidFill>
                  <a:srgbClr val="000A22"/>
                </a:solidFill>
              </a:rPr>
              <a:t>Sockets</a:t>
            </a:r>
            <a:r>
              <a:rPr lang="en-US" altLang="zh-TW" sz="3200" b="1" dirty="0"/>
              <a:t> 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2" name="副標題 2">
            <a:extLst>
              <a:ext uri="{FF2B5EF4-FFF2-40B4-BE49-F238E27FC236}">
                <a16:creationId xmlns:a16="http://schemas.microsoft.com/office/drawing/2014/main" id="{4E86FD6C-6291-9E20-D5D6-4B7C238A01F1}"/>
              </a:ext>
            </a:extLst>
          </p:cNvPr>
          <p:cNvSpPr txBox="1">
            <a:spLocks/>
          </p:cNvSpPr>
          <p:nvPr/>
        </p:nvSpPr>
        <p:spPr>
          <a:xfrm>
            <a:off x="1524000" y="4059238"/>
            <a:ext cx="9144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			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指導教授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許蒼嶺 博士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			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研究生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鄭明恩 陳裕承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			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552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7B743-473E-7A6D-BB3D-6E2B9BA8F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A42D858-F081-9599-0EBD-8B54F85C2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C670-62AE-431A-9DED-8194008F3CC9}" type="slidenum">
              <a:rPr lang="zh-TW" altLang="en-US" smtClean="0"/>
              <a:t>2</a:t>
            </a:fld>
            <a:endParaRPr lang="zh-TW" altLang="en-US"/>
          </a:p>
        </p:txBody>
      </p:sp>
      <p:pic>
        <p:nvPicPr>
          <p:cNvPr id="4" name="Google Shape;103;p3">
            <a:extLst>
              <a:ext uri="{FF2B5EF4-FFF2-40B4-BE49-F238E27FC236}">
                <a16:creationId xmlns:a16="http://schemas.microsoft.com/office/drawing/2014/main" id="{430BAA6A-3048-897C-3B1C-DC91EDBFBAB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6093296"/>
            <a:ext cx="9143999" cy="7647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5;p3">
            <a:extLst>
              <a:ext uri="{FF2B5EF4-FFF2-40B4-BE49-F238E27FC236}">
                <a16:creationId xmlns:a16="http://schemas.microsoft.com/office/drawing/2014/main" id="{24A4BA45-4FCA-AB0D-C235-5AA37CEA2D7E}"/>
              </a:ext>
            </a:extLst>
          </p:cNvPr>
          <p:cNvSpPr txBox="1"/>
          <p:nvPr/>
        </p:nvSpPr>
        <p:spPr>
          <a:xfrm>
            <a:off x="1357311" y="346091"/>
            <a:ext cx="9477375" cy="58473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Project01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75E026D-B6CF-8A53-CB7C-073C0E1C7EFD}"/>
              </a:ext>
            </a:extLst>
          </p:cNvPr>
          <p:cNvSpPr txBox="1"/>
          <p:nvPr/>
        </p:nvSpPr>
        <p:spPr>
          <a:xfrm>
            <a:off x="1524000" y="226709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altLang="zh-TW" dirty="0">
                <a:hlinkClick r:id="rId4"/>
              </a:rPr>
              <a:t>Ubuntu 20.04.6 LTS (Focal Fossa)</a:t>
            </a:r>
            <a:endParaRPr lang="zh-TW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51CB412-8061-6945-9117-D0F67F1ECB6C}"/>
              </a:ext>
            </a:extLst>
          </p:cNvPr>
          <p:cNvSpPr txBox="1"/>
          <p:nvPr/>
        </p:nvSpPr>
        <p:spPr>
          <a:xfrm>
            <a:off x="1524000" y="180989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b="0" i="0" u="none" strike="noStrike" dirty="0">
                <a:solidFill>
                  <a:srgbClr val="00A0E9"/>
                </a:solidFill>
                <a:effectLst/>
                <a:latin typeface="Lato" panose="020F0502020204030203" pitchFamily="34" charset="0"/>
                <a:hlinkClick r:id="rId5"/>
              </a:rPr>
              <a:t>https://www.virtualbox.org/</a:t>
            </a:r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271EAE6F-B0E5-7F87-7AD8-F2C0128E18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7901" y="2850521"/>
            <a:ext cx="7329727" cy="448642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4A8315FB-B5F3-37B1-6D1E-084694BDAF98}"/>
              </a:ext>
            </a:extLst>
          </p:cNvPr>
          <p:cNvSpPr txBox="1"/>
          <p:nvPr/>
        </p:nvSpPr>
        <p:spPr>
          <a:xfrm>
            <a:off x="1524509" y="3407419"/>
            <a:ext cx="7600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hlinkClick r:id="rId7"/>
              </a:rPr>
              <a:t>VirtualBox </a:t>
            </a:r>
            <a:r>
              <a:rPr lang="zh-TW" altLang="en-US" dirty="0">
                <a:hlinkClick r:id="rId7"/>
              </a:rPr>
              <a:t>虛擬機器安裝 </a:t>
            </a:r>
            <a:r>
              <a:rPr lang="en-US" altLang="zh-TW" dirty="0">
                <a:hlinkClick r:id="rId7"/>
              </a:rPr>
              <a:t>Ubuntu Desktop </a:t>
            </a:r>
            <a:r>
              <a:rPr lang="zh-TW" altLang="en-US" dirty="0">
                <a:hlinkClick r:id="rId7"/>
              </a:rPr>
              <a:t>設定與使用教學 </a:t>
            </a:r>
            <a:r>
              <a:rPr lang="en-US" altLang="zh-TW" dirty="0">
                <a:hlinkClick r:id="rId7"/>
              </a:rPr>
              <a:t>| </a:t>
            </a:r>
            <a:r>
              <a:rPr lang="en-US" altLang="zh-TW" dirty="0" err="1">
                <a:hlinkClick r:id="rId7"/>
              </a:rPr>
              <a:t>KJie</a:t>
            </a:r>
            <a:r>
              <a:rPr lang="en-US" altLang="zh-TW" dirty="0">
                <a:hlinkClick r:id="rId7"/>
              </a:rPr>
              <a:t> Notes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5903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C68BC-3EDF-BCD1-6562-4B857C1E62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3AC3F23-2EA6-842B-AB54-B14371DFF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C670-62AE-431A-9DED-8194008F3CC9}" type="slidenum">
              <a:rPr lang="zh-TW" altLang="en-US" smtClean="0"/>
              <a:t>3</a:t>
            </a:fld>
            <a:endParaRPr lang="zh-TW" altLang="en-US"/>
          </a:p>
        </p:txBody>
      </p:sp>
      <p:pic>
        <p:nvPicPr>
          <p:cNvPr id="4" name="Google Shape;103;p3">
            <a:extLst>
              <a:ext uri="{FF2B5EF4-FFF2-40B4-BE49-F238E27FC236}">
                <a16:creationId xmlns:a16="http://schemas.microsoft.com/office/drawing/2014/main" id="{7862A612-E72F-6510-B6C2-5F61CCED04C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6093296"/>
            <a:ext cx="9143999" cy="7647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5;p3">
            <a:extLst>
              <a:ext uri="{FF2B5EF4-FFF2-40B4-BE49-F238E27FC236}">
                <a16:creationId xmlns:a16="http://schemas.microsoft.com/office/drawing/2014/main" id="{2870BB44-9A48-D019-3131-718A217F682F}"/>
              </a:ext>
            </a:extLst>
          </p:cNvPr>
          <p:cNvSpPr txBox="1"/>
          <p:nvPr/>
        </p:nvSpPr>
        <p:spPr>
          <a:xfrm>
            <a:off x="1357311" y="346091"/>
            <a:ext cx="9477375" cy="58473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Project01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B5395438-ECDB-3A3D-23C9-768B5F84F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399" y="1686397"/>
            <a:ext cx="4110969" cy="3914383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AACEB9AE-A545-5631-5EF7-6A273556C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7311" y="1686396"/>
            <a:ext cx="5073196" cy="3914384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4B80792D-9945-6F9D-78E2-54FF5ED16EA7}"/>
              </a:ext>
            </a:extLst>
          </p:cNvPr>
          <p:cNvSpPr txBox="1"/>
          <p:nvPr/>
        </p:nvSpPr>
        <p:spPr>
          <a:xfrm>
            <a:off x="1357311" y="5600780"/>
            <a:ext cx="5073196" cy="123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" dirty="0">
                <a:hlinkClick r:id="rId6"/>
              </a:rPr>
              <a:t>Ubuntu </a:t>
            </a:r>
            <a:r>
              <a:rPr lang="zh-TW" altLang="en-US" sz="200" dirty="0">
                <a:hlinkClick r:id="rId6"/>
              </a:rPr>
              <a:t>打不開 </a:t>
            </a:r>
            <a:r>
              <a:rPr lang="en-US" altLang="zh-TW" sz="200" dirty="0">
                <a:hlinkClick r:id="rId6"/>
              </a:rPr>
              <a:t>Terminal </a:t>
            </a:r>
            <a:r>
              <a:rPr lang="zh-TW" altLang="en-US" sz="200" dirty="0">
                <a:hlinkClick r:id="rId6"/>
              </a:rPr>
              <a:t>的解決方法 </a:t>
            </a:r>
            <a:r>
              <a:rPr lang="en-US" altLang="zh-TW" sz="200" dirty="0">
                <a:hlinkClick r:id="rId6"/>
              </a:rPr>
              <a:t>- </a:t>
            </a:r>
            <a:r>
              <a:rPr lang="en-US" altLang="zh-TW" sz="200" dirty="0" err="1">
                <a:hlinkClick r:id="rId6"/>
              </a:rPr>
              <a:t>HackMD</a:t>
            </a:r>
            <a:endParaRPr lang="zh-TW" altLang="en-US" sz="200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C39203C-9D9F-2EAB-F8DF-22D1AEAF2125}"/>
              </a:ext>
            </a:extLst>
          </p:cNvPr>
          <p:cNvSpPr txBox="1"/>
          <p:nvPr/>
        </p:nvSpPr>
        <p:spPr>
          <a:xfrm>
            <a:off x="6430507" y="5615181"/>
            <a:ext cx="6279205" cy="10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00" dirty="0">
                <a:hlinkClick r:id="rId7"/>
              </a:rPr>
              <a:t>解決</a:t>
            </a:r>
            <a:r>
              <a:rPr lang="en-US" altLang="zh-TW" sz="100" dirty="0">
                <a:hlinkClick r:id="rId7"/>
              </a:rPr>
              <a:t>VirtualBox</a:t>
            </a:r>
            <a:r>
              <a:rPr lang="zh-TW" altLang="en-US" sz="100" dirty="0">
                <a:hlinkClick r:id="rId7"/>
              </a:rPr>
              <a:t>無法雙向複製貼上</a:t>
            </a:r>
            <a:r>
              <a:rPr lang="en-US" altLang="zh-TW" sz="100" dirty="0">
                <a:hlinkClick r:id="rId7"/>
              </a:rPr>
              <a:t>. </a:t>
            </a:r>
            <a:r>
              <a:rPr lang="zh-TW" altLang="en-US" sz="100" dirty="0">
                <a:hlinkClick r:id="rId7"/>
              </a:rPr>
              <a:t>最近在</a:t>
            </a:r>
            <a:r>
              <a:rPr lang="en-US" altLang="zh-TW" sz="100" dirty="0">
                <a:hlinkClick r:id="rId7"/>
              </a:rPr>
              <a:t>VirtualBox</a:t>
            </a:r>
            <a:r>
              <a:rPr lang="zh-TW" altLang="en-US" sz="100" dirty="0">
                <a:hlinkClick r:id="rId7"/>
              </a:rPr>
              <a:t>安裝</a:t>
            </a:r>
            <a:r>
              <a:rPr lang="en-US" altLang="zh-TW" sz="100" dirty="0">
                <a:hlinkClick r:id="rId7"/>
              </a:rPr>
              <a:t>Ubuntu 18.04.4… | by Oliver Hua </a:t>
            </a:r>
            <a:r>
              <a:rPr lang="zh-TW" altLang="en-US" sz="100" dirty="0">
                <a:hlinkClick r:id="rId7"/>
              </a:rPr>
              <a:t>花雲鴻 </a:t>
            </a:r>
            <a:r>
              <a:rPr lang="en-US" altLang="zh-TW" sz="100" dirty="0">
                <a:hlinkClick r:id="rId7"/>
              </a:rPr>
              <a:t>| </a:t>
            </a:r>
            <a:r>
              <a:rPr lang="zh-TW" altLang="en-US" sz="100" dirty="0">
                <a:hlinkClick r:id="rId7"/>
              </a:rPr>
              <a:t>花哥的奇幻旅程 </a:t>
            </a:r>
            <a:r>
              <a:rPr lang="en-US" altLang="zh-TW" sz="100" dirty="0">
                <a:hlinkClick r:id="rId7"/>
              </a:rPr>
              <a:t>| Medium</a:t>
            </a:r>
            <a:endParaRPr lang="zh-TW" altLang="en-US" sz="100" dirty="0"/>
          </a:p>
        </p:txBody>
      </p:sp>
    </p:spTree>
    <p:extLst>
      <p:ext uri="{BB962C8B-B14F-4D97-AF65-F5344CB8AC3E}">
        <p14:creationId xmlns:p14="http://schemas.microsoft.com/office/powerpoint/2010/main" val="1877521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8A190-0C90-4030-43EE-0CE599788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16F853D-2E8A-DE7D-3913-610A66668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C670-62AE-431A-9DED-8194008F3CC9}" type="slidenum">
              <a:rPr lang="zh-TW" altLang="en-US" smtClean="0"/>
              <a:t>4</a:t>
            </a:fld>
            <a:endParaRPr lang="zh-TW" altLang="en-US"/>
          </a:p>
        </p:txBody>
      </p:sp>
      <p:pic>
        <p:nvPicPr>
          <p:cNvPr id="4" name="Google Shape;103;p3">
            <a:extLst>
              <a:ext uri="{FF2B5EF4-FFF2-40B4-BE49-F238E27FC236}">
                <a16:creationId xmlns:a16="http://schemas.microsoft.com/office/drawing/2014/main" id="{417E52FB-1692-349B-7E45-5F903946415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6093296"/>
            <a:ext cx="9143999" cy="7647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5;p3">
            <a:extLst>
              <a:ext uri="{FF2B5EF4-FFF2-40B4-BE49-F238E27FC236}">
                <a16:creationId xmlns:a16="http://schemas.microsoft.com/office/drawing/2014/main" id="{18DC2219-11F8-D7D2-5B13-9F3A9741BBD9}"/>
              </a:ext>
            </a:extLst>
          </p:cNvPr>
          <p:cNvSpPr txBox="1"/>
          <p:nvPr/>
        </p:nvSpPr>
        <p:spPr>
          <a:xfrm>
            <a:off x="1357311" y="346091"/>
            <a:ext cx="9477375" cy="58473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Project01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966F77C-E99A-06ED-5D4C-71CEF40045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5" r="-1"/>
          <a:stretch>
            <a:fillRect/>
          </a:stretch>
        </p:blipFill>
        <p:spPr>
          <a:xfrm>
            <a:off x="594986" y="1193880"/>
            <a:ext cx="10883029" cy="453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00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8A190-0C90-4030-43EE-0CE599788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16F853D-2E8A-DE7D-3913-610A66668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6C670-62AE-431A-9DED-8194008F3CC9}" type="slidenum">
              <a:rPr lang="zh-TW" altLang="en-US" smtClean="0"/>
              <a:t>5</a:t>
            </a:fld>
            <a:endParaRPr lang="zh-TW" altLang="en-US"/>
          </a:p>
        </p:txBody>
      </p:sp>
      <p:pic>
        <p:nvPicPr>
          <p:cNvPr id="4" name="Google Shape;103;p3">
            <a:extLst>
              <a:ext uri="{FF2B5EF4-FFF2-40B4-BE49-F238E27FC236}">
                <a16:creationId xmlns:a16="http://schemas.microsoft.com/office/drawing/2014/main" id="{417E52FB-1692-349B-7E45-5F903946415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6093296"/>
            <a:ext cx="9143999" cy="7647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5;p3">
            <a:extLst>
              <a:ext uri="{FF2B5EF4-FFF2-40B4-BE49-F238E27FC236}">
                <a16:creationId xmlns:a16="http://schemas.microsoft.com/office/drawing/2014/main" id="{18DC2219-11F8-D7D2-5B13-9F3A9741BBD9}"/>
              </a:ext>
            </a:extLst>
          </p:cNvPr>
          <p:cNvSpPr txBox="1"/>
          <p:nvPr/>
        </p:nvSpPr>
        <p:spPr>
          <a:xfrm>
            <a:off x="1357311" y="346091"/>
            <a:ext cx="9477375" cy="58473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Project01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D9BB3FDE-818B-464E-89FF-EDC7371A6EA9}"/>
              </a:ext>
            </a:extLst>
          </p:cNvPr>
          <p:cNvSpPr txBox="1"/>
          <p:nvPr/>
        </p:nvSpPr>
        <p:spPr>
          <a:xfrm>
            <a:off x="3767956" y="2611677"/>
            <a:ext cx="4656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請完成</a:t>
            </a:r>
            <a:r>
              <a:rPr lang="en-US" altLang="zh-TW" dirty="0"/>
              <a:t>UDP, TCP</a:t>
            </a:r>
            <a:r>
              <a:rPr lang="zh-TW" altLang="en-US" dirty="0"/>
              <a:t>功能以及其餘</a:t>
            </a:r>
            <a:r>
              <a:rPr lang="en-US" altLang="zh-TW" dirty="0"/>
              <a:t>//code</a:t>
            </a:r>
            <a:r>
              <a:rPr lang="zh-TW" altLang="en-US" dirty="0"/>
              <a:t>標記部分</a:t>
            </a:r>
          </a:p>
        </p:txBody>
      </p:sp>
    </p:spTree>
    <p:extLst>
      <p:ext uri="{BB962C8B-B14F-4D97-AF65-F5344CB8AC3E}">
        <p14:creationId xmlns:p14="http://schemas.microsoft.com/office/powerpoint/2010/main" val="138479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49A9721-7D48-6678-0324-4D2D2CE843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43000"/>
          </a:xfrm>
          <a:noFill/>
        </p:spPr>
        <p:txBody>
          <a:bodyPr vert="horz" lIns="92075" tIns="46038" rIns="92075" bIns="46038" rtlCol="0" anchor="ctr">
            <a:normAutofit/>
          </a:bodyPr>
          <a:lstStyle/>
          <a:p>
            <a:pPr eaLnBrk="1" hangingPunct="1"/>
            <a:r>
              <a:rPr lang="en-US" altLang="zh-TW" sz="2000" b="1" dirty="0">
                <a:solidFill>
                  <a:srgbClr val="000A22"/>
                </a:solidFill>
              </a:rPr>
              <a:t>Computer Networks</a:t>
            </a:r>
            <a:r>
              <a:rPr lang="en-US" altLang="zh-TW" sz="1800" b="1" dirty="0">
                <a:solidFill>
                  <a:srgbClr val="000A22"/>
                </a:solidFill>
              </a:rPr>
              <a:t> </a:t>
            </a:r>
            <a:br>
              <a:rPr lang="en-US" altLang="zh-TW" sz="1800" b="1" dirty="0">
                <a:solidFill>
                  <a:srgbClr val="000A22"/>
                </a:solidFill>
              </a:rPr>
            </a:br>
            <a:r>
              <a:rPr lang="en-US" altLang="zh-TW" sz="1800" b="1" dirty="0">
                <a:solidFill>
                  <a:srgbClr val="000A22"/>
                </a:solidFill>
              </a:rPr>
              <a:t>Simulation </a:t>
            </a:r>
            <a:r>
              <a:rPr lang="en-US" altLang="zh-TW" sz="1600" b="1" dirty="0">
                <a:solidFill>
                  <a:srgbClr val="000A22"/>
                </a:solidFill>
              </a:rPr>
              <a:t>Project</a:t>
            </a:r>
            <a:r>
              <a:rPr lang="zh-TW" altLang="en-US" sz="1600" b="1" dirty="0">
                <a:solidFill>
                  <a:srgbClr val="000A22"/>
                </a:solidFill>
              </a:rPr>
              <a:t> </a:t>
            </a:r>
            <a:r>
              <a:rPr lang="en-US" altLang="zh-TW" sz="1600" b="1" dirty="0">
                <a:solidFill>
                  <a:srgbClr val="000A22"/>
                </a:solidFill>
              </a:rPr>
              <a:t>- Router and TCP/UDP</a:t>
            </a:r>
            <a:r>
              <a:rPr lang="zh-TW" altLang="en-US" sz="1600" b="1" dirty="0">
                <a:solidFill>
                  <a:srgbClr val="000A22"/>
                </a:solidFill>
              </a:rPr>
              <a:t> </a:t>
            </a:r>
            <a:r>
              <a:rPr lang="en-US" altLang="zh-TW" sz="1600" b="1" dirty="0">
                <a:solidFill>
                  <a:srgbClr val="000A22"/>
                </a:solidFill>
              </a:rPr>
              <a:t>Sockets</a:t>
            </a:r>
            <a:r>
              <a:rPr lang="en-US" altLang="zh-TW" sz="1600" b="1" dirty="0"/>
              <a:t> </a:t>
            </a:r>
            <a:endParaRPr lang="en-US" altLang="zh-TW" sz="1800" b="1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6EFFCCB-7C0A-5C49-6C63-576D102786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12951" y="1008064"/>
            <a:ext cx="8220075" cy="4352925"/>
          </a:xfrm>
        </p:spPr>
        <p:txBody>
          <a:bodyPr vert="horz" lIns="92075" tIns="46038" rIns="92075" bIns="46038" rtlCol="0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en-US" altLang="zh-TW" sz="2000" dirty="0"/>
              <a:t>                                                    </a:t>
            </a:r>
            <a:r>
              <a:rPr lang="en-US" altLang="zh-TW" sz="1200" dirty="0" err="1"/>
              <a:t>MoD</a:t>
            </a:r>
            <a:r>
              <a:rPr lang="en-US" altLang="zh-TW" sz="1200" dirty="0"/>
              <a:t> Video Stream (UDP) </a:t>
            </a:r>
          </a:p>
          <a:p>
            <a:pPr eaLnBrk="1" hangingPunct="1">
              <a:buFontTx/>
              <a:buNone/>
              <a:defRPr/>
            </a:pPr>
            <a:endParaRPr lang="en-US" altLang="zh-TW" sz="2000" dirty="0"/>
          </a:p>
          <a:p>
            <a:pPr eaLnBrk="1" hangingPunct="1">
              <a:buFontTx/>
              <a:buNone/>
              <a:defRPr/>
            </a:pPr>
            <a:endParaRPr lang="en-US" altLang="zh-TW" sz="2000" dirty="0"/>
          </a:p>
          <a:p>
            <a:pPr eaLnBrk="1" hangingPunct="1">
              <a:buFontTx/>
              <a:buNone/>
              <a:defRPr/>
            </a:pPr>
            <a:endParaRPr lang="en-US" altLang="zh-TW" sz="2000" dirty="0"/>
          </a:p>
          <a:p>
            <a:pPr eaLnBrk="1" hangingPunct="1">
              <a:buFontTx/>
              <a:buNone/>
              <a:defRPr/>
            </a:pPr>
            <a:endParaRPr lang="en-US" altLang="zh-TW" sz="2000" dirty="0"/>
          </a:p>
          <a:p>
            <a:pPr marL="0" indent="0">
              <a:buNone/>
              <a:defRPr/>
            </a:pPr>
            <a:r>
              <a:rPr lang="en-US" altLang="zh-TW" sz="1400" dirty="0"/>
              <a:t>Part I:</a:t>
            </a:r>
            <a:r>
              <a:rPr lang="en-US" altLang="zh-TW" sz="1400" dirty="0">
                <a:solidFill>
                  <a:srgbClr val="0070C0"/>
                </a:solidFill>
              </a:rPr>
              <a:t> </a:t>
            </a:r>
            <a:r>
              <a:rPr lang="en-US" altLang="zh-TW" sz="1400" dirty="0">
                <a:solidFill>
                  <a:srgbClr val="00B0F0"/>
                </a:solidFill>
              </a:rPr>
              <a:t>(50%) </a:t>
            </a:r>
            <a:r>
              <a:rPr lang="en-US" altLang="zh-TW" sz="1400" dirty="0">
                <a:solidFill>
                  <a:srgbClr val="000A22"/>
                </a:solidFill>
              </a:rPr>
              <a:t>As shown in the above figure, on </a:t>
            </a:r>
            <a:r>
              <a:rPr lang="en-US" altLang="zh-TW" sz="1400" dirty="0">
                <a:solidFill>
                  <a:srgbClr val="FF0000"/>
                </a:solidFill>
              </a:rPr>
              <a:t>a</a:t>
            </a:r>
            <a:r>
              <a:rPr lang="en-US" altLang="zh-TW" sz="1400" dirty="0">
                <a:solidFill>
                  <a:srgbClr val="000A22"/>
                </a:solidFill>
              </a:rPr>
              <a:t> </a:t>
            </a:r>
            <a:r>
              <a:rPr lang="en-US" altLang="zh-TW" sz="1400" dirty="0">
                <a:solidFill>
                  <a:srgbClr val="FF0000"/>
                </a:solidFill>
              </a:rPr>
              <a:t>Linux</a:t>
            </a:r>
            <a:r>
              <a:rPr lang="zh-TW" altLang="en-US" sz="1400" dirty="0">
                <a:solidFill>
                  <a:srgbClr val="FF0000"/>
                </a:solidFill>
              </a:rPr>
              <a:t> </a:t>
            </a:r>
            <a:r>
              <a:rPr lang="en-US" altLang="zh-TW" sz="1400" dirty="0">
                <a:solidFill>
                  <a:srgbClr val="FF0000"/>
                </a:solidFill>
              </a:rPr>
              <a:t>platform</a:t>
            </a:r>
            <a:r>
              <a:rPr lang="en-US" altLang="zh-TW" sz="1400" dirty="0">
                <a:solidFill>
                  <a:srgbClr val="000A22"/>
                </a:solidFill>
              </a:rPr>
              <a:t>, write down three programs 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    to simulate a 2-port router and packets transmission between a client and a server. 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(a) (</a:t>
            </a:r>
            <a:r>
              <a:rPr lang="en-US" altLang="zh-TW" sz="1400" dirty="0">
                <a:solidFill>
                  <a:srgbClr val="00B0F0"/>
                </a:solidFill>
              </a:rPr>
              <a:t>25%</a:t>
            </a:r>
            <a:r>
              <a:rPr lang="en-US" altLang="zh-TW" sz="1400" dirty="0">
                <a:solidFill>
                  <a:srgbClr val="000A22"/>
                </a:solidFill>
              </a:rPr>
              <a:t>) On an </a:t>
            </a:r>
            <a:r>
              <a:rPr lang="en-US" altLang="zh-TW" sz="1400" dirty="0" err="1">
                <a:solidFill>
                  <a:srgbClr val="000A22"/>
                </a:solidFill>
              </a:rPr>
              <a:t>MoD</a:t>
            </a:r>
            <a:r>
              <a:rPr lang="en-US" altLang="zh-TW" sz="1400" dirty="0">
                <a:solidFill>
                  <a:srgbClr val="000A22"/>
                </a:solidFill>
              </a:rPr>
              <a:t> Server, generate at least 10-second IP packets (including IP and UDP 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                headers) with MAC payload, MTU = 1500 bytes. Using </a:t>
            </a:r>
            <a:r>
              <a:rPr lang="en-US" altLang="zh-TW" sz="1400" dirty="0"/>
              <a:t>UDP socket to</a:t>
            </a:r>
            <a:r>
              <a:rPr lang="en-US" altLang="zh-TW" sz="1400" dirty="0">
                <a:solidFill>
                  <a:srgbClr val="FF0000"/>
                </a:solidFill>
              </a:rPr>
              <a:t> </a:t>
            </a:r>
            <a:r>
              <a:rPr lang="en-US" altLang="zh-TW" sz="1400" dirty="0">
                <a:solidFill>
                  <a:srgbClr val="000A22"/>
                </a:solidFill>
              </a:rPr>
              <a:t>send 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                these IP packets to the client (simulation for video streaming).  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(b) (</a:t>
            </a:r>
            <a:r>
              <a:rPr lang="en-US" altLang="zh-TW" sz="1400" dirty="0">
                <a:solidFill>
                  <a:srgbClr val="00B0F0"/>
                </a:solidFill>
              </a:rPr>
              <a:t>25%</a:t>
            </a:r>
            <a:r>
              <a:rPr lang="en-US" altLang="zh-TW" sz="1400" dirty="0">
                <a:solidFill>
                  <a:srgbClr val="000A22"/>
                </a:solidFill>
              </a:rPr>
              <a:t>) On the Client, generate at least 10-second IP packets (including IP and TCP 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                headers) with MAC payload, MTU = 64 bytes. Using </a:t>
            </a:r>
            <a:r>
              <a:rPr lang="en-US" altLang="zh-TW" sz="1400" dirty="0"/>
              <a:t>TCP socket </a:t>
            </a:r>
            <a:r>
              <a:rPr lang="en-US" altLang="zh-TW" sz="1400" dirty="0">
                <a:solidFill>
                  <a:srgbClr val="000A22"/>
                </a:solidFill>
              </a:rPr>
              <a:t>to send</a:t>
            </a:r>
            <a:r>
              <a:rPr lang="zh-TW" altLang="en-US" sz="1400" dirty="0">
                <a:solidFill>
                  <a:srgbClr val="000A22"/>
                </a:solidFill>
              </a:rPr>
              <a:t>　</a:t>
            </a:r>
            <a:endParaRPr lang="en-US" altLang="zh-TW" sz="1400" dirty="0">
              <a:solidFill>
                <a:srgbClr val="000A22"/>
              </a:solidFill>
            </a:endParaRPr>
          </a:p>
          <a:p>
            <a:pPr marL="0" indent="0">
              <a:buNone/>
              <a:defRPr/>
            </a:pPr>
            <a:r>
              <a:rPr lang="zh-TW" altLang="en-US" sz="1400" dirty="0">
                <a:solidFill>
                  <a:srgbClr val="000A22"/>
                </a:solidFill>
              </a:rPr>
              <a:t>　　　　　　 </a:t>
            </a:r>
            <a:r>
              <a:rPr lang="en-US" altLang="zh-TW" sz="1400" dirty="0">
                <a:solidFill>
                  <a:srgbClr val="000A22"/>
                </a:solidFill>
              </a:rPr>
              <a:t>these IP packets to the short-message server (simulation for text exchanges).</a:t>
            </a:r>
          </a:p>
          <a:p>
            <a:pPr marL="0" indent="0">
              <a:buNone/>
              <a:defRPr/>
            </a:pPr>
            <a:r>
              <a:rPr lang="en-US" altLang="zh-TW" sz="1400" dirty="0">
                <a:solidFill>
                  <a:srgbClr val="000A22"/>
                </a:solidFill>
              </a:rPr>
              <a:t>       &lt;NOTE&gt;:</a:t>
            </a:r>
            <a:r>
              <a:rPr lang="zh-TW" altLang="en-US" sz="1400" dirty="0">
                <a:solidFill>
                  <a:srgbClr val="000A22"/>
                </a:solidFill>
              </a:rPr>
              <a:t> </a:t>
            </a:r>
            <a:r>
              <a:rPr lang="en-US" altLang="zh-TW" sz="1400" dirty="0">
                <a:solidFill>
                  <a:srgbClr val="000A22"/>
                </a:solidFill>
              </a:rPr>
              <a:t>Your router program should forward two-way IP packets simultaneously. 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2E8B326-8F93-34C8-DF14-675425F5B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8687" y="1749425"/>
            <a:ext cx="838200" cy="914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TW" altLang="zh-TW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101" name="Line 6">
            <a:extLst>
              <a:ext uri="{FF2B5EF4-FFF2-40B4-BE49-F238E27FC236}">
                <a16:creationId xmlns:a16="http://schemas.microsoft.com/office/drawing/2014/main" id="{B315118C-2A0A-3A61-4524-C5A7665BF5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287" y="2206625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641027B2-40B6-49B7-7ABB-89F082558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2988" y="1990725"/>
            <a:ext cx="7207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US" altLang="zh-TW" sz="11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2-Port</a:t>
            </a:r>
          </a:p>
          <a:p>
            <a:pPr>
              <a:defRPr/>
            </a:pPr>
            <a:r>
              <a:rPr lang="en-US" altLang="zh-TW" sz="11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Router </a:t>
            </a:r>
          </a:p>
        </p:txBody>
      </p:sp>
      <p:sp>
        <p:nvSpPr>
          <p:cNvPr id="4103" name="Rectangle 16">
            <a:extLst>
              <a:ext uri="{FF2B5EF4-FFF2-40B4-BE49-F238E27FC236}">
                <a16:creationId xmlns:a16="http://schemas.microsoft.com/office/drawing/2014/main" id="{10B89997-32D4-A515-94E2-D69C3B2EF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487" y="2130425"/>
            <a:ext cx="292100" cy="228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1800"/>
          </a:p>
        </p:txBody>
      </p:sp>
      <p:sp>
        <p:nvSpPr>
          <p:cNvPr id="4104" name="Rectangle 18">
            <a:extLst>
              <a:ext uri="{FF2B5EF4-FFF2-40B4-BE49-F238E27FC236}">
                <a16:creationId xmlns:a16="http://schemas.microsoft.com/office/drawing/2014/main" id="{44E9CD29-59F9-7A68-FFAA-770550166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1287" y="2130425"/>
            <a:ext cx="292100" cy="228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1800"/>
          </a:p>
        </p:txBody>
      </p:sp>
      <p:sp>
        <p:nvSpPr>
          <p:cNvPr id="4115" name="Rectangle 19">
            <a:extLst>
              <a:ext uri="{FF2B5EF4-FFF2-40B4-BE49-F238E27FC236}">
                <a16:creationId xmlns:a16="http://schemas.microsoft.com/office/drawing/2014/main" id="{35540FBA-B81E-62F8-741B-37E4B9B93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6" y="2065338"/>
            <a:ext cx="1519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defRPr/>
            </a:pPr>
            <a:r>
              <a:rPr lang="en-US" altLang="zh-TW" sz="10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Client</a:t>
            </a:r>
          </a:p>
          <a:p>
            <a:pPr algn="ctr">
              <a:defRPr/>
            </a:pPr>
            <a:r>
              <a:rPr lang="en-US" altLang="zh-TW" sz="10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(PC or notebook)</a:t>
            </a:r>
          </a:p>
        </p:txBody>
      </p:sp>
      <p:sp>
        <p:nvSpPr>
          <p:cNvPr id="4117" name="Rectangle 21">
            <a:extLst>
              <a:ext uri="{FF2B5EF4-FFF2-40B4-BE49-F238E27FC236}">
                <a16:creationId xmlns:a16="http://schemas.microsoft.com/office/drawing/2014/main" id="{7E3424D5-3B5A-EE33-D980-F8393E78D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7975" y="1989138"/>
            <a:ext cx="1757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defRPr/>
            </a:pPr>
            <a:r>
              <a:rPr lang="en-US" altLang="zh-TW" sz="10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Server </a:t>
            </a:r>
          </a:p>
          <a:p>
            <a:pPr algn="ctr">
              <a:defRPr/>
            </a:pPr>
            <a:r>
              <a:rPr lang="en-US" altLang="zh-TW" sz="10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</a:t>
            </a:r>
            <a:r>
              <a:rPr lang="en-US" altLang="zh-TW" sz="1000" dirty="0" err="1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MoD</a:t>
            </a:r>
            <a:r>
              <a:rPr lang="en-US" altLang="zh-TW" sz="1000" dirty="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and short messages) </a:t>
            </a:r>
          </a:p>
        </p:txBody>
      </p:sp>
      <p:sp>
        <p:nvSpPr>
          <p:cNvPr id="4107" name="Line 47">
            <a:extLst>
              <a:ext uri="{FF2B5EF4-FFF2-40B4-BE49-F238E27FC236}">
                <a16:creationId xmlns:a16="http://schemas.microsoft.com/office/drawing/2014/main" id="{4CFF6184-D725-68AA-5659-795D94FEAB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46887" y="2206625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59" name="Text Box 63">
            <a:extLst>
              <a:ext uri="{FF2B5EF4-FFF2-40B4-BE49-F238E27FC236}">
                <a16:creationId xmlns:a16="http://schemas.microsoft.com/office/drawing/2014/main" id="{545E2FE7-D435-C6FE-C111-A9995696D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0488" y="2206626"/>
            <a:ext cx="6953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00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100 Mbps</a:t>
            </a:r>
          </a:p>
          <a:p>
            <a:pPr>
              <a:defRPr/>
            </a:pPr>
            <a:r>
              <a:rPr lang="en-US" altLang="zh-TW" sz="100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Ethernet</a:t>
            </a:r>
          </a:p>
        </p:txBody>
      </p:sp>
      <p:sp>
        <p:nvSpPr>
          <p:cNvPr id="4160" name="Text Box 64">
            <a:extLst>
              <a:ext uri="{FF2B5EF4-FFF2-40B4-BE49-F238E27FC236}">
                <a16:creationId xmlns:a16="http://schemas.microsoft.com/office/drawing/2014/main" id="{552C8DDE-C471-B45D-6581-FFB0B3CDB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9288" y="2206626"/>
            <a:ext cx="6953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00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100 Mbps</a:t>
            </a:r>
          </a:p>
          <a:p>
            <a:pPr>
              <a:defRPr/>
            </a:pPr>
            <a:r>
              <a:rPr lang="en-US" altLang="zh-TW" sz="1000">
                <a:solidFill>
                  <a:srgbClr val="000A2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Ethernet</a:t>
            </a:r>
          </a:p>
        </p:txBody>
      </p:sp>
      <p:sp>
        <p:nvSpPr>
          <p:cNvPr id="2" name="Line 70">
            <a:extLst>
              <a:ext uri="{FF2B5EF4-FFF2-40B4-BE49-F238E27FC236}">
                <a16:creationId xmlns:a16="http://schemas.microsoft.com/office/drawing/2014/main" id="{AB09E6E4-B386-E797-8087-207A4357CA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4287" y="2206625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cxnSp>
        <p:nvCxnSpPr>
          <p:cNvPr id="4111" name="直線單箭頭接點 3">
            <a:extLst>
              <a:ext uri="{FF2B5EF4-FFF2-40B4-BE49-F238E27FC236}">
                <a16:creationId xmlns:a16="http://schemas.microsoft.com/office/drawing/2014/main" id="{6AA0E7AA-15A7-0B21-EE92-C1BEF5DEB0B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00563" y="1655763"/>
            <a:ext cx="4321175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2" name="直線單箭頭接點 5">
            <a:extLst>
              <a:ext uri="{FF2B5EF4-FFF2-40B4-BE49-F238E27FC236}">
                <a16:creationId xmlns:a16="http://schemas.microsoft.com/office/drawing/2014/main" id="{9CF01A60-5A76-5810-7F65-DFC1E2901C3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500562" y="1368425"/>
            <a:ext cx="4248150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13" name="文字方塊 7">
            <a:extLst>
              <a:ext uri="{FF2B5EF4-FFF2-40B4-BE49-F238E27FC236}">
                <a16:creationId xmlns:a16="http://schemas.microsoft.com/office/drawing/2014/main" id="{01B6338A-AD7E-4116-39CB-8810966BB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550" y="1368426"/>
            <a:ext cx="1662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TW" sz="1200"/>
              <a:t>Text Messages (TCP)</a:t>
            </a:r>
            <a:endParaRPr lang="zh-TW" altLang="en-US" sz="120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0F4E680-BF46-150A-BC4B-5D63AE54E5EB}"/>
              </a:ext>
            </a:extLst>
          </p:cNvPr>
          <p:cNvSpPr txBox="1"/>
          <p:nvPr/>
        </p:nvSpPr>
        <p:spPr>
          <a:xfrm>
            <a:off x="2960165" y="5602289"/>
            <a:ext cx="609704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TW" sz="1800" b="1" dirty="0">
                <a:solidFill>
                  <a:srgbClr val="000A22"/>
                </a:solidFill>
              </a:rPr>
              <a:t>Due Day</a:t>
            </a:r>
            <a:r>
              <a:rPr lang="en-US" altLang="zh-TW" sz="1800" b="1" dirty="0"/>
              <a:t>:</a:t>
            </a:r>
            <a:r>
              <a:rPr lang="en-US" altLang="zh-TW" sz="1800" dirty="0">
                <a:solidFill>
                  <a:srgbClr val="FF0000"/>
                </a:solidFill>
              </a:rPr>
              <a:t>   </a:t>
            </a:r>
            <a:r>
              <a:rPr lang="en-US" altLang="zh-TW" sz="1800" dirty="0"/>
              <a:t>Part I:   Demo to TA in the Lab on Oct. 20-24, 2025.</a:t>
            </a:r>
          </a:p>
        </p:txBody>
      </p:sp>
      <p:pic>
        <p:nvPicPr>
          <p:cNvPr id="5" name="Google Shape;103;p3">
            <a:extLst>
              <a:ext uri="{FF2B5EF4-FFF2-40B4-BE49-F238E27FC236}">
                <a16:creationId xmlns:a16="http://schemas.microsoft.com/office/drawing/2014/main" id="{4A378EE0-3DDA-C242-B77D-1FE91DBE543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6093296"/>
            <a:ext cx="9143999" cy="7647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2543</TotalTime>
  <Words>359</Words>
  <Application>Microsoft Office PowerPoint</Application>
  <PresentationFormat>寬螢幕</PresentationFormat>
  <Paragraphs>52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4" baseType="lpstr">
      <vt:lpstr>Lato</vt:lpstr>
      <vt:lpstr>新細明體</vt:lpstr>
      <vt:lpstr>標楷體</vt:lpstr>
      <vt:lpstr>Arial</vt:lpstr>
      <vt:lpstr>Calibri</vt:lpstr>
      <vt:lpstr>Calibri Light</vt:lpstr>
      <vt:lpstr>Times New Roman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Computer Networks  Simulation Project - Router and TCP/UDP Sockets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明恩 鄭</dc:creator>
  <cp:lastModifiedBy>USER</cp:lastModifiedBy>
  <cp:revision>9</cp:revision>
  <dcterms:created xsi:type="dcterms:W3CDTF">2025-09-24T05:40:07Z</dcterms:created>
  <dcterms:modified xsi:type="dcterms:W3CDTF">2025-10-02T08:00:44Z</dcterms:modified>
</cp:coreProperties>
</file>