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6" r:id="rId6"/>
    <p:sldId id="265" r:id="rId7"/>
    <p:sldId id="260" r:id="rId8"/>
    <p:sldId id="261" r:id="rId9"/>
    <p:sldId id="262" r:id="rId10"/>
    <p:sldId id="263" r:id="rId11"/>
    <p:sldId id="264" r:id="rId12"/>
    <p:sldId id="267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" initials="a" lastIdx="2" clrIdx="0">
    <p:extLst>
      <p:ext uri="{19B8F6BF-5375-455C-9EA6-DF929625EA0E}">
        <p15:presenceInfo xmlns:p15="http://schemas.microsoft.com/office/powerpoint/2012/main" userId="ad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3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03F544-88A0-4C29-B885-1FBF5E0CBAB6}" type="datetimeFigureOut">
              <a:rPr lang="zh-TW" altLang="en-US" smtClean="0"/>
              <a:t>2025/5/14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72B74-7F03-4B6F-852B-491FD0C8A14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7352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D6482-5909-434B-A89D-A13A9FF4C489}" type="slidenum">
              <a:rPr lang="zh-TW" altLang="en-US" smtClean="0">
                <a:solidFill>
                  <a:prstClr val="black"/>
                </a:solidFill>
              </a:rPr>
              <a:pPr/>
              <a:t>2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076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3GPP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制定了一組 </a:t>
            </a:r>
            <a:r>
              <a:rPr lang="en-US" altLang="zh-TW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Numerology</a:t>
            </a:r>
            <a:r>
              <a:rPr lang="zh-TW" alt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</a:t>
            </a:r>
            <a:r>
              <a:rPr lang="en-US" altLang="zh-TW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Numerology </a:t>
            </a:r>
            <a:r>
              <a:rPr lang="zh-TW" alt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能夠調整子載波間距</a:t>
            </a:r>
            <a:r>
              <a:rPr lang="en-US" altLang="zh-TW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(Subcarrier Spacing, SCS)</a:t>
            </a:r>
            <a:r>
              <a:rPr lang="zh-TW" alt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來</a:t>
            </a:r>
            <a:r>
              <a:rPr lang="zh-TW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對應不同的頻段特性</a:t>
            </a:r>
            <a:endParaRPr lang="en-US" altLang="zh-TW" sz="12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D6482-5909-434B-A89D-A13A9FF4C489}" type="slidenum">
              <a:rPr lang="zh-TW" altLang="en-US" smtClean="0">
                <a:solidFill>
                  <a:prstClr val="black"/>
                </a:solidFill>
              </a:rPr>
              <a:pPr/>
              <a:t>3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633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D6482-5909-434B-A89D-A13A9FF4C489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1060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D6482-5909-434B-A89D-A13A9FF4C489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0062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D6482-5909-434B-A89D-A13A9FF4C489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165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8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each numerology is </a:t>
            </a:r>
            <a:r>
              <a:rPr lang="en-US" altLang="zh-TW" sz="800" kern="12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labled</a:t>
            </a:r>
            <a:r>
              <a:rPr lang="en-US" altLang="zh-TW" sz="8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as a parameter(u, mu in Greek).</a:t>
            </a:r>
            <a:endParaRPr lang="zh-TW" altLang="en-US" sz="8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D6482-5909-434B-A89D-A13A9FF4C489}" type="slidenum">
              <a:rPr lang="zh-TW" altLang="en-US" smtClean="0">
                <a:solidFill>
                  <a:prstClr val="black"/>
                </a:solidFill>
              </a:rPr>
              <a:pPr/>
              <a:t>7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783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D6482-5909-434B-A89D-A13A9FF4C489}" type="slidenum">
              <a:rPr lang="zh-TW" altLang="en-US" smtClean="0">
                <a:solidFill>
                  <a:prstClr val="black"/>
                </a:solidFill>
              </a:rPr>
              <a:pPr/>
              <a:t>9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306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Data</a:t>
            </a:r>
            <a:r>
              <a:rPr lang="en-US" altLang="zh-TW" baseline="0" dirty="0" smtClean="0"/>
              <a:t> Rate calculation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D6482-5909-434B-A89D-A13A9FF4C489}" type="slidenum">
              <a:rPr lang="zh-TW" altLang="en-US" smtClean="0">
                <a:solidFill>
                  <a:prstClr val="black"/>
                </a:solidFill>
              </a:rPr>
              <a:pPr/>
              <a:t>10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687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Data</a:t>
            </a:r>
            <a:r>
              <a:rPr lang="en-US" altLang="zh-TW" baseline="0" dirty="0" smtClean="0"/>
              <a:t> Rate calculation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D6482-5909-434B-A89D-A13A9FF4C489}" type="slidenum">
              <a:rPr lang="zh-TW" altLang="en-US" smtClean="0">
                <a:solidFill>
                  <a:prstClr val="black"/>
                </a:solidFill>
              </a:rPr>
              <a:pPr/>
              <a:t>11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667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161C-B5ED-469F-83E4-F943E492DBA7}" type="datetimeFigureOut">
              <a:rPr lang="zh-TW" altLang="en-US" smtClean="0"/>
              <a:t>2025/5/14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D125-0FA3-4D44-A616-591206EBED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95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161C-B5ED-469F-83E4-F943E492DBA7}" type="datetimeFigureOut">
              <a:rPr lang="zh-TW" altLang="en-US" smtClean="0"/>
              <a:t>2025/5/14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D125-0FA3-4D44-A616-591206EBED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8631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161C-B5ED-469F-83E4-F943E492DBA7}" type="datetimeFigureOut">
              <a:rPr lang="zh-TW" altLang="en-US" smtClean="0"/>
              <a:t>2025/5/14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D125-0FA3-4D44-A616-591206EBED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8765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161C-B5ED-469F-83E4-F943E492DBA7}" type="datetimeFigureOut">
              <a:rPr lang="zh-TW" altLang="en-US" smtClean="0"/>
              <a:t>2025/5/14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D125-0FA3-4D44-A616-591206EBED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9018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161C-B5ED-469F-83E4-F943E492DBA7}" type="datetimeFigureOut">
              <a:rPr lang="zh-TW" altLang="en-US" smtClean="0"/>
              <a:t>2025/5/14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D125-0FA3-4D44-A616-591206EBED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399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161C-B5ED-469F-83E4-F943E492DBA7}" type="datetimeFigureOut">
              <a:rPr lang="zh-TW" altLang="en-US" smtClean="0"/>
              <a:t>2025/5/14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D125-0FA3-4D44-A616-591206EBED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096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161C-B5ED-469F-83E4-F943E492DBA7}" type="datetimeFigureOut">
              <a:rPr lang="zh-TW" altLang="en-US" smtClean="0"/>
              <a:t>2025/5/14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D125-0FA3-4D44-A616-591206EBED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026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161C-B5ED-469F-83E4-F943E492DBA7}" type="datetimeFigureOut">
              <a:rPr lang="zh-TW" altLang="en-US" smtClean="0"/>
              <a:t>2025/5/14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D125-0FA3-4D44-A616-591206EBED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380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161C-B5ED-469F-83E4-F943E492DBA7}" type="datetimeFigureOut">
              <a:rPr lang="zh-TW" altLang="en-US" smtClean="0"/>
              <a:t>2025/5/14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D125-0FA3-4D44-A616-591206EBED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384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161C-B5ED-469F-83E4-F943E492DBA7}" type="datetimeFigureOut">
              <a:rPr lang="zh-TW" altLang="en-US" smtClean="0"/>
              <a:t>2025/5/14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D125-0FA3-4D44-A616-591206EBED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622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161C-B5ED-469F-83E4-F943E492DBA7}" type="datetimeFigureOut">
              <a:rPr lang="zh-TW" altLang="en-US" smtClean="0"/>
              <a:t>2025/5/14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D125-0FA3-4D44-A616-591206EBED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2695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E161C-B5ED-469F-83E4-F943E492DBA7}" type="datetimeFigureOut">
              <a:rPr lang="zh-TW" altLang="en-US" smtClean="0"/>
              <a:t>2025/5/14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0D125-0FA3-4D44-A616-591206EBED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2048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820804" y="2128872"/>
            <a:ext cx="10654208" cy="1470025"/>
          </a:xfrm>
        </p:spPr>
        <p:txBody>
          <a:bodyPr>
            <a:no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5G-NR</a:t>
            </a:r>
            <a:r>
              <a:rPr lang="zh-TW" altLang="en-US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48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OFDMA Frame  </a:t>
            </a:r>
            <a:endParaRPr lang="zh-TW" altLang="en-US" sz="4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5342818" y="4500826"/>
            <a:ext cx="24080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/>
              <a:t>中山大學 電機系</a:t>
            </a:r>
            <a:endParaRPr lang="en-US" altLang="zh-TW" sz="2400" dirty="0" smtClean="0"/>
          </a:p>
          <a:p>
            <a:r>
              <a:rPr lang="zh-TW" altLang="en-US" sz="2400" dirty="0" smtClean="0"/>
              <a:t>    許蒼嶺</a:t>
            </a:r>
            <a:r>
              <a:rPr lang="en-US" altLang="zh-TW" sz="2400" dirty="0"/>
              <a:t> </a:t>
            </a:r>
            <a:r>
              <a:rPr lang="en-US" altLang="zh-TW" sz="2400" dirty="0" smtClean="0"/>
              <a:t> </a:t>
            </a:r>
            <a:r>
              <a:rPr lang="zh-TW" altLang="en-US" sz="2400" dirty="0"/>
              <a:t>教授</a:t>
            </a:r>
            <a:endParaRPr lang="en-US" altLang="zh-TW" sz="2400" dirty="0" smtClean="0"/>
          </a:p>
        </p:txBody>
      </p:sp>
    </p:spTree>
    <p:extLst>
      <p:ext uri="{BB962C8B-B14F-4D97-AF65-F5344CB8AC3E}">
        <p14:creationId xmlns:p14="http://schemas.microsoft.com/office/powerpoint/2010/main" val="340472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623392" y="77755"/>
            <a:ext cx="10972800" cy="1143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4G OFDMA Frame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3" y="1508787"/>
            <a:ext cx="5667070" cy="4608512"/>
          </a:xfrm>
          <a:prstGeom prst="rect">
            <a:avLst/>
          </a:prstGeom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480053" y="1412783"/>
            <a:ext cx="5903979" cy="5981700"/>
          </a:xfrm>
          <a:prstGeom prst="rect">
            <a:avLst/>
          </a:prstGeom>
        </p:spPr>
        <p:txBody>
          <a:bodyPr lIns="121914" tIns="60957" rIns="121914" bIns="60957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TW" altLang="en-US" sz="27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根據 </a:t>
            </a:r>
            <a:r>
              <a:rPr lang="en-US" altLang="zh-TW" sz="27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3GPP TS 136.211 </a:t>
            </a:r>
            <a:r>
              <a:rPr lang="zh-TW" altLang="en-US" sz="27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定義</a:t>
            </a:r>
            <a:endParaRPr lang="en-US" altLang="zh-TW" sz="27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l"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4G 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OFDMA Frame</a:t>
            </a:r>
          </a:p>
          <a:p>
            <a:pPr lvl="1" algn="just">
              <a:buFont typeface="Wingdings" panose="05000000000000000000" pitchFamily="2" charset="2"/>
              <a:buChar char="u"/>
            </a:pP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由頻域</a:t>
            </a:r>
            <a:r>
              <a:rPr lang="en-US" altLang="zh-TW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(Frequency Domain)</a:t>
            </a: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與時域</a:t>
            </a:r>
            <a:r>
              <a:rPr lang="en-US" altLang="zh-TW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(Time Domain)</a:t>
            </a: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所組成</a:t>
            </a:r>
            <a:endParaRPr lang="en-US" altLang="zh-TW" sz="27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l"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Resource Element (RE)</a:t>
            </a:r>
            <a:r>
              <a:rPr lang="en-US" altLang="zh-TW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lvl="1" algn="just">
              <a:buFont typeface="Wingdings" panose="05000000000000000000" pitchFamily="2" charset="2"/>
              <a:buChar char="u"/>
            </a:pP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由 </a:t>
            </a:r>
            <a:r>
              <a:rPr lang="en-US" altLang="zh-TW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個</a:t>
            </a:r>
            <a:r>
              <a:rPr lang="en-US" altLang="zh-TW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Subcarrier</a:t>
            </a: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與 </a:t>
            </a:r>
            <a:r>
              <a:rPr lang="en-US" altLang="zh-TW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 </a:t>
            </a: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 </a:t>
            </a:r>
            <a:r>
              <a:rPr lang="en-US" altLang="zh-TW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Symbol </a:t>
            </a: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所組成</a:t>
            </a:r>
            <a:endParaRPr lang="en-US" altLang="zh-TW" sz="24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l"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Resource Block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(RB)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u"/>
            </a:pP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由 </a:t>
            </a:r>
            <a:r>
              <a:rPr lang="en-US" altLang="zh-TW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 </a:t>
            </a: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 </a:t>
            </a:r>
            <a:r>
              <a:rPr lang="en-US" altLang="zh-TW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Subcarriers </a:t>
            </a: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 </a:t>
            </a:r>
            <a:r>
              <a:rPr lang="en-US" altLang="zh-TW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Symbols</a:t>
            </a: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所</a:t>
            </a:r>
            <a:r>
              <a:rPr lang="zh-TW" alt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組成</a:t>
            </a:r>
            <a:endParaRPr lang="en-US" altLang="zh-TW" sz="3200" dirty="0">
              <a:solidFill>
                <a:prstClr val="black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l"/>
            </a:pPr>
            <a:r>
              <a:rPr lang="en-US" altLang="zh-TW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Subcarrier Spacing = 15 kHz</a:t>
            </a:r>
            <a:endPara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1636675" y="6425978"/>
            <a:ext cx="489872" cy="415495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algn="r" defTabSz="1219140"/>
            <a:r>
              <a:rPr lang="en-US" altLang="zh-TW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TW" alt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84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527381" y="68628"/>
            <a:ext cx="11233248" cy="107437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altLang="zh-TW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5G OFDMA Frame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內容版面配置區 2"/>
              <p:cNvSpPr txBox="1">
                <a:spLocks/>
              </p:cNvSpPr>
              <p:nvPr/>
            </p:nvSpPr>
            <p:spPr>
              <a:xfrm>
                <a:off x="433904" y="1336216"/>
                <a:ext cx="6142149" cy="4896544"/>
              </a:xfrm>
              <a:prstGeom prst="rect">
                <a:avLst/>
              </a:prstGeom>
            </p:spPr>
            <p:txBody>
              <a:bodyPr vert="horz" lIns="91436" tIns="45718" rIns="91436" bIns="45718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zh-TW" alt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根據 </a:t>
                </a:r>
                <a:r>
                  <a:rPr lang="en-US" altLang="zh-TW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3GPP</a:t>
                </a:r>
                <a:r>
                  <a:rPr lang="zh-TW" alt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TS</a:t>
                </a:r>
                <a:r>
                  <a:rPr lang="zh-TW" alt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138.211</a:t>
                </a:r>
                <a:r>
                  <a:rPr lang="zh-TW" alt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所定義</a:t>
                </a:r>
                <a:endParaRPr lang="en-US" altLang="zh-TW" sz="2400" dirty="0">
                  <a:solidFill>
                    <a:prstClr val="black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en-US" altLang="zh-TW" sz="2400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Subframe</a:t>
                </a:r>
                <a:r>
                  <a:rPr lang="zh-TW" altLang="en-US" sz="2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duration </a:t>
                </a:r>
                <a:r>
                  <a:rPr lang="zh-TW" alt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與 </a:t>
                </a:r>
                <a:r>
                  <a:rPr lang="en-US" altLang="zh-TW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4G</a:t>
                </a:r>
                <a:r>
                  <a:rPr lang="zh-TW" alt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zh-TW" altLang="en-US" sz="2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相同</a:t>
                </a:r>
                <a:r>
                  <a:rPr lang="en-US" altLang="zh-TW" sz="2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 </a:t>
                </a:r>
                <a:r>
                  <a:rPr lang="zh-TW" altLang="en-US" sz="2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都是</a:t>
                </a:r>
                <a:r>
                  <a:rPr lang="en-US" altLang="zh-TW" sz="2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1 </a:t>
                </a:r>
                <a:r>
                  <a:rPr lang="en-US" altLang="zh-TW" sz="2400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msec</a:t>
                </a:r>
                <a:r>
                  <a:rPr lang="en-US" altLang="zh-TW" sz="2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  <a:endParaRPr lang="en-US" altLang="zh-TW" sz="2400" dirty="0">
                  <a:solidFill>
                    <a:prstClr val="black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TW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Resource Element (RE)</a:t>
                </a:r>
                <a:r>
                  <a:rPr lang="zh-TW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endParaRPr lang="en-US" altLang="zh-TW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sz="21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頻域與時域的架構</a:t>
                </a:r>
                <a:r>
                  <a:rPr lang="zh-TW" altLang="en-US" sz="2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與 </a:t>
                </a:r>
                <a:r>
                  <a:rPr lang="en-US" altLang="zh-TW" sz="2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4G</a:t>
                </a:r>
                <a:r>
                  <a:rPr lang="zh-TW" altLang="en-US" sz="2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相同</a:t>
                </a:r>
                <a:endParaRPr lang="en-US" altLang="zh-TW" sz="2100" dirty="0">
                  <a:solidFill>
                    <a:prstClr val="black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TW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Resource Block (RB)</a:t>
                </a:r>
                <a:r>
                  <a:rPr lang="zh-TW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endParaRPr lang="en-US" altLang="zh-TW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sz="21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在頻域上與 </a:t>
                </a:r>
                <a:r>
                  <a:rPr lang="en-US" altLang="zh-TW" sz="21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4G</a:t>
                </a:r>
                <a:r>
                  <a:rPr lang="zh-TW" altLang="en-US" sz="21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相同是由 </a:t>
                </a:r>
                <a:r>
                  <a:rPr lang="en-US" altLang="zh-TW" sz="2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12</a:t>
                </a:r>
                <a:r>
                  <a:rPr lang="zh-TW" altLang="en-US" sz="2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個 </a:t>
                </a:r>
                <a:r>
                  <a:rPr lang="en-US" altLang="zh-TW" sz="2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Subcarriers </a:t>
                </a:r>
                <a:r>
                  <a:rPr lang="zh-TW" altLang="en-US" sz="2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所</a:t>
                </a:r>
                <a:r>
                  <a:rPr lang="zh-TW" altLang="en-US" sz="21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組成</a:t>
                </a:r>
                <a:endParaRPr lang="en-US" altLang="zh-TW" sz="2100" dirty="0" smtClean="0">
                  <a:solidFill>
                    <a:prstClr val="black"/>
                  </a:solidFill>
                  <a:latin typeface="標楷體"/>
                  <a:ea typeface="標楷體"/>
                  <a:cs typeface="Times New Roman" panose="02020603050405020304" pitchFamily="18" charset="0"/>
                </a:endParaRP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sz="21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在時域上根據</a:t>
                </a:r>
                <a14:m>
                  <m:oMath xmlns:m="http://schemas.openxmlformats.org/officeDocument/2006/math">
                    <m:r>
                      <a:rPr lang="en-US" altLang="zh-TW" sz="2100" i="1">
                        <a:latin typeface="Cambria Math"/>
                        <a:ea typeface="標楷體" panose="03000509000000000000" pitchFamily="65" charset="-120"/>
                        <a:cs typeface="Times New Roman" panose="02020603050405020304" pitchFamily="18" charset="0"/>
                      </a:rPr>
                      <m:t>𝑆</m:t>
                    </m:r>
                  </m:oMath>
                </a14:m>
                <a:r>
                  <a:rPr lang="en-US" altLang="zh-TW" sz="21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(Starting Symbol Index)</a:t>
                </a:r>
                <a:r>
                  <a:rPr lang="zh-TW" altLang="en-US" sz="21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與</a:t>
                </a:r>
                <a14:m>
                  <m:oMath xmlns:m="http://schemas.openxmlformats.org/officeDocument/2006/math">
                    <m:r>
                      <a:rPr lang="en-US" altLang="zh-TW" sz="2100" i="1" dirty="0">
                        <a:latin typeface="Cambria Math"/>
                        <a:ea typeface="標楷體" panose="03000509000000000000" pitchFamily="65" charset="-120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zh-TW" altLang="en-US" sz="21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1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(Number of Consecutive Symbols)</a:t>
                </a:r>
                <a:r>
                  <a:rPr lang="zh-TW" altLang="en-US" sz="21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所決定</a:t>
                </a:r>
                <a:endParaRPr lang="en-US" altLang="zh-TW" sz="2100" dirty="0" smtClean="0">
                  <a:solidFill>
                    <a:prstClr val="black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TW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Numerology (</a:t>
                </a:r>
                <a:r>
                  <a:rPr lang="el-GR" altLang="zh-TW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μ</a:t>
                </a:r>
                <a:r>
                  <a:rPr lang="en-US" altLang="zh-TW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sz="21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用來</a:t>
                </a:r>
                <a:r>
                  <a:rPr lang="zh-TW" altLang="en-US" sz="2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調整子載波間距</a:t>
                </a:r>
                <a:r>
                  <a:rPr lang="en-US" altLang="zh-TW" sz="2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(Subcarrier Spacing)</a:t>
                </a:r>
                <a:r>
                  <a:rPr lang="zh-TW" altLang="en-US" sz="2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以對應不同的頻段特性</a:t>
                </a:r>
                <a:endParaRPr lang="en-US" altLang="zh-TW" sz="2100" dirty="0">
                  <a:solidFill>
                    <a:prstClr val="black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altLang="zh-TW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altLang="zh-TW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04" y="1336216"/>
                <a:ext cx="6142149" cy="4896544"/>
              </a:xfrm>
              <a:prstGeom prst="rect">
                <a:avLst/>
              </a:prstGeom>
              <a:blipFill rotWithShape="1">
                <a:blip r:embed="rId3"/>
                <a:stretch>
                  <a:fillRect l="-1488" t="-996" r="-1190" b="-298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字方塊 4"/>
          <p:cNvSpPr txBox="1"/>
          <p:nvPr/>
        </p:nvSpPr>
        <p:spPr>
          <a:xfrm>
            <a:off x="11636675" y="6425978"/>
            <a:ext cx="489872" cy="415495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algn="r" defTabSz="1219140"/>
            <a:r>
              <a:rPr lang="en-US" altLang="zh-TW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TW" alt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053" y="1119352"/>
            <a:ext cx="5210422" cy="5722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98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527381" y="68627"/>
            <a:ext cx="11233248" cy="107437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Starting Symbol </a:t>
            </a:r>
            <a:r>
              <a:rPr lang="en-US" altLang="zh-TW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zh-TW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zh-TW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Consecutive Symbols</a:t>
            </a:r>
            <a:endParaRPr lang="zh-TW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內容版面配置區 2"/>
              <p:cNvSpPr txBox="1">
                <a:spLocks/>
              </p:cNvSpPr>
              <p:nvPr/>
            </p:nvSpPr>
            <p:spPr>
              <a:xfrm>
                <a:off x="433904" y="1377404"/>
                <a:ext cx="9958604" cy="5048573"/>
              </a:xfrm>
              <a:prstGeom prst="rect">
                <a:avLst/>
              </a:prstGeom>
            </p:spPr>
            <p:txBody>
              <a:bodyPr vert="horz" lIns="91438" tIns="45719" rIns="91438" bIns="45719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TW" sz="24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PDSCH (Physical Downlink Shared Channels) resource allocation</a:t>
                </a: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en-US" altLang="zh-TW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Type A </a:t>
                </a:r>
                <a:r>
                  <a:rPr lang="en-US" altLang="zh-TW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for </a:t>
                </a:r>
                <a:r>
                  <a:rPr lang="en-US" altLang="zh-TW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slot-based</a:t>
                </a: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en-US" altLang="zh-TW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Type B </a:t>
                </a:r>
                <a:r>
                  <a:rPr lang="en-US" altLang="zh-TW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for </a:t>
                </a:r>
                <a:r>
                  <a:rPr lang="en-US" altLang="zh-TW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mini-slot based (</a:t>
                </a:r>
                <a:r>
                  <a:rPr lang="en-US" altLang="zh-TW" dirty="0" err="1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uRLLC</a:t>
                </a:r>
                <a:r>
                  <a:rPr lang="en-US" altLang="zh-TW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zh-TW" alt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𝑆 </a:t>
                </a:r>
                <a:r>
                  <a:rPr lang="en-US" altLang="zh-TW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</a:t>
                </a:r>
                <a:r>
                  <a:rPr lang="en-US" altLang="zh-TW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Starting Symbol Index</a:t>
                </a:r>
                <a:r>
                  <a:rPr lang="en-US" altLang="zh-TW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表示從第幾個 </a:t>
                </a:r>
                <a:r>
                  <a:rPr lang="en-US" altLang="zh-TW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Symbol</a:t>
                </a:r>
                <a:r>
                  <a:rPr lang="zh-TW" altLang="en-US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開始分配</a:t>
                </a:r>
                <a:endParaRPr lang="en-US" altLang="zh-TW" dirty="0" smtClean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TW" sz="2400" i="1" dirty="0" smtClean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zh-TW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(Number of Consecutive Symbols</a:t>
                </a:r>
                <a:r>
                  <a:rPr lang="en-US" altLang="zh-TW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  <a:endParaRPr lang="en-US" altLang="zh-TW" sz="2400" dirty="0" smtClean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表示需</a:t>
                </a:r>
                <a:r>
                  <a:rPr lang="zh-TW" altLang="en-US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要</a:t>
                </a:r>
                <a:r>
                  <a:rPr lang="zh-TW" altLang="en-US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連續分配幾個 </a:t>
                </a:r>
                <a:r>
                  <a:rPr lang="en-US" altLang="zh-TW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S</a:t>
                </a:r>
                <a:r>
                  <a:rPr lang="en-US" altLang="zh-TW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ymbols</a:t>
                </a:r>
                <a:endParaRPr lang="en-US" altLang="zh-TW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altLang="zh-TW" sz="24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04" y="1377404"/>
                <a:ext cx="9958604" cy="5048573"/>
              </a:xfrm>
              <a:prstGeom prst="rect">
                <a:avLst/>
              </a:prstGeom>
              <a:blipFill>
                <a:blip r:embed="rId3"/>
                <a:stretch>
                  <a:fillRect l="-796" t="-96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字方塊 4"/>
          <p:cNvSpPr txBox="1"/>
          <p:nvPr/>
        </p:nvSpPr>
        <p:spPr>
          <a:xfrm>
            <a:off x="11636675" y="6425977"/>
            <a:ext cx="489872" cy="4154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/>
            <a:r>
              <a:rPr lang="en-US" altLang="zh-TW" sz="19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15</a:t>
            </a:r>
            <a:endParaRPr lang="zh-TW" altLang="en-US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293023"/>
              </p:ext>
            </p:extLst>
          </p:nvPr>
        </p:nvGraphicFramePr>
        <p:xfrm>
          <a:off x="433904" y="4638721"/>
          <a:ext cx="11325724" cy="1728225"/>
        </p:xfrm>
        <a:graphic>
          <a:graphicData uri="http://schemas.openxmlformats.org/drawingml/2006/table">
            <a:tbl>
              <a:tblPr/>
              <a:tblGrid>
                <a:gridCol w="1643638">
                  <a:extLst>
                    <a:ext uri="{9D8B030D-6E8A-4147-A177-3AD203B41FA5}">
                      <a16:colId xmlns:a16="http://schemas.microsoft.com/office/drawing/2014/main" val="167663673"/>
                    </a:ext>
                  </a:extLst>
                </a:gridCol>
                <a:gridCol w="1150131">
                  <a:extLst>
                    <a:ext uri="{9D8B030D-6E8A-4147-A177-3AD203B41FA5}">
                      <a16:colId xmlns:a16="http://schemas.microsoft.com/office/drawing/2014/main" val="1081336054"/>
                    </a:ext>
                  </a:extLst>
                </a:gridCol>
                <a:gridCol w="1769352">
                  <a:extLst>
                    <a:ext uri="{9D8B030D-6E8A-4147-A177-3AD203B41FA5}">
                      <a16:colId xmlns:a16="http://schemas.microsoft.com/office/drawing/2014/main" val="1430453092"/>
                    </a:ext>
                  </a:extLst>
                </a:gridCol>
                <a:gridCol w="1769352">
                  <a:extLst>
                    <a:ext uri="{9D8B030D-6E8A-4147-A177-3AD203B41FA5}">
                      <a16:colId xmlns:a16="http://schemas.microsoft.com/office/drawing/2014/main" val="3024079907"/>
                    </a:ext>
                  </a:extLst>
                </a:gridCol>
                <a:gridCol w="1176105">
                  <a:extLst>
                    <a:ext uri="{9D8B030D-6E8A-4147-A177-3AD203B41FA5}">
                      <a16:colId xmlns:a16="http://schemas.microsoft.com/office/drawing/2014/main" val="3483848308"/>
                    </a:ext>
                  </a:extLst>
                </a:gridCol>
                <a:gridCol w="1908573">
                  <a:extLst>
                    <a:ext uri="{9D8B030D-6E8A-4147-A177-3AD203B41FA5}">
                      <a16:colId xmlns:a16="http://schemas.microsoft.com/office/drawing/2014/main" val="720650368"/>
                    </a:ext>
                  </a:extLst>
                </a:gridCol>
                <a:gridCol w="1908573">
                  <a:extLst>
                    <a:ext uri="{9D8B030D-6E8A-4147-A177-3AD203B41FA5}">
                      <a16:colId xmlns:a16="http://schemas.microsoft.com/office/drawing/2014/main" val="174371221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PDSCH mapping type</a:t>
                      </a:r>
                      <a:endParaRPr 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Normal cyclic prefix</a:t>
                      </a:r>
                      <a:endParaRPr 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Extended cyclic prefix</a:t>
                      </a:r>
                      <a:endParaRPr 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96361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S+L</a:t>
                      </a:r>
                      <a:endParaRPr 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S+L</a:t>
                      </a:r>
                      <a:endParaRPr 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833407"/>
                  </a:ext>
                </a:extLst>
              </a:tr>
              <a:tr h="44806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A</a:t>
                      </a:r>
                      <a:endParaRPr lang="en-US" sz="2000" b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{0,1,2,3</a:t>
                      </a:r>
                      <a:r>
                        <a:rPr lang="en-US" sz="20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}</a:t>
                      </a:r>
                      <a:endParaRPr 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{3,…,14}</a:t>
                      </a:r>
                      <a:endParaRPr lang="zh-TW" alt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{3,…,14}</a:t>
                      </a:r>
                      <a:endParaRPr lang="zh-TW" alt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{0,1,2,3</a:t>
                      </a:r>
                      <a:r>
                        <a:rPr lang="en-US" sz="20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}</a:t>
                      </a:r>
                      <a:endParaRPr 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20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{3,…,12}</a:t>
                      </a:r>
                      <a:endParaRPr lang="zh-TW" altLang="en-US" sz="2000" b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20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{3,…,12}</a:t>
                      </a:r>
                      <a:endParaRPr lang="zh-TW" altLang="en-US" sz="2000" b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944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B</a:t>
                      </a:r>
                      <a:endParaRPr lang="en-US" sz="2000" b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20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{0,…,12}</a:t>
                      </a:r>
                      <a:endParaRPr lang="zh-TW" altLang="en-US" sz="2000" b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{2,4,7}</a:t>
                      </a:r>
                      <a:endParaRPr lang="zh-TW" alt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{2,…,14}</a:t>
                      </a:r>
                      <a:endParaRPr lang="zh-TW" alt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{0,…,10}</a:t>
                      </a:r>
                      <a:endParaRPr lang="zh-TW" alt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{2,4,6}</a:t>
                      </a:r>
                      <a:endParaRPr lang="zh-TW" alt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2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{2,…,12}</a:t>
                      </a:r>
                      <a:endParaRPr lang="zh-TW" altLang="en-US" sz="2000" b="0" dirty="0">
                        <a:solidFill>
                          <a:srgbClr val="4F4F4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814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275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433904" y="68627"/>
            <a:ext cx="11326725" cy="107437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 </a:t>
            </a:r>
            <a:r>
              <a:rPr lang="en-US" altLang="zh-TW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Allocation </a:t>
            </a:r>
            <a:r>
              <a:rPr lang="en-US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TW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 Domain (1/2) </a:t>
            </a:r>
            <a:endParaRPr lang="zh-TW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內容版面配置區 2"/>
              <p:cNvSpPr txBox="1">
                <a:spLocks/>
              </p:cNvSpPr>
              <p:nvPr/>
            </p:nvSpPr>
            <p:spPr>
              <a:xfrm>
                <a:off x="433906" y="1377404"/>
                <a:ext cx="6382530" cy="5048573"/>
              </a:xfrm>
              <a:prstGeom prst="rect">
                <a:avLst/>
              </a:prstGeom>
            </p:spPr>
            <p:txBody>
              <a:bodyPr vert="horz" lIns="91438" tIns="45719" rIns="91438" bIns="45719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TW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Type 0 </a:t>
                </a: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支援</a:t>
                </a:r>
                <a:r>
                  <a:rPr lang="zh-TW" altLang="en-US" sz="20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連續與非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連續的 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RB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分配</a:t>
                </a:r>
                <a:endParaRPr lang="en-US" altLang="zh-TW" sz="2000" dirty="0" smtClean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TW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RBG</a:t>
                </a:r>
                <a:r>
                  <a:rPr lang="zh-TW" altLang="en-US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(Resource Block Group)</a:t>
                </a: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sz="20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使用 </a:t>
                </a:r>
                <a:r>
                  <a:rPr lang="en-US" altLang="zh-TW" sz="20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Bitmap</a:t>
                </a:r>
                <a:r>
                  <a:rPr lang="zh-TW" altLang="en-US" sz="20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來表示分配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情形</a:t>
                </a:r>
                <a:endParaRPr lang="en-US" altLang="zh-TW" sz="2000" dirty="0" smtClean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由多個 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RB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組成，其 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RB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個數根據</a:t>
                </a:r>
                <a:r>
                  <a:rPr lang="zh-TW" altLang="zh-TW" sz="2000" kern="10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頻寬部分</a:t>
                </a:r>
                <a:r>
                  <a:rPr lang="zh-TW" altLang="zh-TW" sz="2000" kern="100" dirty="0" smtClean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大小</a:t>
                </a:r>
                <a:r>
                  <a:rPr lang="en-US" altLang="zh-TW" sz="2000" kern="100" dirty="0" smtClean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Bandwidth Part Size)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與組合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(Configuration)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所決定</a:t>
                </a:r>
                <a:endParaRPr lang="en-US" altLang="zh-TW" sz="2000" dirty="0" smtClean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zh-TW" altLang="zh-TW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頻寬部分大小</a:t>
                </a:r>
                <a:r>
                  <a:rPr lang="en-US" altLang="zh-TW" sz="20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</a:t>
                </a:r>
                <a:r>
                  <a:rPr lang="en-US" altLang="zh-TW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Bandwidth Part Size</a:t>
                </a:r>
                <a:r>
                  <a:rPr lang="en-US" altLang="zh-TW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表示</a:t>
                </a:r>
                <a:r>
                  <a:rPr lang="zh-TW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頻</a:t>
                </a:r>
                <a:r>
                  <a:rPr lang="zh-TW" altLang="zh-TW" sz="20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寬可分配</a:t>
                </a:r>
                <a:r>
                  <a:rPr lang="zh-TW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的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RB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zh-TW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個數</a:t>
                </a:r>
                <a:endParaRPr lang="en-US" altLang="zh-TW" sz="20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組合</a:t>
                </a:r>
                <a:r>
                  <a:rPr lang="en-US" altLang="zh-TW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(Configuration</a:t>
                </a:r>
                <a:r>
                  <a:rPr lang="en-US" altLang="zh-TW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根據 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RRC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(Radio Resource Control)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訊息中的參數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+mj-ea"/>
                        <a:cs typeface="Times New Roman" panose="02020603050405020304" pitchFamily="18" charset="0"/>
                      </a:rPr>
                      <m:t>𝑟𝑏𝑔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+mj-ea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+mj-ea"/>
                        <a:cs typeface="Times New Roman" panose="02020603050405020304" pitchFamily="18" charset="0"/>
                      </a:rPr>
                      <m:t>𝑠𝑖𝑧𝑒</m:t>
                    </m:r>
                  </m:oMath>
                </a14:m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決定</a:t>
                </a:r>
                <a:endParaRPr lang="en-US" altLang="zh-TW" sz="2000" dirty="0" smtClean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我們以</a:t>
                </a:r>
                <a:r>
                  <a:rPr lang="zh-TW" altLang="en-US" sz="20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頻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寬部分大小等於 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8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的分配情形為例</a:t>
                </a:r>
                <a:endParaRPr lang="en-US" altLang="zh-TW" sz="20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06" y="1377404"/>
                <a:ext cx="6382530" cy="5048573"/>
              </a:xfrm>
              <a:prstGeom prst="rect">
                <a:avLst/>
              </a:prstGeom>
              <a:blipFill>
                <a:blip r:embed="rId3"/>
                <a:stretch>
                  <a:fillRect l="-860" t="-725" r="-105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字方塊 4"/>
          <p:cNvSpPr txBox="1"/>
          <p:nvPr/>
        </p:nvSpPr>
        <p:spPr>
          <a:xfrm>
            <a:off x="11636675" y="6425977"/>
            <a:ext cx="489872" cy="4154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/>
            <a:r>
              <a:rPr lang="en-US" altLang="zh-TW" sz="19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15</a:t>
            </a:r>
            <a:endParaRPr lang="zh-TW" altLang="en-US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213506"/>
              </p:ext>
            </p:extLst>
          </p:nvPr>
        </p:nvGraphicFramePr>
        <p:xfrm>
          <a:off x="7061648" y="1503996"/>
          <a:ext cx="3651530" cy="1676400"/>
        </p:xfrm>
        <a:graphic>
          <a:graphicData uri="http://schemas.openxmlformats.org/drawingml/2006/table">
            <a:tbl>
              <a:tblPr/>
              <a:tblGrid>
                <a:gridCol w="1452880">
                  <a:extLst>
                    <a:ext uri="{9D8B030D-6E8A-4147-A177-3AD203B41FA5}">
                      <a16:colId xmlns:a16="http://schemas.microsoft.com/office/drawing/2014/main" val="1081336054"/>
                    </a:ext>
                  </a:extLst>
                </a:gridCol>
                <a:gridCol w="1059616">
                  <a:extLst>
                    <a:ext uri="{9D8B030D-6E8A-4147-A177-3AD203B41FA5}">
                      <a16:colId xmlns:a16="http://schemas.microsoft.com/office/drawing/2014/main" val="1430453092"/>
                    </a:ext>
                  </a:extLst>
                </a:gridCol>
                <a:gridCol w="1139034">
                  <a:extLst>
                    <a:ext uri="{9D8B030D-6E8A-4147-A177-3AD203B41FA5}">
                      <a16:colId xmlns:a16="http://schemas.microsoft.com/office/drawing/2014/main" val="30240799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zh-TW" altLang="zh-TW" sz="1600" kern="1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頻寬部分大小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組合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組合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833407"/>
                  </a:ext>
                </a:extLst>
              </a:tr>
              <a:tr h="28355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– 36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944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– 72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8145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– 144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498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 – 275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035663"/>
                  </a:ext>
                </a:extLst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791495"/>
              </p:ext>
            </p:extLst>
          </p:nvPr>
        </p:nvGraphicFramePr>
        <p:xfrm>
          <a:off x="7061648" y="3375137"/>
          <a:ext cx="3643297" cy="3136499"/>
        </p:xfrm>
        <a:graphic>
          <a:graphicData uri="http://schemas.openxmlformats.org/drawingml/2006/table">
            <a:tbl>
              <a:tblPr/>
              <a:tblGrid>
                <a:gridCol w="1278124">
                  <a:extLst>
                    <a:ext uri="{9D8B030D-6E8A-4147-A177-3AD203B41FA5}">
                      <a16:colId xmlns:a16="http://schemas.microsoft.com/office/drawing/2014/main" val="1081336054"/>
                    </a:ext>
                  </a:extLst>
                </a:gridCol>
                <a:gridCol w="1164446">
                  <a:extLst>
                    <a:ext uri="{9D8B030D-6E8A-4147-A177-3AD203B41FA5}">
                      <a16:colId xmlns:a16="http://schemas.microsoft.com/office/drawing/2014/main" val="1430453092"/>
                    </a:ext>
                  </a:extLst>
                </a:gridCol>
                <a:gridCol w="1200727">
                  <a:extLst>
                    <a:ext uri="{9D8B030D-6E8A-4147-A177-3AD203B41FA5}">
                      <a16:colId xmlns:a16="http://schemas.microsoft.com/office/drawing/2014/main" val="3024079907"/>
                    </a:ext>
                  </a:extLst>
                </a:gridCol>
              </a:tblGrid>
              <a:tr h="42385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RB</a:t>
                      </a:r>
                      <a:r>
                        <a:rPr lang="zh-TW" altLang="en-US" sz="1600" kern="1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編號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組合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組合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833407"/>
                  </a:ext>
                </a:extLst>
              </a:tr>
              <a:tr h="33908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RBG</a:t>
                      </a:r>
                      <a:r>
                        <a:rPr lang="zh-TW" alt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RBG</a:t>
                      </a:r>
                      <a:r>
                        <a:rPr lang="zh-TW" alt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TW" alt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944660"/>
                  </a:ext>
                </a:extLst>
              </a:tr>
              <a:tr h="33908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814588"/>
                  </a:ext>
                </a:extLst>
              </a:tr>
              <a:tr h="33908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RBG</a:t>
                      </a:r>
                      <a:r>
                        <a:rPr lang="zh-TW" alt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498519"/>
                  </a:ext>
                </a:extLst>
              </a:tr>
              <a:tr h="33908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035663"/>
                  </a:ext>
                </a:extLst>
              </a:tr>
              <a:tr h="33908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RBG</a:t>
                      </a:r>
                      <a:r>
                        <a:rPr lang="zh-TW" alt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TW" alt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RBG</a:t>
                      </a:r>
                      <a:r>
                        <a:rPr lang="zh-TW" alt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01332"/>
                  </a:ext>
                </a:extLst>
              </a:tr>
              <a:tr h="33908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349129"/>
                  </a:ext>
                </a:extLst>
              </a:tr>
              <a:tr h="33908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RBG</a:t>
                      </a:r>
                      <a:r>
                        <a:rPr lang="zh-TW" alt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TW" alt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879879"/>
                  </a:ext>
                </a:extLst>
              </a:tr>
              <a:tr h="33908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524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94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433904" y="68627"/>
            <a:ext cx="11326725" cy="107437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 </a:t>
            </a:r>
            <a:r>
              <a:rPr lang="en-US" altLang="zh-TW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Allocation </a:t>
            </a:r>
            <a:r>
              <a:rPr lang="en-US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TW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 Domain (2/2) </a:t>
            </a:r>
            <a:endParaRPr lang="zh-TW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內容版面配置區 2"/>
              <p:cNvSpPr txBox="1">
                <a:spLocks/>
              </p:cNvSpPr>
              <p:nvPr/>
            </p:nvSpPr>
            <p:spPr>
              <a:xfrm>
                <a:off x="433906" y="1377404"/>
                <a:ext cx="5338821" cy="5048573"/>
              </a:xfrm>
              <a:prstGeom prst="rect">
                <a:avLst/>
              </a:prstGeom>
            </p:spPr>
            <p:txBody>
              <a:bodyPr vert="horz" lIns="91438" tIns="45719" rIns="91438" bIns="45719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TW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Type 1</a:t>
                </a: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支援連續的 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RB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分配</a:t>
                </a:r>
                <a:endParaRPr lang="en-US" altLang="zh-TW" sz="2000" dirty="0" smtClean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𝑅𝐵</m:t>
                        </m:r>
                      </m:e>
                      <m:sub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𝑠𝑡𝑎𝑟𝑡</m:t>
                        </m:r>
                      </m:sub>
                    </m:sSub>
                  </m:oMath>
                </a14:m>
                <a:r>
                  <a:rPr lang="en-US" altLang="zh-TW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(Starting RB)</a:t>
                </a: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sz="20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表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示</a:t>
                </a:r>
                <a:r>
                  <a:rPr lang="zh-TW" altLang="en-US" sz="20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從第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幾個 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RB 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開始分配</a:t>
                </a:r>
                <a:endParaRPr lang="en-US" altLang="zh-TW" sz="2000" dirty="0" smtClean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TW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altLang="zh-TW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(Contiguously Allocated Resource Blocks)</a:t>
                </a:r>
                <a:endParaRPr lang="en-US" altLang="zh-TW" sz="20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表示</a:t>
                </a:r>
                <a:r>
                  <a:rPr lang="zh-TW" altLang="zh-TW" sz="20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連續分配</a:t>
                </a:r>
                <a:r>
                  <a:rPr lang="zh-TW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的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RB </a:t>
                </a:r>
                <a:r>
                  <a:rPr lang="zh-TW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個數</a:t>
                </a:r>
                <a:endParaRPr lang="en-US" altLang="zh-TW" sz="20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TW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Type 0 </a:t>
                </a:r>
                <a:r>
                  <a:rPr lang="zh-TW" altLang="en-US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與 </a:t>
                </a:r>
                <a:r>
                  <a:rPr lang="en-US" altLang="zh-TW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Type</a:t>
                </a:r>
                <a:r>
                  <a:rPr lang="zh-TW" altLang="en-US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1</a:t>
                </a:r>
                <a:r>
                  <a:rPr lang="zh-TW" altLang="en-US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在頻域的分配比較</a:t>
                </a:r>
                <a:endParaRPr lang="en-US" altLang="zh-TW" sz="20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假設頻寬部分大小等於 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14</a:t>
                </a:r>
                <a:endParaRPr lang="en-US" altLang="zh-TW" sz="20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en-US" altLang="zh-TW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Type</a:t>
                </a:r>
                <a:r>
                  <a:rPr lang="zh-TW" alt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0</a:t>
                </a:r>
                <a:r>
                  <a:rPr lang="zh-TW" altLang="en-US" sz="20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，當 </a:t>
                </a:r>
                <a:r>
                  <a:rPr lang="en-US" altLang="zh-TW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RRC</a:t>
                </a:r>
                <a:r>
                  <a:rPr lang="zh-TW" alt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訊息</a:t>
                </a:r>
                <a:r>
                  <a:rPr lang="zh-TW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中的</a:t>
                </a:r>
                <a:r>
                  <a:rPr lang="zh-TW" alt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組合為 </a:t>
                </a:r>
                <a:r>
                  <a:rPr lang="en-US" altLang="zh-TW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1</a:t>
                </a:r>
                <a:r>
                  <a:rPr lang="zh-TW" alt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時，</a:t>
                </a:r>
                <a:r>
                  <a:rPr lang="en-US" altLang="zh-TW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RBG</a:t>
                </a:r>
                <a:r>
                  <a:rPr lang="zh-TW" alt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會由 </a:t>
                </a:r>
                <a:r>
                  <a:rPr lang="en-US" altLang="zh-TW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2</a:t>
                </a:r>
                <a:r>
                  <a:rPr lang="zh-TW" alt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個 </a:t>
                </a:r>
                <a:r>
                  <a:rPr lang="en-US" altLang="zh-TW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RB</a:t>
                </a:r>
                <a:r>
                  <a:rPr lang="zh-TW" alt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所組成</a:t>
                </a:r>
                <a:endParaRPr lang="en-US" altLang="zh-TW" sz="2000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lvl="1" algn="just">
                  <a:lnSpc>
                    <a:spcPct val="100000"/>
                  </a:lnSpc>
                  <a:buFont typeface="Wingdings" panose="05000000000000000000" pitchFamily="2" charset="2"/>
                  <a:buChar char="u"/>
                </a:pPr>
                <a:r>
                  <a:rPr lang="en-US" altLang="zh-TW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Type</a:t>
                </a:r>
                <a:r>
                  <a:rPr lang="zh-TW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𝑅𝐵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𝑠𝑡𝑎𝑟𝑡</m:t>
                        </m:r>
                      </m:sub>
                    </m:sSub>
                    <m:r>
                      <a:rPr lang="en-US" altLang="zh-TW" sz="20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zh-TW" alt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𝑅𝐵𝑠</m:t>
                        </m:r>
                      </m:sub>
                    </m:sSub>
                    <m:r>
                      <a:rPr lang="en-US" altLang="zh-TW" sz="20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zh-TW" alt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</a:p>
              <a:p>
                <a:pPr algn="just"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endParaRPr lang="en-US" altLang="zh-TW" sz="24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06" y="1377404"/>
                <a:ext cx="5338821" cy="5048573"/>
              </a:xfrm>
              <a:prstGeom prst="rect">
                <a:avLst/>
              </a:prstGeom>
              <a:blipFill>
                <a:blip r:embed="rId3"/>
                <a:stretch>
                  <a:fillRect l="-1027" t="-725" r="-125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字方塊 4"/>
          <p:cNvSpPr txBox="1"/>
          <p:nvPr/>
        </p:nvSpPr>
        <p:spPr>
          <a:xfrm>
            <a:off x="11636675" y="6425977"/>
            <a:ext cx="489872" cy="4154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/>
            <a:r>
              <a:rPr lang="en-US" altLang="zh-TW" sz="19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15</a:t>
            </a:r>
            <a:endParaRPr lang="zh-TW" altLang="en-US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3" name="圖片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2799" y="2014232"/>
            <a:ext cx="6233747" cy="354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3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31371" y="68628"/>
            <a:ext cx="11364895" cy="107437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彈性參數 </a:t>
            </a:r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(Numerology)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228792" y="1364307"/>
                <a:ext cx="11929533" cy="5493692"/>
              </a:xfrm>
            </p:spPr>
            <p:txBody>
              <a:bodyPr>
                <a:normAutofit/>
              </a:bodyPr>
              <a:lstStyle/>
              <a:p>
                <a:pPr algn="just">
                  <a:buFont typeface="Wingdings" panose="05000000000000000000" pitchFamily="2" charset="2"/>
                  <a:buChar char="l"/>
                </a:pP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5G 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需支援低頻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(&lt;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6</a:t>
                </a:r>
                <a:r>
                  <a:rPr lang="en-US" altLang="zh-TW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GHz)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到高頻</a:t>
                </a:r>
                <a:r>
                  <a:rPr lang="en-US" altLang="zh-TW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(&gt; 30-300 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GHz</a:t>
                </a:r>
                <a:r>
                  <a:rPr lang="en-US" altLang="zh-TW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  <a:r>
                  <a:rPr lang="zh-TW" altLang="en-US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毫米波的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頻段</a:t>
                </a:r>
                <a:endParaRPr lang="en-US" altLang="zh-TW" sz="27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buFont typeface="Wingdings" panose="05000000000000000000" pitchFamily="2" charset="2"/>
                  <a:buChar char="l"/>
                </a:pP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3GPP </a:t>
                </a:r>
                <a:r>
                  <a:rPr lang="zh-TW" altLang="en-US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制定一組彈性參數 </a:t>
                </a:r>
                <a:r>
                  <a:rPr lang="en-US" altLang="zh-TW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(Numerology) 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能夠調整子載波間距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(Subcarrier Spacing, SCS)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來對應不同的頻段特性</a:t>
                </a:r>
                <a:endParaRPr lang="en-US" altLang="zh-TW" sz="27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algn="just">
                  <a:buFont typeface="Wingdings" panose="05000000000000000000" pitchFamily="2" charset="2"/>
                  <a:buChar char="l"/>
                </a:pP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Numerology </a:t>
                </a:r>
                <a:r>
                  <a:rPr lang="zh-TW" altLang="en-US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以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希臘字母 </a:t>
                </a:r>
                <a:r>
                  <a:rPr lang="el-GR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μ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zh-TW" altLang="en-US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表示</a:t>
                </a:r>
                <a:endParaRPr lang="en-US" altLang="zh-TW" sz="27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endParaRPr lang="en-US" altLang="zh-TW" sz="24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zh-TW" sz="27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Scalable Subcarrier Spacing (</a:t>
                </a:r>
                <a14:m>
                  <m:oMath xmlns:m="http://schemas.openxmlformats.org/officeDocument/2006/math">
                    <m:r>
                      <a:rPr lang="en-US" altLang="zh-TW" sz="27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altLang="zh-TW" sz="27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en-US" altLang="zh-TW" sz="27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</a:p>
              <a:p>
                <a:pPr lvl="1">
                  <a:buFont typeface="Wingdings" panose="05000000000000000000" pitchFamily="2" charset="2"/>
                  <a:buChar char="u"/>
                </a:pP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zh-TW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</m:sup>
                    </m:sSup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×15 </m:t>
                    </m:r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𝑘𝐻𝑧</m:t>
                    </m:r>
                  </m:oMath>
                </a14:m>
                <a:endParaRPr lang="en-US" altLang="zh-TW" sz="24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zh-TW" sz="2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A numerology</a:t>
                </a:r>
                <a:r>
                  <a:rPr lang="zh-TW" altLang="en-US" sz="27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</a:t>
                </a:r>
                <a:r>
                  <a:rPr lang="el-GR" altLang="zh-TW" sz="2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μ</a:t>
                </a:r>
                <a:r>
                  <a:rPr lang="en-US" altLang="zh-TW" sz="2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  <a:r>
                  <a:rPr lang="zh-TW" altLang="en-US" sz="2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can define</a:t>
                </a:r>
                <a:endParaRPr lang="en-US" altLang="zh-TW" sz="2700" dirty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u"/>
                </a:pP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Subcarrier 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Spacing</a:t>
                </a:r>
                <a:r>
                  <a:rPr lang="zh-TW" altLang="en-US" sz="24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endParaRPr lang="en-US" altLang="zh-TW" sz="24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u"/>
                </a:pP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Cyclic </a:t>
                </a:r>
                <a:r>
                  <a:rPr lang="en-US" altLang="zh-TW" sz="24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Prefix</a:t>
                </a:r>
                <a:endParaRPr lang="en-US" altLang="zh-TW" sz="24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Char char="l"/>
                </a:pPr>
                <a:endParaRPr lang="en-US" altLang="zh-TW" sz="27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228792" y="1364307"/>
                <a:ext cx="11929533" cy="5493692"/>
              </a:xfrm>
              <a:blipFill rotWithShape="1">
                <a:blip r:embed="rId3"/>
                <a:stretch>
                  <a:fillRect l="-613" t="-777" r="-7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/>
          <a:srcRect l="4861" t="16717" r="15840"/>
          <a:stretch/>
        </p:blipFill>
        <p:spPr>
          <a:xfrm>
            <a:off x="5956916" y="3429001"/>
            <a:ext cx="5899725" cy="23235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999991" y="5171243"/>
            <a:ext cx="5796276" cy="3699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 defTabSz="1219140"/>
            <a:endParaRPr lang="zh-TW" altLang="en-US" sz="1900">
              <a:solidFill>
                <a:prstClr val="white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215257" y="5481421"/>
            <a:ext cx="4247304" cy="400103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defTabSz="1219140"/>
            <a:r>
              <a:rPr lang="en-US" altLang="zh-TW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(Specified but not supported in Release 15)</a:t>
            </a:r>
            <a:endParaRPr lang="zh-TW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1636681" y="6425978"/>
            <a:ext cx="489866" cy="415492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algn="r" defTabSz="1219140"/>
            <a:r>
              <a:rPr lang="en-US" altLang="zh-TW" sz="1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zh-TW" alt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82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for pos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40" y="1638742"/>
            <a:ext cx="11242723" cy="474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標題 1"/>
          <p:cNvSpPr>
            <a:spLocks noGrp="1"/>
          </p:cNvSpPr>
          <p:nvPr>
            <p:ph type="title"/>
          </p:nvPr>
        </p:nvSpPr>
        <p:spPr>
          <a:xfrm>
            <a:off x="474639" y="77755"/>
            <a:ext cx="11166304" cy="1143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altLang="zh-TW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Scalable Subcarrier Spacing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201659" y="2435101"/>
            <a:ext cx="1182375" cy="353939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altLang="zh-TW" sz="1500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(Bandwidth)</a:t>
            </a:r>
            <a:endParaRPr lang="zh-TW" altLang="en-US" sz="1500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4610803" y="3656252"/>
            <a:ext cx="1217635" cy="353939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defTabSz="1219140"/>
            <a:r>
              <a:rPr lang="en-US" altLang="zh-TW" sz="1500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(Bandwidth)</a:t>
            </a:r>
            <a:endParaRPr lang="zh-TW" altLang="en-US" sz="1500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4342432" y="4844021"/>
            <a:ext cx="1217635" cy="353939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defTabSz="1219140"/>
            <a:r>
              <a:rPr lang="en-US" altLang="zh-TW" sz="1500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(Bandwidth)</a:t>
            </a:r>
            <a:endParaRPr lang="zh-TW" altLang="en-US" sz="1500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4342432" y="6031791"/>
            <a:ext cx="1217635" cy="353939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defTabSz="1219140"/>
            <a:r>
              <a:rPr lang="en-US" altLang="zh-TW" sz="1500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(Bandwidth)</a:t>
            </a:r>
            <a:endParaRPr lang="zh-TW" altLang="en-US" sz="1500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1636681" y="6425978"/>
            <a:ext cx="489866" cy="415492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algn="r" defTabSz="1219140"/>
            <a:r>
              <a:rPr lang="en-US" altLang="zh-TW" sz="1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zh-TW" alt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27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431372" y="68628"/>
            <a:ext cx="11425269" cy="108102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4G/5G Frame </a:t>
            </a:r>
            <a:r>
              <a:rPr lang="en-US" altLang="zh-TW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118584" y="1399315"/>
            <a:ext cx="6720747" cy="5026661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l"/>
            </a:pPr>
            <a:r>
              <a:rPr lang="en-US" altLang="zh-TW" sz="27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7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Frame</a:t>
            </a:r>
            <a:r>
              <a:rPr lang="zh-TW" altLang="en-US" sz="27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</a:t>
            </a:r>
            <a:r>
              <a:rPr lang="en-US" altLang="zh-TW" sz="2700" dirty="0" err="1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Subframe</a:t>
            </a:r>
            <a:r>
              <a:rPr lang="zh-TW" altLang="en-US" sz="27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持續時間相同</a:t>
            </a:r>
            <a:endParaRPr lang="en-US" altLang="zh-TW" sz="27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l"/>
            </a:pPr>
            <a:r>
              <a:rPr lang="zh-TW" altLang="en-US" sz="2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一個</a:t>
            </a:r>
            <a:r>
              <a:rPr lang="en-US" altLang="zh-TW" sz="2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</a:t>
            </a:r>
            <a:r>
              <a:rPr lang="en-US" altLang="zh-TW" sz="2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lot</a:t>
            </a:r>
            <a:r>
              <a:rPr lang="zh-TW" altLang="en-US" sz="23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都</a:t>
            </a:r>
            <a:r>
              <a:rPr lang="zh-TW" altLang="en-US" sz="2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是</a:t>
            </a:r>
            <a:r>
              <a:rPr lang="en-US" altLang="zh-TW" sz="2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en-US" sz="2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</a:t>
            </a:r>
            <a:r>
              <a:rPr lang="en-US" altLang="zh-TW" sz="23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</a:t>
            </a:r>
            <a:r>
              <a:rPr lang="en-US" altLang="zh-TW" sz="23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ymbols</a:t>
            </a:r>
            <a:endParaRPr lang="en-US" altLang="zh-TW" sz="23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l"/>
            </a:pPr>
            <a:r>
              <a:rPr lang="en-US" altLang="zh-TW" sz="27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4G</a:t>
            </a:r>
            <a:r>
              <a:rPr lang="zh-TW" altLang="en-US" sz="27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</a:t>
            </a:r>
            <a:r>
              <a:rPr lang="en-US" altLang="zh-TW" sz="27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5G</a:t>
            </a:r>
            <a:r>
              <a:rPr lang="zh-TW" altLang="en-US" sz="27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的一個</a:t>
            </a:r>
            <a:r>
              <a:rPr lang="en-US" altLang="zh-TW" sz="27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Subframe</a:t>
            </a:r>
            <a:r>
              <a:rPr lang="zh-TW" altLang="en-US" sz="27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不同</a:t>
            </a:r>
            <a:r>
              <a:rPr lang="zh-TW" altLang="en-US" sz="27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27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Slots</a:t>
            </a:r>
            <a:endParaRPr lang="en-US" altLang="zh-TW" sz="27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u"/>
            </a:pP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4G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一個</a:t>
            </a:r>
            <a:r>
              <a:rPr lang="en-US" altLang="zh-TW" sz="2400" dirty="0" err="1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Subframe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固定為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 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 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Slots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u"/>
            </a:pP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5G 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一個</a:t>
            </a:r>
            <a:r>
              <a:rPr lang="en-US" altLang="zh-TW" dirty="0" err="1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Subframe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可以有</a:t>
            </a: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2/4/8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 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Slots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l"/>
            </a:pPr>
            <a:r>
              <a:rPr lang="en-US" altLang="zh-TW" sz="27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5G</a:t>
            </a:r>
            <a:r>
              <a:rPr lang="zh-TW" altLang="en-US" sz="27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的一個</a:t>
            </a:r>
            <a:r>
              <a:rPr lang="en-US" altLang="zh-TW" sz="27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Slot Duration</a:t>
            </a:r>
            <a:r>
              <a:rPr lang="zh-TW" altLang="en-US" sz="27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</a:t>
            </a:r>
            <a:r>
              <a:rPr lang="zh-TW" altLang="en-US" sz="27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隨著不同</a:t>
            </a:r>
            <a:r>
              <a:rPr lang="zh-TW" altLang="en-US" sz="27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  </a:t>
            </a:r>
            <a:r>
              <a:rPr lang="en-US" altLang="zh-TW" sz="27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Subcarrier </a:t>
            </a:r>
            <a:r>
              <a:rPr lang="en-US" altLang="zh-TW" sz="27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spacing</a:t>
            </a:r>
            <a:r>
              <a:rPr lang="zh-TW" altLang="en-US" sz="27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而</a:t>
            </a:r>
            <a:r>
              <a:rPr lang="zh-TW" altLang="en-US" sz="27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改變</a:t>
            </a:r>
            <a:endParaRPr lang="en-US" altLang="zh-TW" sz="27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l"/>
            </a:pPr>
            <a:r>
              <a:rPr lang="en-US" altLang="zh-TW" sz="27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5G </a:t>
            </a:r>
            <a:r>
              <a:rPr lang="zh-TW" altLang="en-US" sz="27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的一個 </a:t>
            </a:r>
            <a:r>
              <a:rPr lang="en-US" altLang="zh-TW" sz="27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Slot</a:t>
            </a:r>
            <a:r>
              <a:rPr lang="zh-TW" altLang="en-US" sz="27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可以再切為多個</a:t>
            </a:r>
            <a:r>
              <a:rPr lang="en-US" altLang="zh-TW" sz="27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Mini </a:t>
            </a:r>
            <a:r>
              <a:rPr lang="en-US" altLang="zh-TW" sz="27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Slots</a:t>
            </a:r>
            <a:endParaRPr lang="en-US" altLang="zh-TW" sz="27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u"/>
            </a:pP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提供給 </a:t>
            </a:r>
            <a:r>
              <a:rPr lang="en-US" altLang="zh-TW" sz="2400" dirty="0" err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uRLLC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u"/>
            </a:pP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突發或短暫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的封包傳送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u"/>
            </a:pP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Mini-Slot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Symbol 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個數可以為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2/4/7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5" name="圖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401" y="1260212"/>
            <a:ext cx="4512501" cy="5442212"/>
          </a:xfrm>
          <a:prstGeom prst="rect">
            <a:avLst/>
          </a:prstGeom>
        </p:spPr>
      </p:pic>
      <p:sp>
        <p:nvSpPr>
          <p:cNvPr id="30" name="文字方塊 29"/>
          <p:cNvSpPr txBox="1"/>
          <p:nvPr/>
        </p:nvSpPr>
        <p:spPr>
          <a:xfrm>
            <a:off x="11636681" y="6425978"/>
            <a:ext cx="489866" cy="415492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algn="r" defTabSz="1219140"/>
            <a:r>
              <a:rPr lang="en-US" altLang="zh-TW" sz="1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TW" alt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7056108" y="3912646"/>
            <a:ext cx="393056" cy="338554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altLang="zh-TW" sz="1600" dirty="0" smtClean="0"/>
              <a:t>15</a:t>
            </a:r>
            <a:endParaRPr lang="zh-TW" altLang="en-US" sz="16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7449164" y="3568546"/>
            <a:ext cx="246253" cy="286432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10993105" y="3568545"/>
            <a:ext cx="461665" cy="284631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7958631" y="4164590"/>
            <a:ext cx="263214" cy="276999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7</a:t>
            </a:r>
            <a:endParaRPr lang="zh-TW" altLang="en-US" sz="12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7056108" y="4845775"/>
            <a:ext cx="367408" cy="307777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30</a:t>
            </a:r>
            <a:endParaRPr lang="zh-TW" altLang="en-US" sz="1400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7695417" y="5140201"/>
            <a:ext cx="263214" cy="276999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7</a:t>
            </a:r>
            <a:endParaRPr lang="zh-TW" altLang="en-US" sz="1200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7779222" y="6077492"/>
            <a:ext cx="263214" cy="276999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7</a:t>
            </a:r>
            <a:endParaRPr lang="zh-TW" altLang="en-US" sz="1200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6980221" y="5774099"/>
            <a:ext cx="443295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  60</a:t>
            </a:r>
            <a:endParaRPr lang="zh-TW" altLang="en-US" sz="1400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7056108" y="3054608"/>
            <a:ext cx="4298794" cy="51393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6980221" y="432886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u</a:t>
            </a:r>
            <a:r>
              <a:rPr lang="en-US" altLang="zh-TW" dirty="0" smtClean="0"/>
              <a:t>=0</a:t>
            </a:r>
            <a:endParaRPr lang="zh-TW" altLang="en-US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6986112" y="527870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u=1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7012156" y="615676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u=2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876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35361" y="68628"/>
            <a:ext cx="11521281" cy="107437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4G:</a:t>
            </a:r>
            <a:r>
              <a:rPr lang="zh-TW" alt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RB Data Rate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物件 7"/>
          <p:cNvGraphicFramePr>
            <a:graphicFrameLocks noChangeAspect="1"/>
          </p:cNvGraphicFramePr>
          <p:nvPr>
            <p:extLst/>
          </p:nvPr>
        </p:nvGraphicFramePr>
        <p:xfrm>
          <a:off x="4752983" y="2187582"/>
          <a:ext cx="500063" cy="1646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公式" r:id="rId4" imgW="114120" imgH="215640" progId="Equation.3">
                  <p:embed/>
                </p:oleObj>
              </mc:Choice>
              <mc:Fallback>
                <p:oleObj name="公式" r:id="rId4" imgW="114120" imgH="215640" progId="Equation.3">
                  <p:embed/>
                  <p:pic>
                    <p:nvPicPr>
                      <p:cNvPr id="8" name="物件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52983" y="2187582"/>
                        <a:ext cx="500063" cy="16462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0189" y="1354476"/>
            <a:ext cx="5454483" cy="477598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內容版面配置區 8"/>
              <p:cNvSpPr>
                <a:spLocks noGrp="1"/>
              </p:cNvSpPr>
              <p:nvPr>
                <p:ph idx="1"/>
              </p:nvPr>
            </p:nvSpPr>
            <p:spPr>
              <a:xfrm>
                <a:off x="239349" y="1354476"/>
                <a:ext cx="8112224" cy="4320480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TW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4G :</a:t>
                </a:r>
                <a:r>
                  <a:rPr lang="zh-TW" altLang="en-US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一個 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RB 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的 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Data </a:t>
                </a:r>
                <a:r>
                  <a:rPr lang="en-US" altLang="zh-TW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Rate </a:t>
                </a:r>
                <a:endParaRPr lang="en-US" altLang="zh-TW" sz="27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     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=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12 </m:t>
                        </m:r>
                        <m:d>
                          <m:d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2400">
                                <a:latin typeface="Cambria Math" panose="02040503050406030204" pitchFamily="18" charset="0"/>
                              </a:rPr>
                              <m:t>subcarriers</m:t>
                            </m:r>
                          </m:e>
                        </m:d>
                        <m:r>
                          <a:rPr lang="en-US" altLang="zh-TW" sz="2400" i="1">
                            <a:latin typeface="Cambria Math"/>
                          </a:rPr>
                          <m:t>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TW" sz="2400" i="1">
                            <a:latin typeface="Cambria Math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7 </m:t>
                        </m:r>
                        <m:d>
                          <m:d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symbols</m:t>
                            </m:r>
                          </m:e>
                        </m:d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</m:t>
                        </m:r>
                        <m:r>
                          <a:rPr lang="en-US" altLang="zh-TW" sz="2400" i="1">
                            <a:latin typeface="Cambria Math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400" i="1">
                            <a:latin typeface="Cambria Math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(</m:t>
                        </m:r>
                        <m:r>
                          <m:rPr>
                            <m:sty m:val="p"/>
                          </m:rP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bits</m:t>
                        </m:r>
                        <m: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per</m:t>
                        </m:r>
                        <m: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symbol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0.5</m:t>
                        </m:r>
                        <m:r>
                          <a:rPr lang="zh-TW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(</m:t>
                        </m:r>
                        <m:r>
                          <m:rPr>
                            <m:sty m:val="p"/>
                          </m:rP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slot</m:t>
                        </m:r>
                        <m: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duration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altLang="zh-TW" sz="27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zh-TW" altLang="en-US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舉例</a:t>
                </a:r>
                <a:r>
                  <a:rPr lang="en-US" altLang="zh-TW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:</a:t>
                </a:r>
                <a:r>
                  <a:rPr lang="zh-TW" altLang="en-US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 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Modulation 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為  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64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QAM</a:t>
                </a:r>
              </a:p>
              <a:p>
                <a:pPr lvl="1">
                  <a:buFont typeface="Wingdings" panose="05000000000000000000" pitchFamily="2" charset="2"/>
                  <a:buChar char="l"/>
                </a:pP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一個 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Symbol 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代表</a:t>
                </a:r>
                <a:r>
                  <a:rPr lang="zh-TW" altLang="en-US" sz="24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6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bits (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/>
                        <a:ea typeface="Cambria Math" panose="02040503050406030204" pitchFamily="18" charset="0"/>
                        <a:cs typeface="Times New Roman" pitchFamily="18" charset="0"/>
                      </a:rPr>
                      <m:t>𝐿</m:t>
                    </m:r>
                    <m:r>
                      <a:rPr lang="en-US" altLang="zh-TW" sz="2400" i="1">
                        <a:latin typeface="Cambria Math"/>
                        <a:ea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sz="2400">
                                <a:latin typeface="Cambria Math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sz="2400" i="1">
                                <a:latin typeface="Cambria Math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altLang="zh-TW" sz="2400" i="1">
                            <a:latin typeface="Cambria Math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𝑀</m:t>
                        </m:r>
                      </m:e>
                    </m:func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</a:p>
              <a:p>
                <a:pPr lvl="1">
                  <a:buFont typeface="Wingdings" panose="05000000000000000000" pitchFamily="2" charset="2"/>
                  <a:buChar char="l"/>
                </a:pPr>
                <a:r>
                  <a:rPr lang="en-US" altLang="zh-TW" sz="21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Data Rate per RB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1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altLang="zh-TW" sz="2100" i="1">
                            <a:latin typeface="Cambria Math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12</m:t>
                        </m:r>
                        <m:r>
                          <a:rPr lang="en-US" altLang="zh-TW" sz="21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×7×6</m:t>
                        </m:r>
                      </m:num>
                      <m:den>
                        <m:r>
                          <a:rPr lang="en-US" altLang="zh-TW" sz="2100" i="1">
                            <a:latin typeface="Cambria Math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0.5</m:t>
                        </m:r>
                        <m:r>
                          <a:rPr lang="zh-TW" altLang="en-US" sz="2100" b="0" i="1" smtClean="0">
                            <a:latin typeface="Cambria Math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 </m:t>
                        </m:r>
                        <m:r>
                          <a:rPr lang="en-US" altLang="zh-TW" sz="2100" b="0" i="1" smtClean="0">
                            <a:latin typeface="Cambria Math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𝑚𝑠𝑒𝑐</m:t>
                        </m:r>
                      </m:den>
                    </m:f>
                  </m:oMath>
                </a14:m>
                <a:r>
                  <a:rPr lang="en-US" altLang="zh-TW" sz="21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= 1.008 </a:t>
                </a:r>
                <a:r>
                  <a:rPr lang="en-US" altLang="zh-TW" sz="21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Kbps</a:t>
                </a:r>
                <a:endParaRPr lang="en-US" altLang="zh-TW" sz="21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內容版面配置區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9349" y="1354476"/>
                <a:ext cx="8112224" cy="4320480"/>
              </a:xfrm>
              <a:blipFill>
                <a:blip r:embed="rId7"/>
                <a:stretch>
                  <a:fillRect l="-1202" t="-141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字方塊 11"/>
          <p:cNvSpPr txBox="1"/>
          <p:nvPr/>
        </p:nvSpPr>
        <p:spPr>
          <a:xfrm>
            <a:off x="11636681" y="6425978"/>
            <a:ext cx="489866" cy="415492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algn="r" defTabSz="1219140"/>
            <a:r>
              <a:rPr lang="en-US" altLang="zh-TW" sz="1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zh-TW" alt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51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35360" y="68628"/>
            <a:ext cx="11521280" cy="107437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5G:</a:t>
            </a:r>
            <a:r>
              <a:rPr lang="zh-TW" alt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RB Data Rate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內容版面配置區 8"/>
              <p:cNvSpPr>
                <a:spLocks noGrp="1"/>
              </p:cNvSpPr>
              <p:nvPr>
                <p:ph idx="1"/>
              </p:nvPr>
            </p:nvSpPr>
            <p:spPr>
              <a:xfrm>
                <a:off x="335361" y="1300316"/>
                <a:ext cx="11219643" cy="45259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TW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5G: 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一個 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RB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的 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Data </a:t>
                </a:r>
                <a:r>
                  <a:rPr lang="en-US" altLang="zh-TW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Rate</a:t>
                </a:r>
                <a:r>
                  <a:rPr lang="zh-TW" altLang="en-US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endParaRPr lang="en-US" altLang="zh-TW" sz="27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     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zh-TW" alt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12 </m:t>
                        </m:r>
                        <m:d>
                          <m:d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2400">
                                <a:latin typeface="Cambria Math" panose="02040503050406030204" pitchFamily="18" charset="0"/>
                              </a:rPr>
                              <m:t>subcarriers</m:t>
                            </m:r>
                          </m:e>
                        </m:d>
                        <m:r>
                          <a:rPr lang="en-US" altLang="zh-TW" sz="2400" i="1">
                            <a:latin typeface="Cambria Math"/>
                          </a:rPr>
                          <m:t>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1 </m:t>
                        </m:r>
                        <m:d>
                          <m:d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TW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symbol</m:t>
                            </m:r>
                          </m:e>
                        </m:d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(</m:t>
                        </m:r>
                        <m:r>
                          <m:rPr>
                            <m:sty m:val="p"/>
                          </m:rP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bits</m:t>
                        </m:r>
                        <m: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per</m:t>
                        </m:r>
                        <m: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symbol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f>
                          <m:f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TW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zh-TW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p>
                            <m:r>
                              <a:rPr lang="en-US" altLang="zh-TW" sz="2400" i="1">
                                <a:latin typeface="Cambria Math"/>
                                <a:ea typeface="Cambria Math"/>
                              </a:rPr>
                              <m:t>×14</m:t>
                            </m:r>
                          </m:den>
                        </m:f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(</m:t>
                        </m:r>
                        <m:r>
                          <m:rPr>
                            <m:sty m:val="p"/>
                          </m:rPr>
                          <a:rPr lang="en-US" altLang="zh-TW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subframe</m:t>
                        </m:r>
                        <m:r>
                          <a:rPr lang="en-US" altLang="zh-TW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duration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 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altLang="zh-TW" sz="27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l"/>
                </a:pPr>
                <a:r>
                  <a:rPr lang="zh-TW" altLang="en-US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舉例</a:t>
                </a:r>
                <a:r>
                  <a:rPr lang="en-US" altLang="zh-TW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:</a:t>
                </a:r>
                <a:r>
                  <a:rPr lang="zh-TW" altLang="en-US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7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Modulation 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為 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64</a:t>
                </a:r>
                <a:r>
                  <a:rPr lang="zh-TW" altLang="en-US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7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QAM</a:t>
                </a:r>
              </a:p>
              <a:p>
                <a:pPr lvl="1">
                  <a:buFont typeface="Wingdings" panose="05000000000000000000" pitchFamily="2" charset="2"/>
                  <a:buChar char="l"/>
                </a:pP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一個 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Symbol 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代表</a:t>
                </a:r>
                <a:r>
                  <a:rPr lang="zh-TW" altLang="en-US" sz="24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6 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個 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bits</a:t>
                </a:r>
                <a:r>
                  <a:rPr lang="zh-TW" altLang="en-US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/>
                        <a:ea typeface="Cambria Math" panose="02040503050406030204" pitchFamily="18" charset="0"/>
                        <a:cs typeface="Times New Roman" pitchFamily="18" charset="0"/>
                      </a:rPr>
                      <m:t>𝐿</m:t>
                    </m:r>
                    <m:r>
                      <a:rPr lang="en-US" altLang="zh-TW" sz="2400" i="1">
                        <a:latin typeface="Cambria Math"/>
                        <a:ea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sz="2400">
                                <a:latin typeface="Cambria Math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sz="2400" i="1">
                                <a:latin typeface="Cambria Math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altLang="zh-TW" sz="2400" i="1">
                            <a:latin typeface="Cambria Math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𝑀</m:t>
                        </m:r>
                      </m:e>
                    </m:func>
                  </m:oMath>
                </a14:m>
                <a:r>
                  <a:rPr lang="en-US" altLang="zh-TW" sz="24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  <a:endParaRPr lang="en-US" altLang="zh-TW" sz="27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l"/>
                </a:pPr>
                <a:r>
                  <a:rPr lang="zh-TW" altLang="en-US" sz="21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一個 </a:t>
                </a:r>
                <a:r>
                  <a:rPr lang="en-US" altLang="zh-TW" sz="21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RB</a:t>
                </a:r>
                <a:r>
                  <a:rPr lang="zh-TW" altLang="en-US" sz="21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在不同 </a:t>
                </a:r>
                <a:r>
                  <a:rPr lang="el-GR" altLang="zh-TW" sz="21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μ</a:t>
                </a:r>
                <a:r>
                  <a:rPr lang="zh-TW" altLang="en-US" sz="21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值下的 </a:t>
                </a:r>
                <a:r>
                  <a:rPr lang="en-US" altLang="zh-TW" sz="2100" dirty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Data </a:t>
                </a:r>
                <a:r>
                  <a:rPr lang="en-US" altLang="zh-TW" sz="2100" dirty="0" smtClean="0"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Rates</a:t>
                </a:r>
                <a:endParaRPr lang="zh-TW" altLang="en-US" sz="21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</a:pPr>
                <a:endParaRPr lang="en-US" altLang="zh-TW" sz="24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</a:pPr>
                <a:endParaRPr lang="en-US" altLang="zh-TW" dirty="0" smtClean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內容版面配置區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5361" y="1300316"/>
                <a:ext cx="11219643" cy="4525963"/>
              </a:xfrm>
              <a:blipFill>
                <a:blip r:embed="rId4"/>
                <a:stretch>
                  <a:fillRect l="-869" t="-121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物件 7"/>
          <p:cNvGraphicFramePr>
            <a:graphicFrameLocks noChangeAspect="1"/>
          </p:cNvGraphicFramePr>
          <p:nvPr/>
        </p:nvGraphicFramePr>
        <p:xfrm>
          <a:off x="4752983" y="2187582"/>
          <a:ext cx="500063" cy="1646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7" name="公式" r:id="rId5" imgW="114120" imgH="215640" progId="Equation.3">
                  <p:embed/>
                </p:oleObj>
              </mc:Choice>
              <mc:Fallback>
                <p:oleObj name="公式" r:id="rId5" imgW="114120" imgH="215640" progId="Equation.3">
                  <p:embed/>
                  <p:pic>
                    <p:nvPicPr>
                      <p:cNvPr id="8" name="物件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52983" y="2187582"/>
                        <a:ext cx="500063" cy="16462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981994"/>
              </p:ext>
            </p:extLst>
          </p:nvPr>
        </p:nvGraphicFramePr>
        <p:xfrm>
          <a:off x="911425" y="4321132"/>
          <a:ext cx="5911387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6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/>
                      <a:r>
                        <a:rPr lang="el-GR" altLang="zh-TW" sz="19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Subcarrier Spacing</a:t>
                      </a:r>
                      <a:r>
                        <a:rPr lang="en-US" altLang="zh-TW" sz="19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Symbol</a:t>
                      </a:r>
                      <a:r>
                        <a:rPr lang="en-US" altLang="zh-TW" sz="19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Duration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Data</a:t>
                      </a:r>
                      <a:r>
                        <a:rPr lang="en-US" altLang="zh-TW" sz="19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Rate per RB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kHz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0.071 </a:t>
                      </a:r>
                      <a:r>
                        <a:rPr lang="en-US" altLang="zh-TW" sz="19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ms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1.008 </a:t>
                      </a:r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Kbps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 kHz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0.036 </a:t>
                      </a:r>
                      <a:r>
                        <a:rPr lang="en-US" altLang="zh-TW" sz="19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ms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2.016 </a:t>
                      </a:r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Kbps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 kHz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0.016</a:t>
                      </a:r>
                      <a:r>
                        <a:rPr lang="en-US" altLang="zh-TW" sz="19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9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ms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4.032</a:t>
                      </a:r>
                      <a:r>
                        <a:rPr lang="zh-TW" altLang="en-US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Kbps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 kHz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0.009 </a:t>
                      </a:r>
                      <a:r>
                        <a:rPr lang="en-US" altLang="zh-TW" sz="19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ms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8.064 </a:t>
                      </a:r>
                      <a:r>
                        <a:rPr lang="en-US" altLang="zh-TW" sz="19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Kbps</a:t>
                      </a:r>
                      <a:endParaRPr lang="zh-TW" altLang="en-US" sz="1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11636681" y="6425978"/>
            <a:ext cx="489866" cy="415492"/>
          </a:xfrm>
          <a:prstGeom prst="rect">
            <a:avLst/>
          </a:prstGeom>
          <a:noFill/>
        </p:spPr>
        <p:txBody>
          <a:bodyPr wrap="none" lIns="121914" tIns="60957" rIns="121914" bIns="60957" rtlCol="0">
            <a:spAutoFit/>
          </a:bodyPr>
          <a:lstStyle/>
          <a:p>
            <a:pPr algn="r" defTabSz="1219140"/>
            <a:r>
              <a:rPr lang="en-US" altLang="zh-TW" sz="1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TW" alt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35" name="Picture 8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889" y="1223525"/>
            <a:ext cx="5342111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326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0"/>
            <a:ext cx="12810836" cy="7053569"/>
          </a:xfrm>
        </p:spPr>
      </p:pic>
    </p:spTree>
    <p:extLst>
      <p:ext uri="{BB962C8B-B14F-4D97-AF65-F5344CB8AC3E}">
        <p14:creationId xmlns:p14="http://schemas.microsoft.com/office/powerpoint/2010/main" val="57690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1039</Words>
  <Application>Microsoft Office PowerPoint</Application>
  <PresentationFormat>寬螢幕</PresentationFormat>
  <Paragraphs>198</Paragraphs>
  <Slides>12</Slides>
  <Notes>9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2" baseType="lpstr">
      <vt:lpstr>新細明體</vt:lpstr>
      <vt:lpstr>標楷體</vt:lpstr>
      <vt:lpstr>Arial</vt:lpstr>
      <vt:lpstr>Calibri</vt:lpstr>
      <vt:lpstr>Calibri Light</vt:lpstr>
      <vt:lpstr>Cambria Math</vt:lpstr>
      <vt:lpstr>Times New Roman</vt:lpstr>
      <vt:lpstr>Wingdings</vt:lpstr>
      <vt:lpstr>Office 佈景主題</vt:lpstr>
      <vt:lpstr>公式</vt:lpstr>
      <vt:lpstr>5G-NR OFDMA Frame  </vt:lpstr>
      <vt:lpstr>4G OFDMA Frame</vt:lpstr>
      <vt:lpstr>5G OFDMA Frame</vt:lpstr>
      <vt:lpstr>Starting Symbol Index &amp; Number of Consecutive Symbols</vt:lpstr>
      <vt:lpstr>RB Allocation in Frequency Domain (1/2) </vt:lpstr>
      <vt:lpstr>RB Allocation in Frequency Domain (2/2) </vt:lpstr>
      <vt:lpstr>彈性參數 (Numerology)</vt:lpstr>
      <vt:lpstr>Scalable Subcarrier Spacing</vt:lpstr>
      <vt:lpstr>4G/5G Frame Structure</vt:lpstr>
      <vt:lpstr>4G: RB Data Rate</vt:lpstr>
      <vt:lpstr>5G: RB Data Rate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5G 通訊網路架構 OFDMA Frame</dc:title>
  <dc:creator>adm</dc:creator>
  <cp:lastModifiedBy>USER</cp:lastModifiedBy>
  <cp:revision>84</cp:revision>
  <dcterms:created xsi:type="dcterms:W3CDTF">2020-11-22T07:01:48Z</dcterms:created>
  <dcterms:modified xsi:type="dcterms:W3CDTF">2025-05-14T01:58:21Z</dcterms:modified>
</cp:coreProperties>
</file>