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317" r:id="rId3"/>
    <p:sldId id="269" r:id="rId4"/>
    <p:sldId id="257" r:id="rId5"/>
    <p:sldId id="258" r:id="rId6"/>
    <p:sldId id="281" r:id="rId7"/>
    <p:sldId id="303" r:id="rId8"/>
    <p:sldId id="302" r:id="rId9"/>
    <p:sldId id="280" r:id="rId10"/>
    <p:sldId id="261" r:id="rId11"/>
    <p:sldId id="301" r:id="rId12"/>
    <p:sldId id="274" r:id="rId13"/>
    <p:sldId id="262" r:id="rId14"/>
    <p:sldId id="271" r:id="rId15"/>
    <p:sldId id="289" r:id="rId16"/>
    <p:sldId id="290" r:id="rId17"/>
    <p:sldId id="264" r:id="rId18"/>
    <p:sldId id="273" r:id="rId19"/>
    <p:sldId id="278" r:id="rId20"/>
    <p:sldId id="275" r:id="rId21"/>
    <p:sldId id="276" r:id="rId22"/>
    <p:sldId id="277" r:id="rId23"/>
    <p:sldId id="284" r:id="rId24"/>
    <p:sldId id="291" r:id="rId25"/>
    <p:sldId id="292" r:id="rId26"/>
    <p:sldId id="293" r:id="rId27"/>
    <p:sldId id="294" r:id="rId28"/>
    <p:sldId id="295" r:id="rId29"/>
    <p:sldId id="296" r:id="rId30"/>
    <p:sldId id="272" r:id="rId31"/>
    <p:sldId id="322" r:id="rId32"/>
    <p:sldId id="297" r:id="rId33"/>
    <p:sldId id="338" r:id="rId34"/>
    <p:sldId id="329" r:id="rId35"/>
    <p:sldId id="326" r:id="rId36"/>
    <p:sldId id="328" r:id="rId37"/>
    <p:sldId id="327" r:id="rId38"/>
    <p:sldId id="330" r:id="rId39"/>
    <p:sldId id="333" r:id="rId40"/>
    <p:sldId id="332" r:id="rId41"/>
    <p:sldId id="335" r:id="rId42"/>
    <p:sldId id="337" r:id="rId43"/>
    <p:sldId id="320" r:id="rId44"/>
    <p:sldId id="321" r:id="rId45"/>
    <p:sldId id="319" r:id="rId46"/>
    <p:sldId id="318" r:id="rId47"/>
    <p:sldId id="314" r:id="rId48"/>
    <p:sldId id="300" r:id="rId49"/>
    <p:sldId id="304" r:id="rId50"/>
    <p:sldId id="307" r:id="rId51"/>
    <p:sldId id="298" r:id="rId52"/>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 initials="a" lastIdx="3" clrIdx="0">
    <p:extLst>
      <p:ext uri="{19B8F6BF-5375-455C-9EA6-DF929625EA0E}">
        <p15:presenceInfo xmlns:p15="http://schemas.microsoft.com/office/powerpoint/2012/main" userId="ad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10FF"/>
    <a:srgbClr val="F4E866"/>
    <a:srgbClr val="FBA87A"/>
    <a:srgbClr val="EEA074"/>
    <a:srgbClr val="D58F68"/>
    <a:srgbClr val="EEE264"/>
    <a:srgbClr val="8FC7F2"/>
    <a:srgbClr val="EB9E72"/>
    <a:srgbClr val="87BCE4"/>
    <a:srgbClr val="FAED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777" autoAdjust="0"/>
    <p:restoredTop sz="96400" autoAdjust="0"/>
  </p:normalViewPr>
  <p:slideViewPr>
    <p:cSldViewPr snapToGrid="0">
      <p:cViewPr varScale="1">
        <p:scale>
          <a:sx n="85" d="100"/>
          <a:sy n="85" d="100"/>
        </p:scale>
        <p:origin x="108" y="171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10-21T17:36:27.791" idx="1">
    <p:pos x="2383" y="2191"/>
    <p:text>(0) Invalid
(1) Request
(2) Response
(3) TraceOn
(4) TraceOff
(5) Reserved
(6) Triggered Request
(7) Triggered Response
(8) Triggered Acknowledgement
(9) Update Request
(10) Update Response
(11) Update Acknowledge</p:text>
    <p:extLst>
      <p:ext uri="{C676402C-5697-4E1C-873F-D02D1690AC5C}">
        <p15:threadingInfo xmlns:p15="http://schemas.microsoft.com/office/powerpoint/2012/main" timeZoneBias="-480"/>
      </p:ext>
    </p:extLst>
  </p:cm>
  <p:cm authorId="1" dt="2019-10-21T17:37:48.719" idx="3">
    <p:pos x="3506" y="2418"/>
    <p:text>(1)Unassigned
(2) IP
(3-65534)  Unassigned
(65535) Authentication present</p:text>
    <p:extLst>
      <p:ext uri="{C676402C-5697-4E1C-873F-D02D1690AC5C}">
        <p15:threadingInfo xmlns:p15="http://schemas.microsoft.com/office/powerpoint/2012/main" timeZoneBias="-48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3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9474F5-1CBD-4A3C-9512-84FC0B586487}" type="datetimeFigureOut">
              <a:rPr lang="zh-TW" altLang="en-US" smtClean="0"/>
              <a:t>2023/7/21</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3D0F08-5E20-4786-90F3-17F053D56FD7}" type="slidenum">
              <a:rPr lang="zh-TW" altLang="en-US" smtClean="0"/>
              <a:t>‹#›</a:t>
            </a:fld>
            <a:endParaRPr lang="zh-TW" altLang="en-US"/>
          </a:p>
        </p:txBody>
      </p:sp>
    </p:spTree>
    <p:extLst>
      <p:ext uri="{BB962C8B-B14F-4D97-AF65-F5344CB8AC3E}">
        <p14:creationId xmlns:p14="http://schemas.microsoft.com/office/powerpoint/2010/main" val="3107769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indent="0">
              <a:buFont typeface="Arial" panose="020B0604020202020204" pitchFamily="34" charset="0"/>
              <a:buNone/>
            </a:pPr>
            <a:endParaRPr lang="zh-TW" altLang="en-US" sz="1000" dirty="0">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10"/>
          </p:nvPr>
        </p:nvSpPr>
        <p:spPr/>
        <p:txBody>
          <a:bodyPr/>
          <a:lstStyle/>
          <a:p>
            <a:fld id="{843D0F08-5E20-4786-90F3-17F053D56FD7}" type="slidenum">
              <a:rPr lang="zh-TW" altLang="en-US" smtClean="0"/>
              <a:t>40</a:t>
            </a:fld>
            <a:endParaRPr lang="zh-TW" altLang="en-US"/>
          </a:p>
        </p:txBody>
      </p:sp>
    </p:spTree>
    <p:extLst>
      <p:ext uri="{BB962C8B-B14F-4D97-AF65-F5344CB8AC3E}">
        <p14:creationId xmlns:p14="http://schemas.microsoft.com/office/powerpoint/2010/main" val="1615513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934E4904-F285-405C-884A-5A99D2660BE3}" type="datetimeFigureOut">
              <a:rPr lang="zh-TW" altLang="en-US" smtClean="0"/>
              <a:t>2023/7/21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1FBCA3A-9AC5-4635-B0E6-FC174C6C0152}" type="slidenum">
              <a:rPr lang="zh-TW" altLang="en-US" smtClean="0"/>
              <a:t>‹#›</a:t>
            </a:fld>
            <a:endParaRPr lang="zh-TW" altLang="en-US"/>
          </a:p>
        </p:txBody>
      </p:sp>
    </p:spTree>
    <p:extLst>
      <p:ext uri="{BB962C8B-B14F-4D97-AF65-F5344CB8AC3E}">
        <p14:creationId xmlns:p14="http://schemas.microsoft.com/office/powerpoint/2010/main" val="739052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34E4904-F285-405C-884A-5A99D2660BE3}" type="datetimeFigureOut">
              <a:rPr lang="zh-TW" altLang="en-US" smtClean="0"/>
              <a:t>2023/7/21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1FBCA3A-9AC5-4635-B0E6-FC174C6C0152}" type="slidenum">
              <a:rPr lang="zh-TW" altLang="en-US" smtClean="0"/>
              <a:t>‹#›</a:t>
            </a:fld>
            <a:endParaRPr lang="zh-TW" altLang="en-US"/>
          </a:p>
        </p:txBody>
      </p:sp>
    </p:spTree>
    <p:extLst>
      <p:ext uri="{BB962C8B-B14F-4D97-AF65-F5344CB8AC3E}">
        <p14:creationId xmlns:p14="http://schemas.microsoft.com/office/powerpoint/2010/main" val="2676176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p:cNvSpPr>
            <a:spLocks noGrp="1"/>
          </p:cNvSpPr>
          <p:nvPr>
            <p:ph type="dt" sz="half" idx="10"/>
          </p:nvPr>
        </p:nvSpPr>
        <p:spPr/>
        <p:txBody>
          <a:bodyPr/>
          <a:lstStyle/>
          <a:p>
            <a:fld id="{934E4904-F285-405C-884A-5A99D2660BE3}" type="datetimeFigureOut">
              <a:rPr lang="zh-TW" altLang="en-US" smtClean="0"/>
              <a:t>2023/7/21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1FBCA3A-9AC5-4635-B0E6-FC174C6C0152}" type="slidenum">
              <a:rPr lang="zh-TW" altLang="en-US" smtClean="0"/>
              <a:t>‹#›</a:t>
            </a:fld>
            <a:endParaRPr lang="zh-TW" altLang="en-US"/>
          </a:p>
        </p:txBody>
      </p:sp>
    </p:spTree>
    <p:extLst>
      <p:ext uri="{BB962C8B-B14F-4D97-AF65-F5344CB8AC3E}">
        <p14:creationId xmlns:p14="http://schemas.microsoft.com/office/powerpoint/2010/main" val="448651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934E4904-F285-405C-884A-5A99D2660BE3}" type="datetimeFigureOut">
              <a:rPr lang="zh-TW" altLang="en-US" smtClean="0"/>
              <a:t>2023/7/21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B1FBCA3A-9AC5-4635-B0E6-FC174C6C0152}" type="slidenum">
              <a:rPr lang="zh-TW" altLang="en-US" smtClean="0"/>
              <a:t>‹#›</a:t>
            </a:fld>
            <a:endParaRPr lang="zh-TW" altLang="en-US"/>
          </a:p>
        </p:txBody>
      </p:sp>
    </p:spTree>
    <p:extLst>
      <p:ext uri="{BB962C8B-B14F-4D97-AF65-F5344CB8AC3E}">
        <p14:creationId xmlns:p14="http://schemas.microsoft.com/office/powerpoint/2010/main" val="1239591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934E4904-F285-405C-884A-5A99D2660BE3}" type="datetimeFigureOut">
              <a:rPr lang="zh-TW" altLang="en-US" smtClean="0"/>
              <a:t>2023/7/21</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B1FBCA3A-9AC5-4635-B0E6-FC174C6C0152}" type="slidenum">
              <a:rPr lang="zh-TW" altLang="en-US" smtClean="0"/>
              <a:t>‹#›</a:t>
            </a:fld>
            <a:endParaRPr lang="zh-TW" altLang="en-US"/>
          </a:p>
        </p:txBody>
      </p:sp>
    </p:spTree>
    <p:extLst>
      <p:ext uri="{BB962C8B-B14F-4D97-AF65-F5344CB8AC3E}">
        <p14:creationId xmlns:p14="http://schemas.microsoft.com/office/powerpoint/2010/main" val="3041010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934E4904-F285-405C-884A-5A99D2660BE3}" type="datetimeFigureOut">
              <a:rPr lang="zh-TW" altLang="en-US" smtClean="0"/>
              <a:t>2023/7/21</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B1FBCA3A-9AC5-4635-B0E6-FC174C6C0152}" type="slidenum">
              <a:rPr lang="zh-TW" altLang="en-US" smtClean="0"/>
              <a:t>‹#›</a:t>
            </a:fld>
            <a:endParaRPr lang="zh-TW" altLang="en-US"/>
          </a:p>
        </p:txBody>
      </p:sp>
    </p:spTree>
    <p:extLst>
      <p:ext uri="{BB962C8B-B14F-4D97-AF65-F5344CB8AC3E}">
        <p14:creationId xmlns:p14="http://schemas.microsoft.com/office/powerpoint/2010/main" val="4017430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934E4904-F285-405C-884A-5A99D2660BE3}" type="datetimeFigureOut">
              <a:rPr lang="zh-TW" altLang="en-US" smtClean="0"/>
              <a:t>2023/7/21</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B1FBCA3A-9AC5-4635-B0E6-FC174C6C0152}" type="slidenum">
              <a:rPr lang="zh-TW" altLang="en-US" smtClean="0"/>
              <a:t>‹#›</a:t>
            </a:fld>
            <a:endParaRPr lang="zh-TW" altLang="en-US"/>
          </a:p>
        </p:txBody>
      </p:sp>
    </p:spTree>
    <p:extLst>
      <p:ext uri="{BB962C8B-B14F-4D97-AF65-F5344CB8AC3E}">
        <p14:creationId xmlns:p14="http://schemas.microsoft.com/office/powerpoint/2010/main" val="3757333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934E4904-F285-405C-884A-5A99D2660BE3}" type="datetimeFigureOut">
              <a:rPr lang="zh-TW" altLang="en-US" smtClean="0"/>
              <a:t>2023/7/21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B1FBCA3A-9AC5-4635-B0E6-FC174C6C0152}" type="slidenum">
              <a:rPr lang="zh-TW" altLang="en-US" smtClean="0"/>
              <a:t>‹#›</a:t>
            </a:fld>
            <a:endParaRPr lang="zh-TW" altLang="en-US"/>
          </a:p>
        </p:txBody>
      </p:sp>
    </p:spTree>
    <p:extLst>
      <p:ext uri="{BB962C8B-B14F-4D97-AF65-F5344CB8AC3E}">
        <p14:creationId xmlns:p14="http://schemas.microsoft.com/office/powerpoint/2010/main" val="3363133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934E4904-F285-405C-884A-5A99D2660BE3}" type="datetimeFigureOut">
              <a:rPr lang="zh-TW" altLang="en-US" smtClean="0"/>
              <a:t>2023/7/21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B1FBCA3A-9AC5-4635-B0E6-FC174C6C0152}" type="slidenum">
              <a:rPr lang="zh-TW" altLang="en-US" smtClean="0"/>
              <a:t>‹#›</a:t>
            </a:fld>
            <a:endParaRPr lang="zh-TW" altLang="en-US"/>
          </a:p>
        </p:txBody>
      </p:sp>
    </p:spTree>
    <p:extLst>
      <p:ext uri="{BB962C8B-B14F-4D97-AF65-F5344CB8AC3E}">
        <p14:creationId xmlns:p14="http://schemas.microsoft.com/office/powerpoint/2010/main" val="884716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34E4904-F285-405C-884A-5A99D2660BE3}" type="datetimeFigureOut">
              <a:rPr lang="zh-TW" altLang="en-US" smtClean="0"/>
              <a:t>2023/7/21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1FBCA3A-9AC5-4635-B0E6-FC174C6C0152}" type="slidenum">
              <a:rPr lang="zh-TW" altLang="en-US" smtClean="0"/>
              <a:t>‹#›</a:t>
            </a:fld>
            <a:endParaRPr lang="zh-TW" altLang="en-US"/>
          </a:p>
        </p:txBody>
      </p:sp>
    </p:spTree>
    <p:extLst>
      <p:ext uri="{BB962C8B-B14F-4D97-AF65-F5344CB8AC3E}">
        <p14:creationId xmlns:p14="http://schemas.microsoft.com/office/powerpoint/2010/main" val="4191745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34E4904-F285-405C-884A-5A99D2660BE3}" type="datetimeFigureOut">
              <a:rPr lang="zh-TW" altLang="en-US" smtClean="0"/>
              <a:t>2023/7/21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1FBCA3A-9AC5-4635-B0E6-FC174C6C0152}" type="slidenum">
              <a:rPr lang="zh-TW" altLang="en-US" smtClean="0"/>
              <a:t>‹#›</a:t>
            </a:fld>
            <a:endParaRPr lang="zh-TW" altLang="en-US"/>
          </a:p>
        </p:txBody>
      </p:sp>
    </p:spTree>
    <p:extLst>
      <p:ext uri="{BB962C8B-B14F-4D97-AF65-F5344CB8AC3E}">
        <p14:creationId xmlns:p14="http://schemas.microsoft.com/office/powerpoint/2010/main" val="728236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4E4904-F285-405C-884A-5A99D2660BE3}" type="datetimeFigureOut">
              <a:rPr lang="zh-TW" altLang="en-US" smtClean="0"/>
              <a:t>2023/7/21</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FBCA3A-9AC5-4635-B0E6-FC174C6C0152}" type="slidenum">
              <a:rPr lang="zh-TW" altLang="en-US" smtClean="0"/>
              <a:t>‹#›</a:t>
            </a:fld>
            <a:endParaRPr lang="zh-TW" altLang="en-US"/>
          </a:p>
        </p:txBody>
      </p:sp>
    </p:spTree>
    <p:extLst>
      <p:ext uri="{BB962C8B-B14F-4D97-AF65-F5344CB8AC3E}">
        <p14:creationId xmlns:p14="http://schemas.microsoft.com/office/powerpoint/2010/main" val="26546545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tools.ietf.org/html/rfc1058" TargetMode="External"/><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4.wmf"/><Relationship Id="rId4" Type="http://schemas.openxmlformats.org/officeDocument/2006/relationships/oleObject" Target="../embeddings/oleObject1.bin"/></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28.emf"/><Relationship Id="rId1" Type="http://schemas.openxmlformats.org/officeDocument/2006/relationships/slideLayout" Target="../slideLayouts/slideLayout2.xml"/><Relationship Id="rId4" Type="http://schemas.openxmlformats.org/officeDocument/2006/relationships/image" Target="../media/image36.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37.emf"/><Relationship Id="rId1" Type="http://schemas.openxmlformats.org/officeDocument/2006/relationships/slideLayout" Target="../slideLayouts/slideLayout2.xml"/><Relationship Id="rId6" Type="http://schemas.openxmlformats.org/officeDocument/2006/relationships/image" Target="../media/image1.emf"/><Relationship Id="rId5" Type="http://schemas.openxmlformats.org/officeDocument/2006/relationships/image" Target="../media/image38.emf"/><Relationship Id="rId4" Type="http://schemas.openxmlformats.org/officeDocument/2006/relationships/image" Target="../media/image4.emf"/></Relationships>
</file>

<file path=ppt/slides/_rels/slide50.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2.xml"/><Relationship Id="rId5" Type="http://schemas.openxmlformats.org/officeDocument/2006/relationships/image" Target="../media/image1.emf"/><Relationship Id="rId4" Type="http://schemas.openxmlformats.org/officeDocument/2006/relationships/image" Target="../media/image30.emf"/></Relationships>
</file>

<file path=ppt/slides/_rels/slide5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emf"/><Relationship Id="rId1" Type="http://schemas.openxmlformats.org/officeDocument/2006/relationships/slideLayout" Target="../slideLayouts/slideLayout2.xml"/><Relationship Id="rId4" Type="http://schemas.openxmlformats.org/officeDocument/2006/relationships/image" Target="../media/image4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nvSpPr>
        <p:spPr>
          <a:xfrm>
            <a:off x="1205064" y="2293097"/>
            <a:ext cx="9718968" cy="222303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zh-TW" dirty="0">
                <a:latin typeface="標楷體" panose="03000509000000000000" pitchFamily="65" charset="-120"/>
                <a:ea typeface="標楷體" panose="03000509000000000000" pitchFamily="65" charset="-120"/>
              </a:rPr>
              <a:t>From Access to Networks</a:t>
            </a:r>
            <a:endParaRPr lang="zh-TW" altLang="en-US" sz="3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482795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0"/>
            <a:ext cx="10515600" cy="1325563"/>
          </a:xfrm>
        </p:spPr>
        <p:txBody>
          <a:bodyPr/>
          <a:lstStyle/>
          <a:p>
            <a:r>
              <a:rPr lang="en-US" altLang="zh-TW" dirty="0">
                <a:latin typeface="標楷體" panose="03000509000000000000" pitchFamily="65" charset="-120"/>
                <a:ea typeface="標楷體" panose="03000509000000000000" pitchFamily="65" charset="-120"/>
              </a:rPr>
              <a:t>Outline</a:t>
            </a:r>
            <a:endParaRPr lang="zh-TW" altLang="en-US"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838200" y="1200058"/>
            <a:ext cx="10515600" cy="5532436"/>
          </a:xfrm>
        </p:spPr>
        <p:txBody>
          <a:bodyPr>
            <a:normAutofit fontScale="62500" lnSpcReduction="20000"/>
          </a:bodyPr>
          <a:lstStyle/>
          <a:p>
            <a:r>
              <a:rPr lang="zh-TW" altLang="en-US" dirty="0">
                <a:latin typeface="標楷體" panose="03000509000000000000" pitchFamily="65" charset="-120"/>
                <a:ea typeface="標楷體" panose="03000509000000000000" pitchFamily="65" charset="-120"/>
              </a:rPr>
              <a:t>有線網路架構                               </a:t>
            </a:r>
            <a:endParaRPr lang="en-US" altLang="zh-TW" dirty="0">
              <a:latin typeface="標楷體" panose="03000509000000000000" pitchFamily="65" charset="-120"/>
              <a:ea typeface="標楷體" panose="03000509000000000000" pitchFamily="65" charset="-120"/>
            </a:endParaRPr>
          </a:p>
          <a:p>
            <a:r>
              <a:rPr lang="en-US" altLang="zh-TW" dirty="0">
                <a:latin typeface="標楷體" panose="03000509000000000000" pitchFamily="65" charset="-120"/>
                <a:ea typeface="標楷體" panose="03000509000000000000" pitchFamily="65" charset="-120"/>
              </a:rPr>
              <a:t>Ethernet</a:t>
            </a:r>
          </a:p>
          <a:p>
            <a:pPr marL="914400" lvl="1" indent="-457200">
              <a:buFont typeface="+mj-lt"/>
              <a:buAutoNum type="arabicPeriod"/>
            </a:pPr>
            <a:r>
              <a:rPr lang="en-US" altLang="zh-TW" dirty="0">
                <a:latin typeface="標楷體" panose="03000509000000000000" pitchFamily="65" charset="-120"/>
                <a:ea typeface="標楷體" panose="03000509000000000000" pitchFamily="65" charset="-120"/>
              </a:rPr>
              <a:t>CSMA/CD</a:t>
            </a:r>
          </a:p>
          <a:p>
            <a:pPr marL="914400" lvl="1" indent="-457200">
              <a:buFont typeface="+mj-lt"/>
              <a:buAutoNum type="arabicPeriod"/>
            </a:pPr>
            <a:r>
              <a:rPr lang="zh-TW" altLang="en-US" dirty="0">
                <a:latin typeface="標楷體" panose="03000509000000000000" pitchFamily="65" charset="-120"/>
                <a:ea typeface="標楷體" panose="03000509000000000000" pitchFamily="65" charset="-120"/>
              </a:rPr>
              <a:t>編碼</a:t>
            </a:r>
            <a:endParaRPr lang="en-US" altLang="zh-TW" dirty="0">
              <a:latin typeface="標楷體" panose="03000509000000000000" pitchFamily="65" charset="-120"/>
              <a:ea typeface="標楷體" panose="03000509000000000000" pitchFamily="65" charset="-120"/>
            </a:endParaRPr>
          </a:p>
          <a:p>
            <a:pPr marL="914400" lvl="1" indent="-457200">
              <a:buFont typeface="+mj-lt"/>
              <a:buAutoNum type="arabicPeriod"/>
            </a:pPr>
            <a:r>
              <a:rPr lang="zh-TW" altLang="en-US" dirty="0">
                <a:latin typeface="標楷體" panose="03000509000000000000" pitchFamily="65" charset="-120"/>
                <a:ea typeface="標楷體" panose="03000509000000000000" pitchFamily="65" charset="-120"/>
              </a:rPr>
              <a:t>同軸電纜</a:t>
            </a:r>
            <a:endParaRPr lang="en-US" altLang="zh-TW" dirty="0">
              <a:latin typeface="標楷體" panose="03000509000000000000" pitchFamily="65" charset="-120"/>
              <a:ea typeface="標楷體" panose="03000509000000000000" pitchFamily="65" charset="-120"/>
            </a:endParaRPr>
          </a:p>
          <a:p>
            <a:pPr marL="914400" lvl="1" indent="-457200">
              <a:buFont typeface="+mj-lt"/>
              <a:buAutoNum type="arabicPeriod"/>
            </a:pPr>
            <a:r>
              <a:rPr lang="zh-TW" altLang="en-US" dirty="0">
                <a:latin typeface="標楷體" panose="03000509000000000000" pitchFamily="65" charset="-120"/>
                <a:ea typeface="標楷體" panose="03000509000000000000" pitchFamily="65" charset="-120"/>
              </a:rPr>
              <a:t>雙絞線</a:t>
            </a:r>
            <a:endParaRPr lang="en-US" altLang="zh-TW" dirty="0">
              <a:latin typeface="標楷體" panose="03000509000000000000" pitchFamily="65" charset="-120"/>
              <a:ea typeface="標楷體" panose="03000509000000000000" pitchFamily="65" charset="-120"/>
            </a:endParaRPr>
          </a:p>
          <a:p>
            <a:pPr marL="914400" lvl="1" indent="-457200">
              <a:buFont typeface="+mj-lt"/>
              <a:buAutoNum type="arabicPeriod"/>
            </a:pPr>
            <a:r>
              <a:rPr lang="zh-TW" altLang="en-US" dirty="0">
                <a:latin typeface="標楷體" panose="03000509000000000000" pitchFamily="65" charset="-120"/>
                <a:ea typeface="標楷體" panose="03000509000000000000" pitchFamily="65" charset="-120"/>
              </a:rPr>
              <a:t>光纖</a:t>
            </a:r>
            <a:endParaRPr lang="en-US" altLang="zh-TW" dirty="0">
              <a:latin typeface="標楷體" panose="03000509000000000000" pitchFamily="65" charset="-120"/>
              <a:ea typeface="標楷體" panose="03000509000000000000" pitchFamily="65" charset="-120"/>
            </a:endParaRPr>
          </a:p>
          <a:p>
            <a:r>
              <a:rPr lang="en-US" altLang="zh-TW" dirty="0">
                <a:latin typeface="標楷體" panose="03000509000000000000" pitchFamily="65" charset="-120"/>
                <a:ea typeface="標楷體" panose="03000509000000000000" pitchFamily="65" charset="-120"/>
              </a:rPr>
              <a:t>Hub</a:t>
            </a:r>
          </a:p>
          <a:p>
            <a:r>
              <a:rPr lang="en-US" altLang="zh-TW" dirty="0">
                <a:latin typeface="標楷體" panose="03000509000000000000" pitchFamily="65" charset="-120"/>
                <a:ea typeface="標楷體" panose="03000509000000000000" pitchFamily="65" charset="-120"/>
              </a:rPr>
              <a:t>Repeater</a:t>
            </a:r>
          </a:p>
          <a:p>
            <a:r>
              <a:rPr lang="en-US" altLang="zh-TW" dirty="0">
                <a:latin typeface="標楷體" panose="03000509000000000000" pitchFamily="65" charset="-120"/>
                <a:ea typeface="標楷體" panose="03000509000000000000" pitchFamily="65" charset="-120"/>
              </a:rPr>
              <a:t>Switch</a:t>
            </a: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特性</a:t>
            </a:r>
            <a:endParaRPr lang="en-US" altLang="zh-TW" dirty="0">
              <a:latin typeface="標楷體" panose="03000509000000000000" pitchFamily="65" charset="-120"/>
              <a:ea typeface="標楷體" panose="03000509000000000000" pitchFamily="65" charset="-120"/>
            </a:endParaRP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運作模式</a:t>
            </a:r>
            <a:endParaRPr lang="en-US" altLang="zh-TW" dirty="0">
              <a:latin typeface="標楷體" panose="03000509000000000000" pitchFamily="65" charset="-120"/>
              <a:ea typeface="標楷體" panose="03000509000000000000" pitchFamily="65" charset="-120"/>
            </a:endParaRP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建立 </a:t>
            </a:r>
            <a:r>
              <a:rPr lang="en-US" altLang="zh-TW" dirty="0">
                <a:latin typeface="標楷體" panose="03000509000000000000" pitchFamily="65" charset="-120"/>
                <a:ea typeface="標楷體" panose="03000509000000000000" pitchFamily="65" charset="-120"/>
              </a:rPr>
              <a:t>MAC</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Table</a:t>
            </a: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迴路可能造成的網路問題</a:t>
            </a:r>
            <a:endParaRPr lang="en-US" altLang="zh-TW" dirty="0">
              <a:latin typeface="標楷體" panose="03000509000000000000" pitchFamily="65" charset="-120"/>
              <a:ea typeface="標楷體" panose="03000509000000000000" pitchFamily="65" charset="-120"/>
            </a:endParaRPr>
          </a:p>
          <a:p>
            <a:r>
              <a:rPr lang="en-US" altLang="zh-TW" dirty="0">
                <a:latin typeface="標楷體" panose="03000509000000000000" pitchFamily="65" charset="-120"/>
                <a:ea typeface="標楷體" panose="03000509000000000000" pitchFamily="65" charset="-120"/>
              </a:rPr>
              <a:t>Router</a:t>
            </a: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特性</a:t>
            </a:r>
            <a:endParaRPr lang="en-US" altLang="zh-TW" dirty="0">
              <a:latin typeface="標楷體" panose="03000509000000000000" pitchFamily="65" charset="-120"/>
              <a:ea typeface="標楷體" panose="03000509000000000000" pitchFamily="65" charset="-120"/>
            </a:endParaRP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建立 </a:t>
            </a:r>
            <a:r>
              <a:rPr lang="en-US" altLang="zh-TW" dirty="0">
                <a:latin typeface="標楷體" panose="03000509000000000000" pitchFamily="65" charset="-120"/>
                <a:ea typeface="標楷體" panose="03000509000000000000" pitchFamily="65" charset="-120"/>
              </a:rPr>
              <a:t>Routing Table</a:t>
            </a:r>
          </a:p>
          <a:p>
            <a:r>
              <a:rPr lang="en-US" altLang="zh-TW" dirty="0">
                <a:latin typeface="標楷體" panose="03000509000000000000" pitchFamily="65" charset="-120"/>
                <a:ea typeface="標楷體" panose="03000509000000000000" pitchFamily="65" charset="-120"/>
              </a:rPr>
              <a:t>Gateway</a:t>
            </a:r>
          </a:p>
          <a:p>
            <a:pPr marL="971550" lvl="1" indent="-514350">
              <a:buFont typeface="+mj-lt"/>
              <a:buAutoNum type="arabicPeriod"/>
            </a:pPr>
            <a:r>
              <a:rPr lang="en-US" altLang="zh-TW" dirty="0">
                <a:latin typeface="標楷體" panose="03000509000000000000" pitchFamily="65" charset="-120"/>
                <a:ea typeface="標楷體" panose="03000509000000000000" pitchFamily="65" charset="-120"/>
              </a:rPr>
              <a:t>Packet Switching </a:t>
            </a:r>
            <a:r>
              <a:rPr lang="zh-TW" altLang="en-US" dirty="0">
                <a:latin typeface="標楷體" panose="03000509000000000000" pitchFamily="65" charset="-120"/>
                <a:ea typeface="標楷體" panose="03000509000000000000" pitchFamily="65" charset="-120"/>
              </a:rPr>
              <a:t>到 </a:t>
            </a:r>
            <a:r>
              <a:rPr lang="en-US" altLang="zh-TW" dirty="0">
                <a:latin typeface="標楷體" panose="03000509000000000000" pitchFamily="65" charset="-120"/>
                <a:ea typeface="標楷體" panose="03000509000000000000" pitchFamily="65" charset="-120"/>
              </a:rPr>
              <a:t>Circuit Switching </a:t>
            </a:r>
            <a:r>
              <a:rPr lang="zh-TW" altLang="en-US" dirty="0">
                <a:latin typeface="標楷體" panose="03000509000000000000" pitchFamily="65" charset="-120"/>
                <a:ea typeface="標楷體" panose="03000509000000000000" pitchFamily="65" charset="-120"/>
              </a:rPr>
              <a:t>的 </a:t>
            </a:r>
            <a:r>
              <a:rPr lang="en-US" altLang="zh-TW" dirty="0">
                <a:latin typeface="標楷體" panose="03000509000000000000" pitchFamily="65" charset="-120"/>
                <a:ea typeface="標楷體" panose="03000509000000000000" pitchFamily="65" charset="-120"/>
              </a:rPr>
              <a:t>Gateway</a:t>
            </a:r>
          </a:p>
          <a:p>
            <a:pPr marL="971550" lvl="1" indent="-514350">
              <a:buFont typeface="+mj-lt"/>
              <a:buAutoNum type="arabicPeriod"/>
            </a:pPr>
            <a:r>
              <a:rPr lang="en-US" altLang="zh-TW" dirty="0" err="1">
                <a:latin typeface="標楷體" panose="03000509000000000000" pitchFamily="65" charset="-120"/>
                <a:ea typeface="標楷體" panose="03000509000000000000" pitchFamily="65" charset="-120"/>
              </a:rPr>
              <a:t>WiFi</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AP</a:t>
            </a:r>
            <a:r>
              <a:rPr lang="zh-TW" altLang="en-US" dirty="0">
                <a:latin typeface="標楷體" panose="03000509000000000000" pitchFamily="65" charset="-120"/>
                <a:ea typeface="標楷體" panose="03000509000000000000" pitchFamily="65" charset="-120"/>
              </a:rPr>
              <a:t> 的 </a:t>
            </a:r>
            <a:r>
              <a:rPr lang="en-US" altLang="zh-TW" dirty="0">
                <a:latin typeface="標楷體" panose="03000509000000000000" pitchFamily="65" charset="-120"/>
                <a:ea typeface="標楷體" panose="03000509000000000000" pitchFamily="65" charset="-120"/>
              </a:rPr>
              <a:t>Gateway</a:t>
            </a:r>
          </a:p>
          <a:p>
            <a:pPr marL="971550" lvl="1" indent="-514350">
              <a:buFont typeface="+mj-lt"/>
              <a:buAutoNum type="arabicPeriod"/>
            </a:pPr>
            <a:r>
              <a:rPr lang="en-US" altLang="zh-TW" dirty="0">
                <a:latin typeface="標楷體" panose="03000509000000000000" pitchFamily="65" charset="-120"/>
                <a:ea typeface="標楷體" panose="03000509000000000000" pitchFamily="65" charset="-120"/>
              </a:rPr>
              <a:t>LTE Gateway (EPC)</a:t>
            </a:r>
          </a:p>
          <a:p>
            <a:pPr marL="971550" lvl="1" indent="-514350">
              <a:buFont typeface="+mj-lt"/>
              <a:buAutoNum type="arabicPeriod"/>
            </a:pP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pPr marL="914400" lvl="1" indent="-457200">
              <a:buFont typeface="+mj-lt"/>
              <a:buAutoNum type="arabicPeriod"/>
            </a:pPr>
            <a:endParaRPr lang="en-US" altLang="zh-TW" dirty="0">
              <a:latin typeface="標楷體" panose="03000509000000000000" pitchFamily="65" charset="-120"/>
              <a:ea typeface="標楷體" panose="03000509000000000000" pitchFamily="65" charset="-120"/>
            </a:endParaRPr>
          </a:p>
          <a:p>
            <a:pPr marL="914400" lvl="1" indent="-457200">
              <a:buFont typeface="+mj-lt"/>
              <a:buAutoNum type="arabicPeriod"/>
            </a:pPr>
            <a:endParaRPr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760322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圖片 37"/>
          <p:cNvPicPr>
            <a:picLocks noChangeAspect="1"/>
          </p:cNvPicPr>
          <p:nvPr/>
        </p:nvPicPr>
        <p:blipFill>
          <a:blip r:embed="rId2"/>
          <a:stretch>
            <a:fillRect/>
          </a:stretch>
        </p:blipFill>
        <p:spPr>
          <a:xfrm>
            <a:off x="7948468" y="2143246"/>
            <a:ext cx="629104" cy="498542"/>
          </a:xfrm>
          <a:prstGeom prst="rect">
            <a:avLst/>
          </a:prstGeom>
        </p:spPr>
      </p:pic>
      <p:pic>
        <p:nvPicPr>
          <p:cNvPr id="87" name="圖片 86"/>
          <p:cNvPicPr>
            <a:picLocks noChangeAspect="1"/>
          </p:cNvPicPr>
          <p:nvPr/>
        </p:nvPicPr>
        <p:blipFill>
          <a:blip r:embed="rId2"/>
          <a:stretch>
            <a:fillRect/>
          </a:stretch>
        </p:blipFill>
        <p:spPr>
          <a:xfrm>
            <a:off x="7743428" y="5020879"/>
            <a:ext cx="629104" cy="498542"/>
          </a:xfrm>
          <a:prstGeom prst="rect">
            <a:avLst/>
          </a:prstGeom>
        </p:spPr>
      </p:pic>
      <p:pic>
        <p:nvPicPr>
          <p:cNvPr id="68" name="圖片 67"/>
          <p:cNvPicPr>
            <a:picLocks noChangeAspect="1"/>
          </p:cNvPicPr>
          <p:nvPr/>
        </p:nvPicPr>
        <p:blipFill>
          <a:blip r:embed="rId3"/>
          <a:stretch>
            <a:fillRect/>
          </a:stretch>
        </p:blipFill>
        <p:spPr>
          <a:xfrm>
            <a:off x="3262122" y="5005592"/>
            <a:ext cx="834973" cy="612738"/>
          </a:xfrm>
          <a:prstGeom prst="rect">
            <a:avLst/>
          </a:prstGeom>
        </p:spPr>
      </p:pic>
      <p:pic>
        <p:nvPicPr>
          <p:cNvPr id="51" name="圖片 50"/>
          <p:cNvPicPr>
            <a:picLocks noChangeAspect="1"/>
          </p:cNvPicPr>
          <p:nvPr/>
        </p:nvPicPr>
        <p:blipFill>
          <a:blip r:embed="rId4"/>
          <a:stretch>
            <a:fillRect/>
          </a:stretch>
        </p:blipFill>
        <p:spPr>
          <a:xfrm>
            <a:off x="6412452" y="2134178"/>
            <a:ext cx="687600" cy="522160"/>
          </a:xfrm>
          <a:prstGeom prst="rect">
            <a:avLst/>
          </a:prstGeom>
        </p:spPr>
      </p:pic>
      <p:pic>
        <p:nvPicPr>
          <p:cNvPr id="4" name="圖片 3"/>
          <p:cNvPicPr>
            <a:picLocks noChangeAspect="1"/>
          </p:cNvPicPr>
          <p:nvPr/>
        </p:nvPicPr>
        <p:blipFill>
          <a:blip r:embed="rId5"/>
          <a:stretch>
            <a:fillRect/>
          </a:stretch>
        </p:blipFill>
        <p:spPr>
          <a:xfrm>
            <a:off x="1150011" y="1891551"/>
            <a:ext cx="850905" cy="821760"/>
          </a:xfrm>
          <a:prstGeom prst="rect">
            <a:avLst/>
          </a:prstGeom>
        </p:spPr>
      </p:pic>
      <p:sp>
        <p:nvSpPr>
          <p:cNvPr id="5" name="文字方塊 4"/>
          <p:cNvSpPr txBox="1"/>
          <p:nvPr/>
        </p:nvSpPr>
        <p:spPr>
          <a:xfrm>
            <a:off x="1098409" y="1554706"/>
            <a:ext cx="1082348" cy="307777"/>
          </a:xfrm>
          <a:prstGeom prst="rect">
            <a:avLst/>
          </a:prstGeom>
          <a:noFill/>
        </p:spPr>
        <p:txBody>
          <a:bodyPr wrap="none" rtlCol="0">
            <a:spAutoFit/>
          </a:bodyPr>
          <a:lstStyle/>
          <a:p>
            <a:r>
              <a:rPr lang="zh-TW" altLang="en-US" sz="1400" dirty="0">
                <a:latin typeface="標楷體" panose="03000509000000000000" pitchFamily="65" charset="-120"/>
                <a:ea typeface="標楷體" panose="03000509000000000000" pitchFamily="65" charset="-120"/>
              </a:rPr>
              <a:t>實驗室電腦</a:t>
            </a:r>
          </a:p>
        </p:txBody>
      </p:sp>
      <p:pic>
        <p:nvPicPr>
          <p:cNvPr id="7" name="圖片 6"/>
          <p:cNvPicPr>
            <a:picLocks noChangeAspect="1"/>
          </p:cNvPicPr>
          <p:nvPr/>
        </p:nvPicPr>
        <p:blipFill>
          <a:blip r:embed="rId4"/>
          <a:stretch>
            <a:fillRect/>
          </a:stretch>
        </p:blipFill>
        <p:spPr>
          <a:xfrm>
            <a:off x="3573216" y="2117120"/>
            <a:ext cx="687600" cy="522160"/>
          </a:xfrm>
          <a:prstGeom prst="rect">
            <a:avLst/>
          </a:prstGeom>
        </p:spPr>
      </p:pic>
      <p:cxnSp>
        <p:nvCxnSpPr>
          <p:cNvPr id="10" name="直線接點 9"/>
          <p:cNvCxnSpPr/>
          <p:nvPr/>
        </p:nvCxnSpPr>
        <p:spPr>
          <a:xfrm>
            <a:off x="1872667" y="2468951"/>
            <a:ext cx="1954703" cy="0"/>
          </a:xfrm>
          <a:prstGeom prst="line">
            <a:avLst/>
          </a:prstGeom>
          <a:ln w="19050"/>
        </p:spPr>
        <p:style>
          <a:lnRef idx="1">
            <a:schemeClr val="dk1"/>
          </a:lnRef>
          <a:fillRef idx="0">
            <a:schemeClr val="dk1"/>
          </a:fillRef>
          <a:effectRef idx="0">
            <a:schemeClr val="dk1"/>
          </a:effectRef>
          <a:fontRef idx="minor">
            <a:schemeClr val="tx1"/>
          </a:fontRef>
        </p:style>
      </p:cxnSp>
      <p:sp>
        <p:nvSpPr>
          <p:cNvPr id="14" name="圓角矩形 13"/>
          <p:cNvSpPr/>
          <p:nvPr/>
        </p:nvSpPr>
        <p:spPr>
          <a:xfrm>
            <a:off x="1884176" y="2429766"/>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圓角矩形 14"/>
          <p:cNvSpPr/>
          <p:nvPr/>
        </p:nvSpPr>
        <p:spPr>
          <a:xfrm>
            <a:off x="3719595" y="2429766"/>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p:cNvSpPr txBox="1"/>
          <p:nvPr/>
        </p:nvSpPr>
        <p:spPr>
          <a:xfrm>
            <a:off x="2308843" y="2168577"/>
            <a:ext cx="1082348" cy="307777"/>
          </a:xfrm>
          <a:prstGeom prst="rect">
            <a:avLst/>
          </a:prstGeom>
          <a:noFill/>
        </p:spPr>
        <p:txBody>
          <a:bodyPr wrap="none" rtlCol="0">
            <a:spAutoFit/>
          </a:bodyPr>
          <a:lstStyle/>
          <a:p>
            <a:r>
              <a:rPr lang="zh-TW" altLang="en-US" sz="1400" dirty="0">
                <a:latin typeface="標楷體" panose="03000509000000000000" pitchFamily="65" charset="-120"/>
                <a:ea typeface="標楷體" panose="03000509000000000000" pitchFamily="65" charset="-120"/>
              </a:rPr>
              <a:t>乙太網路線</a:t>
            </a:r>
          </a:p>
        </p:txBody>
      </p:sp>
      <p:cxnSp>
        <p:nvCxnSpPr>
          <p:cNvPr id="18" name="直線單箭頭接點 17"/>
          <p:cNvCxnSpPr/>
          <p:nvPr/>
        </p:nvCxnSpPr>
        <p:spPr>
          <a:xfrm>
            <a:off x="1988425" y="2527952"/>
            <a:ext cx="307928" cy="4288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文字方塊 18"/>
          <p:cNvSpPr txBox="1"/>
          <p:nvPr/>
        </p:nvSpPr>
        <p:spPr>
          <a:xfrm>
            <a:off x="1812554" y="2930479"/>
            <a:ext cx="99257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RJ-45</a:t>
            </a:r>
            <a:r>
              <a:rPr lang="zh-TW" altLang="en-US" sz="1400" dirty="0">
                <a:latin typeface="標楷體" panose="03000509000000000000" pitchFamily="65" charset="-120"/>
                <a:ea typeface="標楷體" panose="03000509000000000000" pitchFamily="65" charset="-120"/>
              </a:rPr>
              <a:t>接頭</a:t>
            </a:r>
          </a:p>
        </p:txBody>
      </p:sp>
      <p:pic>
        <p:nvPicPr>
          <p:cNvPr id="20" name="圖片 19"/>
          <p:cNvPicPr>
            <a:picLocks noChangeAspect="1"/>
          </p:cNvPicPr>
          <p:nvPr/>
        </p:nvPicPr>
        <p:blipFill>
          <a:blip r:embed="rId5"/>
          <a:stretch>
            <a:fillRect/>
          </a:stretch>
        </p:blipFill>
        <p:spPr>
          <a:xfrm>
            <a:off x="1812554" y="624362"/>
            <a:ext cx="850905" cy="821760"/>
          </a:xfrm>
          <a:prstGeom prst="rect">
            <a:avLst/>
          </a:prstGeom>
        </p:spPr>
      </p:pic>
      <p:pic>
        <p:nvPicPr>
          <p:cNvPr id="21" name="圖片 20"/>
          <p:cNvPicPr>
            <a:picLocks noChangeAspect="1"/>
          </p:cNvPicPr>
          <p:nvPr/>
        </p:nvPicPr>
        <p:blipFill>
          <a:blip r:embed="rId5"/>
          <a:stretch>
            <a:fillRect/>
          </a:stretch>
        </p:blipFill>
        <p:spPr>
          <a:xfrm>
            <a:off x="3719595" y="625814"/>
            <a:ext cx="850905" cy="821760"/>
          </a:xfrm>
          <a:prstGeom prst="rect">
            <a:avLst/>
          </a:prstGeom>
        </p:spPr>
      </p:pic>
      <p:sp>
        <p:nvSpPr>
          <p:cNvPr id="22" name="文字方塊 21"/>
          <p:cNvSpPr txBox="1"/>
          <p:nvPr/>
        </p:nvSpPr>
        <p:spPr>
          <a:xfrm>
            <a:off x="2805133" y="455224"/>
            <a:ext cx="662361" cy="923330"/>
          </a:xfrm>
          <a:prstGeom prst="rect">
            <a:avLst/>
          </a:prstGeom>
          <a:noFill/>
        </p:spPr>
        <p:txBody>
          <a:bodyPr wrap="none" rtlCol="0">
            <a:spAutoFit/>
          </a:bodyPr>
          <a:lstStyle/>
          <a:p>
            <a:r>
              <a:rPr lang="en-US" altLang="zh-TW" sz="5400" dirty="0"/>
              <a:t>…</a:t>
            </a:r>
            <a:endParaRPr lang="zh-TW" altLang="en-US" sz="5400" dirty="0"/>
          </a:p>
        </p:txBody>
      </p:sp>
      <p:cxnSp>
        <p:nvCxnSpPr>
          <p:cNvPr id="23" name="直線接點 22"/>
          <p:cNvCxnSpPr/>
          <p:nvPr/>
        </p:nvCxnSpPr>
        <p:spPr>
          <a:xfrm>
            <a:off x="2545416" y="1253938"/>
            <a:ext cx="1097877" cy="941432"/>
          </a:xfrm>
          <a:prstGeom prst="line">
            <a:avLst/>
          </a:prstGeom>
          <a:ln w="19050"/>
        </p:spPr>
        <p:style>
          <a:lnRef idx="1">
            <a:schemeClr val="dk1"/>
          </a:lnRef>
          <a:fillRef idx="0">
            <a:schemeClr val="dk1"/>
          </a:fillRef>
          <a:effectRef idx="0">
            <a:schemeClr val="dk1"/>
          </a:effectRef>
          <a:fontRef idx="minor">
            <a:schemeClr val="tx1"/>
          </a:fontRef>
        </p:style>
      </p:cxnSp>
      <p:cxnSp>
        <p:nvCxnSpPr>
          <p:cNvPr id="26" name="直線接點 25"/>
          <p:cNvCxnSpPr/>
          <p:nvPr/>
        </p:nvCxnSpPr>
        <p:spPr>
          <a:xfrm flipH="1">
            <a:off x="3920777" y="1378554"/>
            <a:ext cx="67958" cy="853721"/>
          </a:xfrm>
          <a:prstGeom prst="line">
            <a:avLst/>
          </a:prstGeom>
          <a:ln w="19050"/>
        </p:spPr>
        <p:style>
          <a:lnRef idx="1">
            <a:schemeClr val="dk1"/>
          </a:lnRef>
          <a:fillRef idx="0">
            <a:schemeClr val="dk1"/>
          </a:fillRef>
          <a:effectRef idx="0">
            <a:schemeClr val="dk1"/>
          </a:effectRef>
          <a:fontRef idx="minor">
            <a:schemeClr val="tx1"/>
          </a:fontRef>
        </p:style>
      </p:cxnSp>
      <p:sp>
        <p:nvSpPr>
          <p:cNvPr id="29" name="圓角矩形 28"/>
          <p:cNvSpPr/>
          <p:nvPr/>
        </p:nvSpPr>
        <p:spPr>
          <a:xfrm>
            <a:off x="2523951" y="124497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圓角矩形 29"/>
          <p:cNvSpPr/>
          <p:nvPr/>
        </p:nvSpPr>
        <p:spPr>
          <a:xfrm>
            <a:off x="3550911" y="2080390"/>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圓角矩形 30"/>
          <p:cNvSpPr/>
          <p:nvPr/>
        </p:nvSpPr>
        <p:spPr>
          <a:xfrm>
            <a:off x="3934846" y="1375256"/>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圓角矩形 31"/>
          <p:cNvSpPr/>
          <p:nvPr/>
        </p:nvSpPr>
        <p:spPr>
          <a:xfrm>
            <a:off x="3869996" y="2134178"/>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4" name="直線接點 33"/>
          <p:cNvCxnSpPr/>
          <p:nvPr/>
        </p:nvCxnSpPr>
        <p:spPr>
          <a:xfrm flipV="1">
            <a:off x="7123805" y="2474734"/>
            <a:ext cx="815789" cy="8300"/>
          </a:xfrm>
          <a:prstGeom prst="line">
            <a:avLst/>
          </a:prstGeom>
          <a:ln w="19050"/>
        </p:spPr>
        <p:style>
          <a:lnRef idx="1">
            <a:schemeClr val="dk1"/>
          </a:lnRef>
          <a:fillRef idx="0">
            <a:schemeClr val="dk1"/>
          </a:fillRef>
          <a:effectRef idx="0">
            <a:schemeClr val="dk1"/>
          </a:effectRef>
          <a:fontRef idx="minor">
            <a:schemeClr val="tx1"/>
          </a:fontRef>
        </p:style>
      </p:cxnSp>
      <p:sp>
        <p:nvSpPr>
          <p:cNvPr id="35" name="圓角矩形 34"/>
          <p:cNvSpPr/>
          <p:nvPr/>
        </p:nvSpPr>
        <p:spPr>
          <a:xfrm>
            <a:off x="7091087" y="2429246"/>
            <a:ext cx="107775" cy="10190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36" name="圓角矩形 35"/>
          <p:cNvSpPr/>
          <p:nvPr/>
        </p:nvSpPr>
        <p:spPr>
          <a:xfrm>
            <a:off x="7904527" y="2435550"/>
            <a:ext cx="107775" cy="10190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39" name="文字方塊 38"/>
          <p:cNvSpPr txBox="1"/>
          <p:nvPr/>
        </p:nvSpPr>
        <p:spPr>
          <a:xfrm>
            <a:off x="7596432" y="2533572"/>
            <a:ext cx="1261884" cy="307777"/>
          </a:xfrm>
          <a:prstGeom prst="rect">
            <a:avLst/>
          </a:prstGeom>
          <a:noFill/>
        </p:spPr>
        <p:txBody>
          <a:bodyPr wrap="none" rtlCol="0">
            <a:spAutoFit/>
          </a:bodyPr>
          <a:lstStyle/>
          <a:p>
            <a:r>
              <a:rPr lang="zh-TW" altLang="en-US" sz="1400" dirty="0">
                <a:latin typeface="標楷體" panose="03000509000000000000" pitchFamily="65" charset="-120"/>
                <a:ea typeface="標楷體" panose="03000509000000000000" pitchFamily="65" charset="-120"/>
              </a:rPr>
              <a:t>工學院</a:t>
            </a:r>
            <a:r>
              <a:rPr lang="en-US" altLang="zh-TW" sz="1400" dirty="0">
                <a:latin typeface="標楷體" panose="03000509000000000000" pitchFamily="65" charset="-120"/>
                <a:ea typeface="標楷體" panose="03000509000000000000" pitchFamily="65" charset="-120"/>
              </a:rPr>
              <a:t>Router</a:t>
            </a:r>
            <a:endParaRPr lang="zh-TW" altLang="en-US" sz="1400" dirty="0">
              <a:latin typeface="標楷體" panose="03000509000000000000" pitchFamily="65" charset="-120"/>
              <a:ea typeface="標楷體" panose="03000509000000000000" pitchFamily="65" charset="-120"/>
            </a:endParaRPr>
          </a:p>
        </p:txBody>
      </p:sp>
      <p:cxnSp>
        <p:nvCxnSpPr>
          <p:cNvPr id="41" name="直線接點 40"/>
          <p:cNvCxnSpPr/>
          <p:nvPr/>
        </p:nvCxnSpPr>
        <p:spPr>
          <a:xfrm flipV="1">
            <a:off x="4283121" y="2458524"/>
            <a:ext cx="815789" cy="8300"/>
          </a:xfrm>
          <a:prstGeom prst="line">
            <a:avLst/>
          </a:prstGeom>
          <a:ln w="19050"/>
        </p:spPr>
        <p:style>
          <a:lnRef idx="1">
            <a:schemeClr val="dk1"/>
          </a:lnRef>
          <a:fillRef idx="0">
            <a:schemeClr val="dk1"/>
          </a:fillRef>
          <a:effectRef idx="0">
            <a:schemeClr val="dk1"/>
          </a:effectRef>
          <a:fontRef idx="minor">
            <a:schemeClr val="tx1"/>
          </a:fontRef>
        </p:style>
      </p:cxnSp>
      <p:sp>
        <p:nvSpPr>
          <p:cNvPr id="42" name="圓角矩形 41"/>
          <p:cNvSpPr/>
          <p:nvPr/>
        </p:nvSpPr>
        <p:spPr>
          <a:xfrm>
            <a:off x="4250403" y="2413035"/>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圓角矩形 42"/>
          <p:cNvSpPr/>
          <p:nvPr/>
        </p:nvSpPr>
        <p:spPr>
          <a:xfrm>
            <a:off x="5063843" y="2419339"/>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4" name="圖片 4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70733" y="2285543"/>
            <a:ext cx="525060" cy="350040"/>
          </a:xfrm>
          <a:prstGeom prst="rect">
            <a:avLst/>
          </a:prstGeom>
        </p:spPr>
      </p:pic>
      <p:sp>
        <p:nvSpPr>
          <p:cNvPr id="45" name="文字方塊 44"/>
          <p:cNvSpPr txBox="1"/>
          <p:nvPr/>
        </p:nvSpPr>
        <p:spPr>
          <a:xfrm>
            <a:off x="3626333" y="2571365"/>
            <a:ext cx="723275"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Switch</a:t>
            </a:r>
            <a:endParaRPr lang="zh-TW" altLang="en-US" sz="1400" dirty="0">
              <a:latin typeface="標楷體" panose="03000509000000000000" pitchFamily="65" charset="-120"/>
              <a:ea typeface="標楷體" panose="03000509000000000000" pitchFamily="65" charset="-120"/>
            </a:endParaRPr>
          </a:p>
        </p:txBody>
      </p:sp>
      <p:sp>
        <p:nvSpPr>
          <p:cNvPr id="46" name="文字方塊 45"/>
          <p:cNvSpPr txBox="1"/>
          <p:nvPr/>
        </p:nvSpPr>
        <p:spPr>
          <a:xfrm>
            <a:off x="4936076" y="2598757"/>
            <a:ext cx="99257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RJ-45</a:t>
            </a:r>
            <a:r>
              <a:rPr lang="zh-TW" altLang="en-US" sz="1400" dirty="0">
                <a:latin typeface="標楷體" panose="03000509000000000000" pitchFamily="65" charset="-120"/>
                <a:ea typeface="標楷體" panose="03000509000000000000" pitchFamily="65" charset="-120"/>
              </a:rPr>
              <a:t>壁孔</a:t>
            </a:r>
          </a:p>
        </p:txBody>
      </p:sp>
      <p:cxnSp>
        <p:nvCxnSpPr>
          <p:cNvPr id="47" name="直線接點 46"/>
          <p:cNvCxnSpPr/>
          <p:nvPr/>
        </p:nvCxnSpPr>
        <p:spPr>
          <a:xfrm flipV="1">
            <a:off x="5728511" y="2468035"/>
            <a:ext cx="815789" cy="8300"/>
          </a:xfrm>
          <a:prstGeom prst="line">
            <a:avLst/>
          </a:prstGeom>
          <a:ln w="19050"/>
        </p:spPr>
        <p:style>
          <a:lnRef idx="1">
            <a:schemeClr val="dk1"/>
          </a:lnRef>
          <a:fillRef idx="0">
            <a:schemeClr val="dk1"/>
          </a:fillRef>
          <a:effectRef idx="0">
            <a:schemeClr val="dk1"/>
          </a:effectRef>
          <a:fontRef idx="minor">
            <a:schemeClr val="tx1"/>
          </a:fontRef>
        </p:style>
      </p:cxnSp>
      <p:sp>
        <p:nvSpPr>
          <p:cNvPr id="48" name="圓角矩形 47"/>
          <p:cNvSpPr/>
          <p:nvPr/>
        </p:nvSpPr>
        <p:spPr>
          <a:xfrm>
            <a:off x="5695793" y="2422546"/>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圓角矩形 48"/>
          <p:cNvSpPr/>
          <p:nvPr/>
        </p:nvSpPr>
        <p:spPr>
          <a:xfrm>
            <a:off x="6509233" y="2428850"/>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2" name="文字方塊 51"/>
          <p:cNvSpPr txBox="1"/>
          <p:nvPr/>
        </p:nvSpPr>
        <p:spPr>
          <a:xfrm>
            <a:off x="7371813" y="2731063"/>
            <a:ext cx="1710725"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(140.117.164.254)</a:t>
            </a:r>
            <a:endParaRPr lang="zh-TW" altLang="en-US" sz="1400" dirty="0">
              <a:latin typeface="標楷體" panose="03000509000000000000" pitchFamily="65" charset="-120"/>
              <a:ea typeface="標楷體" panose="03000509000000000000" pitchFamily="65" charset="-120"/>
            </a:endParaRPr>
          </a:p>
        </p:txBody>
      </p:sp>
      <p:pic>
        <p:nvPicPr>
          <p:cNvPr id="64" name="圖片 63"/>
          <p:cNvPicPr>
            <a:picLocks noChangeAspect="1"/>
          </p:cNvPicPr>
          <p:nvPr/>
        </p:nvPicPr>
        <p:blipFill>
          <a:blip r:embed="rId7"/>
          <a:stretch>
            <a:fillRect/>
          </a:stretch>
        </p:blipFill>
        <p:spPr>
          <a:xfrm>
            <a:off x="1324041" y="4891230"/>
            <a:ext cx="627435" cy="847440"/>
          </a:xfrm>
          <a:prstGeom prst="rect">
            <a:avLst/>
          </a:prstGeom>
        </p:spPr>
      </p:pic>
      <p:cxnSp>
        <p:nvCxnSpPr>
          <p:cNvPr id="65" name="直線接點 64"/>
          <p:cNvCxnSpPr/>
          <p:nvPr/>
        </p:nvCxnSpPr>
        <p:spPr>
          <a:xfrm>
            <a:off x="1921811" y="5351146"/>
            <a:ext cx="1288114" cy="0"/>
          </a:xfrm>
          <a:prstGeom prst="line">
            <a:avLst/>
          </a:prstGeom>
          <a:ln w="19050"/>
        </p:spPr>
        <p:style>
          <a:lnRef idx="1">
            <a:schemeClr val="dk1"/>
          </a:lnRef>
          <a:fillRef idx="0">
            <a:schemeClr val="dk1"/>
          </a:fillRef>
          <a:effectRef idx="0">
            <a:schemeClr val="dk1"/>
          </a:effectRef>
          <a:fontRef idx="minor">
            <a:schemeClr val="tx1"/>
          </a:fontRef>
        </p:style>
      </p:cxnSp>
      <p:sp>
        <p:nvSpPr>
          <p:cNvPr id="66" name="圓角矩形 65"/>
          <p:cNvSpPr/>
          <p:nvPr/>
        </p:nvSpPr>
        <p:spPr>
          <a:xfrm>
            <a:off x="1933320" y="5311961"/>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7" name="圓角矩形 66"/>
          <p:cNvSpPr/>
          <p:nvPr/>
        </p:nvSpPr>
        <p:spPr>
          <a:xfrm>
            <a:off x="3161535" y="5302988"/>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9" name="直線接點 68"/>
          <p:cNvCxnSpPr/>
          <p:nvPr/>
        </p:nvCxnSpPr>
        <p:spPr>
          <a:xfrm flipV="1">
            <a:off x="4078603" y="5345204"/>
            <a:ext cx="815789" cy="8300"/>
          </a:xfrm>
          <a:prstGeom prst="line">
            <a:avLst/>
          </a:prstGeom>
          <a:ln w="19050"/>
        </p:spPr>
        <p:style>
          <a:lnRef idx="1">
            <a:schemeClr val="dk1"/>
          </a:lnRef>
          <a:fillRef idx="0">
            <a:schemeClr val="dk1"/>
          </a:fillRef>
          <a:effectRef idx="0">
            <a:schemeClr val="dk1"/>
          </a:effectRef>
          <a:fontRef idx="minor">
            <a:schemeClr val="tx1"/>
          </a:fontRef>
        </p:style>
      </p:cxnSp>
      <p:sp>
        <p:nvSpPr>
          <p:cNvPr id="70" name="圓角矩形 69"/>
          <p:cNvSpPr/>
          <p:nvPr/>
        </p:nvSpPr>
        <p:spPr>
          <a:xfrm>
            <a:off x="4045885" y="5299715"/>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71" name="圓角矩形 70"/>
          <p:cNvSpPr/>
          <p:nvPr/>
        </p:nvSpPr>
        <p:spPr>
          <a:xfrm>
            <a:off x="4859325" y="5306019"/>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pic>
        <p:nvPicPr>
          <p:cNvPr id="72" name="圖片 7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75740" y="5172223"/>
            <a:ext cx="525060" cy="350040"/>
          </a:xfrm>
          <a:prstGeom prst="rect">
            <a:avLst/>
          </a:prstGeom>
        </p:spPr>
      </p:pic>
      <p:sp>
        <p:nvSpPr>
          <p:cNvPr id="73" name="文字方塊 72"/>
          <p:cNvSpPr txBox="1"/>
          <p:nvPr/>
        </p:nvSpPr>
        <p:spPr>
          <a:xfrm>
            <a:off x="4757101" y="5483181"/>
            <a:ext cx="99257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RJ-11</a:t>
            </a:r>
            <a:r>
              <a:rPr lang="zh-TW" altLang="en-US" sz="1400" dirty="0">
                <a:latin typeface="標楷體" panose="03000509000000000000" pitchFamily="65" charset="-120"/>
                <a:ea typeface="標楷體" panose="03000509000000000000" pitchFamily="65" charset="-120"/>
              </a:rPr>
              <a:t>壁孔</a:t>
            </a:r>
          </a:p>
        </p:txBody>
      </p:sp>
      <p:sp>
        <p:nvSpPr>
          <p:cNvPr id="75" name="文字方塊 74"/>
          <p:cNvSpPr txBox="1"/>
          <p:nvPr/>
        </p:nvSpPr>
        <p:spPr>
          <a:xfrm>
            <a:off x="1188713" y="4581303"/>
            <a:ext cx="902811" cy="307777"/>
          </a:xfrm>
          <a:prstGeom prst="rect">
            <a:avLst/>
          </a:prstGeom>
          <a:noFill/>
        </p:spPr>
        <p:txBody>
          <a:bodyPr wrap="none" rtlCol="0">
            <a:spAutoFit/>
          </a:bodyPr>
          <a:lstStyle/>
          <a:p>
            <a:r>
              <a:rPr lang="zh-TW" altLang="en-US" sz="1400" dirty="0">
                <a:latin typeface="標楷體" panose="03000509000000000000" pitchFamily="65" charset="-120"/>
                <a:ea typeface="標楷體" panose="03000509000000000000" pitchFamily="65" charset="-120"/>
              </a:rPr>
              <a:t>家裡電腦</a:t>
            </a:r>
          </a:p>
        </p:txBody>
      </p:sp>
      <p:cxnSp>
        <p:nvCxnSpPr>
          <p:cNvPr id="76" name="直線單箭頭接點 75"/>
          <p:cNvCxnSpPr/>
          <p:nvPr/>
        </p:nvCxnSpPr>
        <p:spPr>
          <a:xfrm>
            <a:off x="4150846" y="5406137"/>
            <a:ext cx="307928" cy="4288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7" name="文字方塊 76"/>
          <p:cNvSpPr txBox="1"/>
          <p:nvPr/>
        </p:nvSpPr>
        <p:spPr>
          <a:xfrm>
            <a:off x="3974975" y="5808664"/>
            <a:ext cx="99257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RJ-11</a:t>
            </a:r>
            <a:r>
              <a:rPr lang="zh-TW" altLang="en-US" sz="1400" dirty="0">
                <a:latin typeface="標楷體" panose="03000509000000000000" pitchFamily="65" charset="-120"/>
                <a:ea typeface="標楷體" panose="03000509000000000000" pitchFamily="65" charset="-120"/>
              </a:rPr>
              <a:t>接頭</a:t>
            </a:r>
          </a:p>
        </p:txBody>
      </p:sp>
      <p:sp>
        <p:nvSpPr>
          <p:cNvPr id="78" name="文字方塊 77"/>
          <p:cNvSpPr txBox="1"/>
          <p:nvPr/>
        </p:nvSpPr>
        <p:spPr>
          <a:xfrm>
            <a:off x="4136050" y="4990874"/>
            <a:ext cx="723275" cy="307777"/>
          </a:xfrm>
          <a:prstGeom prst="rect">
            <a:avLst/>
          </a:prstGeom>
          <a:noFill/>
        </p:spPr>
        <p:txBody>
          <a:bodyPr wrap="none" rtlCol="0">
            <a:spAutoFit/>
          </a:bodyPr>
          <a:lstStyle/>
          <a:p>
            <a:r>
              <a:rPr lang="zh-TW" altLang="en-US" sz="1400" dirty="0">
                <a:latin typeface="標楷體" panose="03000509000000000000" pitchFamily="65" charset="-120"/>
                <a:ea typeface="標楷體" panose="03000509000000000000" pitchFamily="65" charset="-120"/>
              </a:rPr>
              <a:t>電話線</a:t>
            </a:r>
          </a:p>
        </p:txBody>
      </p:sp>
      <p:pic>
        <p:nvPicPr>
          <p:cNvPr id="79" name="圖片 78"/>
          <p:cNvPicPr>
            <a:picLocks noChangeAspect="1"/>
          </p:cNvPicPr>
          <p:nvPr/>
        </p:nvPicPr>
        <p:blipFill>
          <a:blip r:embed="rId4"/>
          <a:stretch>
            <a:fillRect/>
          </a:stretch>
        </p:blipFill>
        <p:spPr>
          <a:xfrm>
            <a:off x="6214485" y="5013545"/>
            <a:ext cx="687600" cy="522160"/>
          </a:xfrm>
          <a:prstGeom prst="rect">
            <a:avLst/>
          </a:prstGeom>
        </p:spPr>
      </p:pic>
      <p:cxnSp>
        <p:nvCxnSpPr>
          <p:cNvPr id="80" name="直線接點 79"/>
          <p:cNvCxnSpPr/>
          <p:nvPr/>
        </p:nvCxnSpPr>
        <p:spPr>
          <a:xfrm flipV="1">
            <a:off x="5530544" y="5347402"/>
            <a:ext cx="815789" cy="8300"/>
          </a:xfrm>
          <a:prstGeom prst="line">
            <a:avLst/>
          </a:prstGeom>
          <a:ln w="19050"/>
        </p:spPr>
        <p:style>
          <a:lnRef idx="1">
            <a:schemeClr val="dk1"/>
          </a:lnRef>
          <a:fillRef idx="0">
            <a:schemeClr val="dk1"/>
          </a:fillRef>
          <a:effectRef idx="0">
            <a:schemeClr val="dk1"/>
          </a:effectRef>
          <a:fontRef idx="minor">
            <a:schemeClr val="tx1"/>
          </a:fontRef>
        </p:style>
      </p:cxnSp>
      <p:sp>
        <p:nvSpPr>
          <p:cNvPr id="81" name="圓角矩形 80"/>
          <p:cNvSpPr/>
          <p:nvPr/>
        </p:nvSpPr>
        <p:spPr>
          <a:xfrm>
            <a:off x="5497826" y="5301913"/>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82" name="圓角矩形 81"/>
          <p:cNvSpPr/>
          <p:nvPr/>
        </p:nvSpPr>
        <p:spPr>
          <a:xfrm>
            <a:off x="6311266" y="5308217"/>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83" name="文字方塊 82"/>
          <p:cNvSpPr txBox="1"/>
          <p:nvPr/>
        </p:nvSpPr>
        <p:spPr>
          <a:xfrm>
            <a:off x="3297048" y="5559609"/>
            <a:ext cx="543739" cy="307777"/>
          </a:xfrm>
          <a:prstGeom prst="rect">
            <a:avLst/>
          </a:prstGeom>
          <a:noFill/>
          <a:ln>
            <a:noFill/>
          </a:ln>
        </p:spPr>
        <p:txBody>
          <a:bodyPr wrap="none" rtlCol="0">
            <a:spAutoFit/>
          </a:bodyPr>
          <a:lstStyle/>
          <a:p>
            <a:r>
              <a:rPr lang="en-US" altLang="zh-TW" sz="1400" b="1" u="sng" dirty="0">
                <a:latin typeface="標楷體" panose="03000509000000000000" pitchFamily="65" charset="-120"/>
                <a:ea typeface="標楷體" panose="03000509000000000000" pitchFamily="65" charset="-120"/>
              </a:rPr>
              <a:t>X</a:t>
            </a:r>
            <a:r>
              <a:rPr lang="en-US" altLang="zh-TW" sz="1400" dirty="0">
                <a:latin typeface="標楷體" panose="03000509000000000000" pitchFamily="65" charset="-120"/>
                <a:ea typeface="標楷體" panose="03000509000000000000" pitchFamily="65" charset="-120"/>
              </a:rPr>
              <a:t>DSL</a:t>
            </a:r>
            <a:endParaRPr lang="zh-TW" altLang="en-US" sz="1400" dirty="0">
              <a:latin typeface="標楷體" panose="03000509000000000000" pitchFamily="65" charset="-120"/>
              <a:ea typeface="標楷體" panose="03000509000000000000" pitchFamily="65" charset="-120"/>
            </a:endParaRPr>
          </a:p>
        </p:txBody>
      </p:sp>
      <p:cxnSp>
        <p:nvCxnSpPr>
          <p:cNvPr id="84" name="直線接點 83"/>
          <p:cNvCxnSpPr/>
          <p:nvPr/>
        </p:nvCxnSpPr>
        <p:spPr>
          <a:xfrm flipV="1">
            <a:off x="6918765" y="5352367"/>
            <a:ext cx="815789" cy="8300"/>
          </a:xfrm>
          <a:prstGeom prst="line">
            <a:avLst/>
          </a:prstGeom>
          <a:ln w="19050"/>
        </p:spPr>
        <p:style>
          <a:lnRef idx="1">
            <a:schemeClr val="dk1"/>
          </a:lnRef>
          <a:fillRef idx="0">
            <a:schemeClr val="dk1"/>
          </a:fillRef>
          <a:effectRef idx="0">
            <a:schemeClr val="dk1"/>
          </a:effectRef>
          <a:fontRef idx="minor">
            <a:schemeClr val="tx1"/>
          </a:fontRef>
        </p:style>
      </p:cxnSp>
      <p:sp>
        <p:nvSpPr>
          <p:cNvPr id="85" name="圓角矩形 84"/>
          <p:cNvSpPr/>
          <p:nvPr/>
        </p:nvSpPr>
        <p:spPr>
          <a:xfrm>
            <a:off x="6886047" y="5306879"/>
            <a:ext cx="107775" cy="10190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86" name="圓角矩形 85"/>
          <p:cNvSpPr/>
          <p:nvPr/>
        </p:nvSpPr>
        <p:spPr>
          <a:xfrm>
            <a:off x="7699487" y="5313183"/>
            <a:ext cx="107775" cy="10190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88" name="文字方塊 87"/>
          <p:cNvSpPr txBox="1"/>
          <p:nvPr/>
        </p:nvSpPr>
        <p:spPr>
          <a:xfrm>
            <a:off x="6464339" y="2581915"/>
            <a:ext cx="723275"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Switch</a:t>
            </a:r>
            <a:endParaRPr lang="zh-TW" altLang="en-US" sz="1400" dirty="0">
              <a:latin typeface="標楷體" panose="03000509000000000000" pitchFamily="65" charset="-120"/>
              <a:ea typeface="標楷體" panose="03000509000000000000" pitchFamily="65" charset="-120"/>
            </a:endParaRPr>
          </a:p>
        </p:txBody>
      </p:sp>
      <p:sp>
        <p:nvSpPr>
          <p:cNvPr id="89" name="文字方塊 88"/>
          <p:cNvSpPr txBox="1"/>
          <p:nvPr/>
        </p:nvSpPr>
        <p:spPr>
          <a:xfrm>
            <a:off x="6266646" y="5484284"/>
            <a:ext cx="723275"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Switch</a:t>
            </a:r>
            <a:endParaRPr lang="zh-TW" altLang="en-US" sz="1400" dirty="0">
              <a:latin typeface="標楷體" panose="03000509000000000000" pitchFamily="65" charset="-120"/>
              <a:ea typeface="標楷體" panose="03000509000000000000" pitchFamily="65" charset="-120"/>
            </a:endParaRPr>
          </a:p>
        </p:txBody>
      </p:sp>
      <p:sp>
        <p:nvSpPr>
          <p:cNvPr id="90" name="文字方塊 89"/>
          <p:cNvSpPr txBox="1"/>
          <p:nvPr/>
        </p:nvSpPr>
        <p:spPr>
          <a:xfrm>
            <a:off x="7696342" y="5479519"/>
            <a:ext cx="723275"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Router</a:t>
            </a:r>
            <a:endParaRPr lang="zh-TW" altLang="en-US" sz="1400" dirty="0">
              <a:latin typeface="標楷體" panose="03000509000000000000" pitchFamily="65" charset="-120"/>
              <a:ea typeface="標楷體" panose="03000509000000000000" pitchFamily="65" charset="-120"/>
            </a:endParaRPr>
          </a:p>
        </p:txBody>
      </p:sp>
      <p:cxnSp>
        <p:nvCxnSpPr>
          <p:cNvPr id="101" name="直線接點 100"/>
          <p:cNvCxnSpPr/>
          <p:nvPr/>
        </p:nvCxnSpPr>
        <p:spPr>
          <a:xfrm flipV="1">
            <a:off x="8372532" y="5336904"/>
            <a:ext cx="815789" cy="8300"/>
          </a:xfrm>
          <a:prstGeom prst="line">
            <a:avLst/>
          </a:prstGeom>
          <a:ln w="19050"/>
        </p:spPr>
        <p:style>
          <a:lnRef idx="1">
            <a:schemeClr val="dk1"/>
          </a:lnRef>
          <a:fillRef idx="0">
            <a:schemeClr val="dk1"/>
          </a:fillRef>
          <a:effectRef idx="0">
            <a:schemeClr val="dk1"/>
          </a:effectRef>
          <a:fontRef idx="minor">
            <a:schemeClr val="tx1"/>
          </a:fontRef>
        </p:style>
      </p:cxnSp>
      <p:sp>
        <p:nvSpPr>
          <p:cNvPr id="102" name="圓角矩形 101"/>
          <p:cNvSpPr/>
          <p:nvPr/>
        </p:nvSpPr>
        <p:spPr>
          <a:xfrm>
            <a:off x="8339814" y="5291416"/>
            <a:ext cx="107775" cy="10190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03" name="圓角矩形 102"/>
          <p:cNvSpPr/>
          <p:nvPr/>
        </p:nvSpPr>
        <p:spPr>
          <a:xfrm>
            <a:off x="9153254" y="5297720"/>
            <a:ext cx="107775" cy="10190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04" name="雲朵形 103"/>
          <p:cNvSpPr/>
          <p:nvPr/>
        </p:nvSpPr>
        <p:spPr>
          <a:xfrm>
            <a:off x="9246662" y="4784942"/>
            <a:ext cx="1552575" cy="942975"/>
          </a:xfrm>
          <a:prstGeom prst="cloud">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06" name="文字方塊 105"/>
          <p:cNvSpPr txBox="1"/>
          <p:nvPr/>
        </p:nvSpPr>
        <p:spPr>
          <a:xfrm>
            <a:off x="9515216" y="5071763"/>
            <a:ext cx="1029834" cy="369332"/>
          </a:xfrm>
          <a:prstGeom prst="rect">
            <a:avLst/>
          </a:prstGeom>
          <a:noFill/>
        </p:spPr>
        <p:txBody>
          <a:bodyPr wrap="none" rtlCol="0">
            <a:spAutoFit/>
          </a:bodyPr>
          <a:lstStyle/>
          <a:p>
            <a:r>
              <a:rPr lang="en-US" altLang="zh-TW" dirty="0"/>
              <a:t>ISP </a:t>
            </a:r>
            <a:r>
              <a:rPr lang="en-US" altLang="zh-TW" dirty="0" err="1"/>
              <a:t>Hinet</a:t>
            </a:r>
            <a:endParaRPr lang="zh-TW" altLang="en-US" dirty="0"/>
          </a:p>
        </p:txBody>
      </p:sp>
      <p:cxnSp>
        <p:nvCxnSpPr>
          <p:cNvPr id="110" name="直線單箭頭接點 109"/>
          <p:cNvCxnSpPr/>
          <p:nvPr/>
        </p:nvCxnSpPr>
        <p:spPr>
          <a:xfrm>
            <a:off x="7154192" y="2537257"/>
            <a:ext cx="48788" cy="44880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1" name="文字方塊 110"/>
          <p:cNvSpPr txBox="1"/>
          <p:nvPr/>
        </p:nvSpPr>
        <p:spPr>
          <a:xfrm>
            <a:off x="6863033" y="2924672"/>
            <a:ext cx="723275"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SC</a:t>
            </a:r>
            <a:r>
              <a:rPr lang="zh-TW" altLang="en-US" sz="1400" dirty="0">
                <a:latin typeface="標楷體" panose="03000509000000000000" pitchFamily="65" charset="-120"/>
                <a:ea typeface="標楷體" panose="03000509000000000000" pitchFamily="65" charset="-120"/>
              </a:rPr>
              <a:t>接頭</a:t>
            </a:r>
          </a:p>
        </p:txBody>
      </p:sp>
      <p:sp>
        <p:nvSpPr>
          <p:cNvPr id="112" name="文字方塊 111"/>
          <p:cNvSpPr txBox="1"/>
          <p:nvPr/>
        </p:nvSpPr>
        <p:spPr>
          <a:xfrm>
            <a:off x="7228711" y="2111562"/>
            <a:ext cx="543739" cy="307777"/>
          </a:xfrm>
          <a:prstGeom prst="rect">
            <a:avLst/>
          </a:prstGeom>
          <a:noFill/>
        </p:spPr>
        <p:txBody>
          <a:bodyPr wrap="none" rtlCol="0">
            <a:spAutoFit/>
          </a:bodyPr>
          <a:lstStyle/>
          <a:p>
            <a:r>
              <a:rPr lang="zh-TW" altLang="en-US" sz="1400" dirty="0">
                <a:latin typeface="標楷體" panose="03000509000000000000" pitchFamily="65" charset="-120"/>
                <a:ea typeface="標楷體" panose="03000509000000000000" pitchFamily="65" charset="-120"/>
              </a:rPr>
              <a:t>光纖</a:t>
            </a:r>
          </a:p>
        </p:txBody>
      </p:sp>
      <p:sp>
        <p:nvSpPr>
          <p:cNvPr id="2" name="矩形 1"/>
          <p:cNvSpPr/>
          <p:nvPr/>
        </p:nvSpPr>
        <p:spPr>
          <a:xfrm>
            <a:off x="5914675" y="4470587"/>
            <a:ext cx="2794004" cy="1645854"/>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文字方塊 2"/>
          <p:cNvSpPr txBox="1"/>
          <p:nvPr/>
        </p:nvSpPr>
        <p:spPr>
          <a:xfrm>
            <a:off x="6481796" y="4561004"/>
            <a:ext cx="1569660" cy="369332"/>
          </a:xfrm>
          <a:prstGeom prst="rect">
            <a:avLst/>
          </a:prstGeom>
          <a:noFill/>
        </p:spPr>
        <p:txBody>
          <a:bodyPr wrap="none" rtlCol="0">
            <a:spAutoFit/>
          </a:bodyPr>
          <a:lstStyle/>
          <a:p>
            <a:r>
              <a:rPr lang="zh-TW" altLang="en-US" b="1" dirty="0">
                <a:latin typeface="標楷體" panose="03000509000000000000" pitchFamily="65" charset="-120"/>
                <a:ea typeface="標楷體" panose="03000509000000000000" pitchFamily="65" charset="-120"/>
              </a:rPr>
              <a:t>中華電信機房</a:t>
            </a:r>
          </a:p>
        </p:txBody>
      </p:sp>
      <p:cxnSp>
        <p:nvCxnSpPr>
          <p:cNvPr id="74" name="直線接點 73"/>
          <p:cNvCxnSpPr/>
          <p:nvPr/>
        </p:nvCxnSpPr>
        <p:spPr>
          <a:xfrm flipV="1">
            <a:off x="8539643" y="2458524"/>
            <a:ext cx="815789" cy="8300"/>
          </a:xfrm>
          <a:prstGeom prst="line">
            <a:avLst/>
          </a:prstGeom>
          <a:ln w="19050"/>
        </p:spPr>
        <p:style>
          <a:lnRef idx="1">
            <a:schemeClr val="dk1"/>
          </a:lnRef>
          <a:fillRef idx="0">
            <a:schemeClr val="dk1"/>
          </a:fillRef>
          <a:effectRef idx="0">
            <a:schemeClr val="dk1"/>
          </a:effectRef>
          <a:fontRef idx="minor">
            <a:schemeClr val="tx1"/>
          </a:fontRef>
        </p:style>
      </p:cxnSp>
      <p:sp>
        <p:nvSpPr>
          <p:cNvPr id="91" name="圓角矩形 90"/>
          <p:cNvSpPr/>
          <p:nvPr/>
        </p:nvSpPr>
        <p:spPr>
          <a:xfrm>
            <a:off x="8561355" y="2430332"/>
            <a:ext cx="107775" cy="10190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cxnSp>
        <p:nvCxnSpPr>
          <p:cNvPr id="92" name="直線接點 91"/>
          <p:cNvCxnSpPr/>
          <p:nvPr/>
        </p:nvCxnSpPr>
        <p:spPr>
          <a:xfrm>
            <a:off x="2296353" y="4329512"/>
            <a:ext cx="1171141" cy="842711"/>
          </a:xfrm>
          <a:prstGeom prst="line">
            <a:avLst/>
          </a:prstGeom>
          <a:ln w="19050"/>
        </p:spPr>
        <p:style>
          <a:lnRef idx="1">
            <a:schemeClr val="dk1"/>
          </a:lnRef>
          <a:fillRef idx="0">
            <a:schemeClr val="dk1"/>
          </a:fillRef>
          <a:effectRef idx="0">
            <a:schemeClr val="dk1"/>
          </a:effectRef>
          <a:fontRef idx="minor">
            <a:schemeClr val="tx1"/>
          </a:fontRef>
        </p:style>
      </p:cxnSp>
      <p:sp>
        <p:nvSpPr>
          <p:cNvPr id="93" name="圓角矩形 92"/>
          <p:cNvSpPr/>
          <p:nvPr/>
        </p:nvSpPr>
        <p:spPr>
          <a:xfrm>
            <a:off x="3368359" y="509097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4" name="圓角矩形 93"/>
          <p:cNvSpPr/>
          <p:nvPr/>
        </p:nvSpPr>
        <p:spPr>
          <a:xfrm>
            <a:off x="2254955" y="4303185"/>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9" name="圖片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98613" y="3636491"/>
            <a:ext cx="1067410" cy="1067410"/>
          </a:xfrm>
          <a:prstGeom prst="rect">
            <a:avLst/>
          </a:prstGeom>
        </p:spPr>
      </p:pic>
      <p:sp>
        <p:nvSpPr>
          <p:cNvPr id="95" name="文字方塊 94"/>
          <p:cNvSpPr txBox="1"/>
          <p:nvPr/>
        </p:nvSpPr>
        <p:spPr>
          <a:xfrm>
            <a:off x="1192977" y="3737849"/>
            <a:ext cx="633507"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Wi-Fi</a:t>
            </a:r>
            <a:endParaRPr lang="zh-TW" altLang="en-US" sz="1400" dirty="0">
              <a:latin typeface="標楷體" panose="03000509000000000000" pitchFamily="65" charset="-120"/>
              <a:ea typeface="標楷體" panose="03000509000000000000" pitchFamily="65" charset="-120"/>
            </a:endParaRPr>
          </a:p>
        </p:txBody>
      </p:sp>
      <p:sp>
        <p:nvSpPr>
          <p:cNvPr id="96" name="矩形 95"/>
          <p:cNvSpPr/>
          <p:nvPr/>
        </p:nvSpPr>
        <p:spPr>
          <a:xfrm>
            <a:off x="6214485" y="1708594"/>
            <a:ext cx="2794004" cy="1645854"/>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7" name="文字方塊 96"/>
          <p:cNvSpPr txBox="1"/>
          <p:nvPr/>
        </p:nvSpPr>
        <p:spPr>
          <a:xfrm>
            <a:off x="6821406" y="1732163"/>
            <a:ext cx="1569660" cy="369332"/>
          </a:xfrm>
          <a:prstGeom prst="rect">
            <a:avLst/>
          </a:prstGeom>
          <a:noFill/>
        </p:spPr>
        <p:txBody>
          <a:bodyPr wrap="none" rtlCol="0">
            <a:spAutoFit/>
          </a:bodyPr>
          <a:lstStyle/>
          <a:p>
            <a:r>
              <a:rPr lang="zh-TW" altLang="en-US" b="1" dirty="0">
                <a:latin typeface="標楷體" panose="03000509000000000000" pitchFamily="65" charset="-120"/>
                <a:ea typeface="標楷體" panose="03000509000000000000" pitchFamily="65" charset="-120"/>
              </a:rPr>
              <a:t>中山電資機房</a:t>
            </a:r>
          </a:p>
        </p:txBody>
      </p:sp>
      <p:cxnSp>
        <p:nvCxnSpPr>
          <p:cNvPr id="105" name="直線單箭頭接點 104"/>
          <p:cNvCxnSpPr/>
          <p:nvPr/>
        </p:nvCxnSpPr>
        <p:spPr>
          <a:xfrm>
            <a:off x="2034368" y="5423970"/>
            <a:ext cx="307928" cy="4288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7" name="文字方塊 106"/>
          <p:cNvSpPr txBox="1"/>
          <p:nvPr/>
        </p:nvSpPr>
        <p:spPr>
          <a:xfrm>
            <a:off x="1858497" y="5826497"/>
            <a:ext cx="99257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RJ-45</a:t>
            </a:r>
            <a:r>
              <a:rPr lang="zh-TW" altLang="en-US" sz="1400" dirty="0">
                <a:latin typeface="標楷體" panose="03000509000000000000" pitchFamily="65" charset="-120"/>
                <a:ea typeface="標楷體" panose="03000509000000000000" pitchFamily="65" charset="-120"/>
              </a:rPr>
              <a:t>接頭</a:t>
            </a:r>
          </a:p>
        </p:txBody>
      </p:sp>
      <p:sp>
        <p:nvSpPr>
          <p:cNvPr id="108" name="文字方塊 107"/>
          <p:cNvSpPr txBox="1"/>
          <p:nvPr/>
        </p:nvSpPr>
        <p:spPr>
          <a:xfrm>
            <a:off x="2022007" y="4990874"/>
            <a:ext cx="1082348" cy="307777"/>
          </a:xfrm>
          <a:prstGeom prst="rect">
            <a:avLst/>
          </a:prstGeom>
          <a:noFill/>
        </p:spPr>
        <p:txBody>
          <a:bodyPr wrap="none" rtlCol="0">
            <a:spAutoFit/>
          </a:bodyPr>
          <a:lstStyle/>
          <a:p>
            <a:r>
              <a:rPr lang="zh-TW" altLang="en-US" sz="1400" dirty="0">
                <a:latin typeface="標楷體" panose="03000509000000000000" pitchFamily="65" charset="-120"/>
                <a:ea typeface="標楷體" panose="03000509000000000000" pitchFamily="65" charset="-120"/>
              </a:rPr>
              <a:t>乙太網路線</a:t>
            </a:r>
          </a:p>
        </p:txBody>
      </p:sp>
      <p:cxnSp>
        <p:nvCxnSpPr>
          <p:cNvPr id="109" name="直線單箭頭接點 108"/>
          <p:cNvCxnSpPr/>
          <p:nvPr/>
        </p:nvCxnSpPr>
        <p:spPr>
          <a:xfrm>
            <a:off x="6965527" y="5406137"/>
            <a:ext cx="48788" cy="44880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3" name="文字方塊 112"/>
          <p:cNvSpPr txBox="1"/>
          <p:nvPr/>
        </p:nvSpPr>
        <p:spPr>
          <a:xfrm>
            <a:off x="6674368" y="5793552"/>
            <a:ext cx="723275"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SC</a:t>
            </a:r>
            <a:r>
              <a:rPr lang="zh-TW" altLang="en-US" sz="1400" dirty="0">
                <a:latin typeface="標楷體" panose="03000509000000000000" pitchFamily="65" charset="-120"/>
                <a:ea typeface="標楷體" panose="03000509000000000000" pitchFamily="65" charset="-120"/>
              </a:rPr>
              <a:t>接頭</a:t>
            </a:r>
          </a:p>
        </p:txBody>
      </p:sp>
      <p:sp>
        <p:nvSpPr>
          <p:cNvPr id="114" name="文字方塊 113"/>
          <p:cNvSpPr txBox="1"/>
          <p:nvPr/>
        </p:nvSpPr>
        <p:spPr>
          <a:xfrm>
            <a:off x="7065412" y="5052030"/>
            <a:ext cx="543739" cy="307777"/>
          </a:xfrm>
          <a:prstGeom prst="rect">
            <a:avLst/>
          </a:prstGeom>
          <a:noFill/>
        </p:spPr>
        <p:txBody>
          <a:bodyPr wrap="none" rtlCol="0">
            <a:spAutoFit/>
          </a:bodyPr>
          <a:lstStyle/>
          <a:p>
            <a:r>
              <a:rPr lang="zh-TW" altLang="en-US" sz="1400" dirty="0">
                <a:latin typeface="標楷體" panose="03000509000000000000" pitchFamily="65" charset="-120"/>
                <a:ea typeface="標楷體" panose="03000509000000000000" pitchFamily="65" charset="-120"/>
              </a:rPr>
              <a:t>光纖</a:t>
            </a:r>
          </a:p>
        </p:txBody>
      </p:sp>
      <p:sp>
        <p:nvSpPr>
          <p:cNvPr id="98" name="文字方塊 97">
            <a:extLst>
              <a:ext uri="{FF2B5EF4-FFF2-40B4-BE49-F238E27FC236}">
                <a16:creationId xmlns:a16="http://schemas.microsoft.com/office/drawing/2014/main" id="{AB61DAD5-67CB-4C5E-965F-0481979C0A9B}"/>
              </a:ext>
            </a:extLst>
          </p:cNvPr>
          <p:cNvSpPr txBox="1"/>
          <p:nvPr/>
        </p:nvSpPr>
        <p:spPr>
          <a:xfrm rot="2291074">
            <a:off x="2432644" y="4502961"/>
            <a:ext cx="1082348" cy="307777"/>
          </a:xfrm>
          <a:prstGeom prst="rect">
            <a:avLst/>
          </a:prstGeom>
          <a:noFill/>
        </p:spPr>
        <p:txBody>
          <a:bodyPr wrap="none" rtlCol="0">
            <a:spAutoFit/>
          </a:bodyPr>
          <a:lstStyle/>
          <a:p>
            <a:r>
              <a:rPr lang="zh-TW" altLang="en-US" sz="1400" dirty="0">
                <a:latin typeface="標楷體" panose="03000509000000000000" pitchFamily="65" charset="-120"/>
                <a:ea typeface="標楷體" panose="03000509000000000000" pitchFamily="65" charset="-120"/>
              </a:rPr>
              <a:t>乙太網路線</a:t>
            </a:r>
          </a:p>
        </p:txBody>
      </p:sp>
    </p:spTree>
    <p:extLst>
      <p:ext uri="{BB962C8B-B14F-4D97-AF65-F5344CB8AC3E}">
        <p14:creationId xmlns:p14="http://schemas.microsoft.com/office/powerpoint/2010/main" val="1958893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1412" y="1233002"/>
            <a:ext cx="7853082" cy="5624998"/>
          </a:xfrm>
          <a:prstGeom prst="rect">
            <a:avLst/>
          </a:prstGeom>
        </p:spPr>
      </p:pic>
      <p:pic>
        <p:nvPicPr>
          <p:cNvPr id="4" name="內容版面配置區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9757" y="2271946"/>
            <a:ext cx="6874018" cy="4236430"/>
          </a:xfrm>
        </p:spPr>
      </p:pic>
      <p:sp>
        <p:nvSpPr>
          <p:cNvPr id="5" name="矩形 4"/>
          <p:cNvSpPr/>
          <p:nvPr/>
        </p:nvSpPr>
        <p:spPr>
          <a:xfrm>
            <a:off x="305684" y="4125353"/>
            <a:ext cx="4303059" cy="95880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文字方塊 5"/>
          <p:cNvSpPr txBox="1"/>
          <p:nvPr/>
        </p:nvSpPr>
        <p:spPr>
          <a:xfrm>
            <a:off x="4698681" y="4443174"/>
            <a:ext cx="1107996" cy="369332"/>
          </a:xfrm>
          <a:prstGeom prst="rect">
            <a:avLst/>
          </a:prstGeom>
          <a:noFill/>
        </p:spPr>
        <p:txBody>
          <a:bodyPr wrap="none" rtlCol="0">
            <a:spAutoFit/>
          </a:bodyPr>
          <a:lstStyle/>
          <a:p>
            <a:r>
              <a:rPr lang="zh-TW" altLang="en-US" dirty="0">
                <a:solidFill>
                  <a:srgbClr val="FF0000"/>
                </a:solidFill>
                <a:latin typeface="標楷體" panose="03000509000000000000" pitchFamily="65" charset="-120"/>
                <a:ea typeface="標楷體" panose="03000509000000000000" pitchFamily="65" charset="-120"/>
              </a:rPr>
              <a:t>中山大學</a:t>
            </a:r>
          </a:p>
        </p:txBody>
      </p:sp>
      <p:sp>
        <p:nvSpPr>
          <p:cNvPr id="7" name="矩形 6"/>
          <p:cNvSpPr/>
          <p:nvPr/>
        </p:nvSpPr>
        <p:spPr>
          <a:xfrm>
            <a:off x="305684" y="5110258"/>
            <a:ext cx="4303060" cy="173496"/>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文字方塊 7"/>
          <p:cNvSpPr txBox="1"/>
          <p:nvPr/>
        </p:nvSpPr>
        <p:spPr>
          <a:xfrm>
            <a:off x="4814096" y="4983366"/>
            <a:ext cx="877163" cy="369332"/>
          </a:xfrm>
          <a:prstGeom prst="rect">
            <a:avLst/>
          </a:prstGeom>
          <a:noFill/>
        </p:spPr>
        <p:txBody>
          <a:bodyPr wrap="none" rtlCol="0">
            <a:spAutoFit/>
          </a:bodyPr>
          <a:lstStyle/>
          <a:p>
            <a:r>
              <a:rPr lang="zh-TW" altLang="en-US" dirty="0">
                <a:solidFill>
                  <a:srgbClr val="00B0F0"/>
                </a:solidFill>
                <a:latin typeface="標楷體" panose="03000509000000000000" pitchFamily="65" charset="-120"/>
                <a:ea typeface="標楷體" panose="03000509000000000000" pitchFamily="65" charset="-120"/>
              </a:rPr>
              <a:t>中研院</a:t>
            </a:r>
          </a:p>
        </p:txBody>
      </p:sp>
      <p:sp>
        <p:nvSpPr>
          <p:cNvPr id="9" name="矩形 8"/>
          <p:cNvSpPr/>
          <p:nvPr/>
        </p:nvSpPr>
        <p:spPr>
          <a:xfrm>
            <a:off x="251894" y="5301669"/>
            <a:ext cx="6490447" cy="821829"/>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9"/>
          <p:cNvSpPr txBox="1"/>
          <p:nvPr/>
        </p:nvSpPr>
        <p:spPr>
          <a:xfrm flipH="1">
            <a:off x="4885572" y="5381849"/>
            <a:ext cx="734211" cy="376202"/>
          </a:xfrm>
          <a:prstGeom prst="rect">
            <a:avLst/>
          </a:prstGeom>
          <a:noFill/>
        </p:spPr>
        <p:txBody>
          <a:bodyPr wrap="square" rtlCol="0">
            <a:spAutoFit/>
          </a:bodyPr>
          <a:lstStyle/>
          <a:p>
            <a:r>
              <a:rPr lang="zh-TW" altLang="en-US" dirty="0">
                <a:solidFill>
                  <a:schemeClr val="accent2"/>
                </a:solidFill>
                <a:latin typeface="標楷體" panose="03000509000000000000" pitchFamily="65" charset="-120"/>
                <a:ea typeface="標楷體" panose="03000509000000000000" pitchFamily="65" charset="-120"/>
              </a:rPr>
              <a:t>美國</a:t>
            </a:r>
          </a:p>
        </p:txBody>
      </p:sp>
      <p:sp>
        <p:nvSpPr>
          <p:cNvPr id="2" name="文字方塊 1"/>
          <p:cNvSpPr txBox="1"/>
          <p:nvPr/>
        </p:nvSpPr>
        <p:spPr>
          <a:xfrm>
            <a:off x="268943" y="183379"/>
            <a:ext cx="11488358" cy="923330"/>
          </a:xfrm>
          <a:prstGeom prst="rect">
            <a:avLst/>
          </a:prstGeom>
          <a:noFill/>
        </p:spPr>
        <p:txBody>
          <a:bodyPr wrap="square" rtlCol="0">
            <a:spAutoFit/>
          </a:bodyPr>
          <a:lstStyle/>
          <a:p>
            <a:r>
              <a:rPr lang="zh-TW" altLang="en-US" dirty="0"/>
              <a:t>中山大學連外有五條線路：國家高速網路 </a:t>
            </a:r>
            <a:r>
              <a:rPr lang="en-US" altLang="zh-TW" dirty="0"/>
              <a:t>10Gbps</a:t>
            </a:r>
            <a:r>
              <a:rPr lang="zh-TW" altLang="en-US" dirty="0"/>
              <a:t>、台灣學術網路 </a:t>
            </a:r>
            <a:r>
              <a:rPr lang="en-US" altLang="zh-TW" dirty="0"/>
              <a:t>2Gbps</a:t>
            </a:r>
            <a:r>
              <a:rPr lang="zh-TW" altLang="en-US" dirty="0"/>
              <a:t>、中央研究院 </a:t>
            </a:r>
            <a:r>
              <a:rPr lang="en-US" altLang="zh-TW" dirty="0"/>
              <a:t>1Gbps</a:t>
            </a:r>
            <a:r>
              <a:rPr lang="zh-TW" altLang="en-US" dirty="0"/>
              <a:t>、中華電信</a:t>
            </a:r>
            <a:r>
              <a:rPr lang="en-US" altLang="zh-TW" dirty="0"/>
              <a:t>ISP 1Gbps</a:t>
            </a:r>
            <a:r>
              <a:rPr lang="zh-TW" altLang="en-US" dirty="0"/>
              <a:t>及台灣固網</a:t>
            </a:r>
            <a:r>
              <a:rPr lang="en-US" altLang="zh-TW" dirty="0"/>
              <a:t>ISP 1Gbps</a:t>
            </a:r>
            <a:r>
              <a:rPr lang="zh-TW" altLang="en-US" dirty="0"/>
              <a:t>。如其中有線路中斷，路由可以立即切換到其他備援線路。</a:t>
            </a:r>
            <a:br>
              <a:rPr lang="zh-TW" altLang="en-US" dirty="0"/>
            </a:br>
            <a:r>
              <a:rPr lang="zh-TW" altLang="en-US" dirty="0"/>
              <a:t>校園</a:t>
            </a:r>
            <a:r>
              <a:rPr lang="en-US" altLang="zh-TW" dirty="0"/>
              <a:t>10Gbps</a:t>
            </a:r>
            <a:r>
              <a:rPr lang="zh-TW" altLang="en-US" dirty="0"/>
              <a:t>骨幹網路：中山大學網路主要區分為教學區、伺服器群及宿舍網路。各區之間的連線為</a:t>
            </a:r>
            <a:r>
              <a:rPr lang="en-US" altLang="zh-TW" dirty="0"/>
              <a:t>10G bps</a:t>
            </a:r>
            <a:r>
              <a:rPr lang="zh-TW" altLang="en-US" dirty="0"/>
              <a:t>。</a:t>
            </a:r>
          </a:p>
        </p:txBody>
      </p:sp>
      <p:sp>
        <p:nvSpPr>
          <p:cNvPr id="12" name="文字方塊 11"/>
          <p:cNvSpPr txBox="1"/>
          <p:nvPr/>
        </p:nvSpPr>
        <p:spPr>
          <a:xfrm>
            <a:off x="10193318" y="6038392"/>
            <a:ext cx="538162" cy="215444"/>
          </a:xfrm>
          <a:prstGeom prst="rect">
            <a:avLst/>
          </a:prstGeom>
          <a:noFill/>
        </p:spPr>
        <p:txBody>
          <a:bodyPr wrap="square" rtlCol="0">
            <a:spAutoFit/>
          </a:bodyPr>
          <a:lstStyle/>
          <a:p>
            <a:r>
              <a:rPr lang="zh-TW" altLang="en-US" sz="800" dirty="0">
                <a:latin typeface="標楷體" panose="03000509000000000000" pitchFamily="65" charset="-120"/>
                <a:ea typeface="標楷體" panose="03000509000000000000" pitchFamily="65" charset="-120"/>
              </a:rPr>
              <a:t>電機系</a:t>
            </a:r>
          </a:p>
        </p:txBody>
      </p:sp>
      <p:cxnSp>
        <p:nvCxnSpPr>
          <p:cNvPr id="14" name="直線接點 13"/>
          <p:cNvCxnSpPr/>
          <p:nvPr/>
        </p:nvCxnSpPr>
        <p:spPr>
          <a:xfrm flipV="1">
            <a:off x="10309225" y="5013325"/>
            <a:ext cx="0" cy="962025"/>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a:xfrm flipH="1">
            <a:off x="9963150" y="5013325"/>
            <a:ext cx="346075"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flipH="1" flipV="1">
            <a:off x="9941719" y="4977464"/>
            <a:ext cx="21431" cy="35861"/>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線接點 18"/>
          <p:cNvCxnSpPr/>
          <p:nvPr/>
        </p:nvCxnSpPr>
        <p:spPr>
          <a:xfrm flipH="1">
            <a:off x="9886951" y="4977463"/>
            <a:ext cx="35718" cy="35863"/>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2" name="直線接點 21"/>
          <p:cNvCxnSpPr/>
          <p:nvPr/>
        </p:nvCxnSpPr>
        <p:spPr>
          <a:xfrm flipH="1">
            <a:off x="9757966" y="4986567"/>
            <a:ext cx="14289" cy="26758"/>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4" name="直線接點 23"/>
          <p:cNvCxnSpPr/>
          <p:nvPr/>
        </p:nvCxnSpPr>
        <p:spPr>
          <a:xfrm flipH="1" flipV="1">
            <a:off x="9725025" y="4990633"/>
            <a:ext cx="25798" cy="22692"/>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a:xfrm flipH="1" flipV="1">
            <a:off x="9796463" y="4986567"/>
            <a:ext cx="26393" cy="26758"/>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2" name="直線接點 31"/>
          <p:cNvCxnSpPr/>
          <p:nvPr/>
        </p:nvCxnSpPr>
        <p:spPr>
          <a:xfrm flipH="1">
            <a:off x="9822857" y="5013325"/>
            <a:ext cx="64094"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線接點 34"/>
          <p:cNvCxnSpPr/>
          <p:nvPr/>
        </p:nvCxnSpPr>
        <p:spPr>
          <a:xfrm flipH="1" flipV="1">
            <a:off x="9657855" y="4984606"/>
            <a:ext cx="20984" cy="24516"/>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8" name="直線接點 37"/>
          <p:cNvCxnSpPr/>
          <p:nvPr/>
        </p:nvCxnSpPr>
        <p:spPr>
          <a:xfrm flipH="1">
            <a:off x="9677425" y="4984606"/>
            <a:ext cx="20464" cy="24516"/>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a:xfrm flipH="1" flipV="1">
            <a:off x="9586913" y="4984606"/>
            <a:ext cx="21506" cy="22135"/>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8" name="直線接點 47"/>
          <p:cNvCxnSpPr/>
          <p:nvPr/>
        </p:nvCxnSpPr>
        <p:spPr>
          <a:xfrm flipH="1">
            <a:off x="9617473" y="4990633"/>
            <a:ext cx="21827" cy="18489"/>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2" name="直線接點 51"/>
          <p:cNvCxnSpPr/>
          <p:nvPr/>
        </p:nvCxnSpPr>
        <p:spPr>
          <a:xfrm flipH="1">
            <a:off x="9532777" y="4984606"/>
            <a:ext cx="27881" cy="24516"/>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4" name="直線接點 53"/>
          <p:cNvCxnSpPr/>
          <p:nvPr/>
        </p:nvCxnSpPr>
        <p:spPr>
          <a:xfrm flipH="1" flipV="1">
            <a:off x="9446419" y="4982225"/>
            <a:ext cx="29698" cy="24516"/>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7" name="直線接點 56"/>
          <p:cNvCxnSpPr/>
          <p:nvPr/>
        </p:nvCxnSpPr>
        <p:spPr>
          <a:xfrm flipH="1">
            <a:off x="9476117" y="5009122"/>
            <a:ext cx="56660"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9" name="直線接點 58"/>
          <p:cNvCxnSpPr/>
          <p:nvPr/>
        </p:nvCxnSpPr>
        <p:spPr>
          <a:xfrm flipH="1">
            <a:off x="9403583" y="4982225"/>
            <a:ext cx="21405" cy="26897"/>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63" name="直線接點 62"/>
          <p:cNvCxnSpPr/>
          <p:nvPr/>
        </p:nvCxnSpPr>
        <p:spPr>
          <a:xfrm flipH="1" flipV="1">
            <a:off x="9379745" y="4982225"/>
            <a:ext cx="18584" cy="24516"/>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66" name="直線接點 65"/>
          <p:cNvCxnSpPr/>
          <p:nvPr/>
        </p:nvCxnSpPr>
        <p:spPr>
          <a:xfrm flipH="1">
            <a:off x="9331615" y="4977463"/>
            <a:ext cx="24317" cy="31659"/>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69" name="直線接點 68"/>
          <p:cNvCxnSpPr/>
          <p:nvPr/>
        </p:nvCxnSpPr>
        <p:spPr>
          <a:xfrm flipH="1" flipV="1">
            <a:off x="9309195" y="4977463"/>
            <a:ext cx="15304" cy="26897"/>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74" name="直線接點 73"/>
          <p:cNvCxnSpPr/>
          <p:nvPr/>
        </p:nvCxnSpPr>
        <p:spPr>
          <a:xfrm flipH="1">
            <a:off x="9238160" y="4982225"/>
            <a:ext cx="34471" cy="54913"/>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79" name="直線接點 78"/>
          <p:cNvCxnSpPr/>
          <p:nvPr/>
        </p:nvCxnSpPr>
        <p:spPr>
          <a:xfrm flipH="1">
            <a:off x="8627269" y="5037138"/>
            <a:ext cx="607994"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82" name="直線接點 81"/>
          <p:cNvCxnSpPr/>
          <p:nvPr/>
        </p:nvCxnSpPr>
        <p:spPr>
          <a:xfrm>
            <a:off x="8629650" y="4999877"/>
            <a:ext cx="0" cy="37261"/>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86" name="直線接點 85"/>
          <p:cNvCxnSpPr/>
          <p:nvPr/>
        </p:nvCxnSpPr>
        <p:spPr>
          <a:xfrm flipH="1">
            <a:off x="8629649" y="4924425"/>
            <a:ext cx="1" cy="29953"/>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90" name="直線接點 89"/>
          <p:cNvCxnSpPr/>
          <p:nvPr/>
        </p:nvCxnSpPr>
        <p:spPr>
          <a:xfrm flipV="1">
            <a:off x="10394156" y="4717256"/>
            <a:ext cx="0" cy="1119188"/>
          </a:xfrm>
          <a:prstGeom prst="line">
            <a:avLst/>
          </a:prstGeom>
          <a:ln w="19050">
            <a:solidFill>
              <a:srgbClr val="1010FF"/>
            </a:solidFill>
          </a:ln>
        </p:spPr>
        <p:style>
          <a:lnRef idx="1">
            <a:schemeClr val="accent1"/>
          </a:lnRef>
          <a:fillRef idx="0">
            <a:schemeClr val="accent1"/>
          </a:fillRef>
          <a:effectRef idx="0">
            <a:schemeClr val="accent1"/>
          </a:effectRef>
          <a:fontRef idx="minor">
            <a:schemeClr val="tx1"/>
          </a:fontRef>
        </p:style>
      </p:cxnSp>
      <p:cxnSp>
        <p:nvCxnSpPr>
          <p:cNvPr id="91" name="直線接點 90"/>
          <p:cNvCxnSpPr/>
          <p:nvPr/>
        </p:nvCxnSpPr>
        <p:spPr>
          <a:xfrm>
            <a:off x="9978443" y="4717256"/>
            <a:ext cx="425237" cy="0"/>
          </a:xfrm>
          <a:prstGeom prst="line">
            <a:avLst/>
          </a:prstGeom>
          <a:ln w="19050">
            <a:solidFill>
              <a:srgbClr val="1010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1220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69289"/>
            <a:ext cx="10515600" cy="1325563"/>
          </a:xfrm>
        </p:spPr>
        <p:txBody>
          <a:bodyPr/>
          <a:lstStyle/>
          <a:p>
            <a:r>
              <a:rPr lang="en-US" altLang="zh-TW" dirty="0">
                <a:latin typeface="標楷體" panose="03000509000000000000" pitchFamily="65" charset="-120"/>
                <a:ea typeface="標楷體" panose="03000509000000000000" pitchFamily="65" charset="-120"/>
              </a:rPr>
              <a:t>Ethernet</a:t>
            </a:r>
            <a:endParaRPr lang="zh-TW" altLang="en-US"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838200" y="1394852"/>
            <a:ext cx="10515600" cy="4782111"/>
          </a:xfrm>
        </p:spPr>
        <p:txBody>
          <a:bodyPr/>
          <a:lstStyle/>
          <a:p>
            <a:pPr>
              <a:lnSpc>
                <a:spcPct val="100000"/>
              </a:lnSpc>
            </a:pPr>
            <a:r>
              <a:rPr lang="en-US" altLang="zh-TW" dirty="0">
                <a:latin typeface="標楷體" panose="03000509000000000000" pitchFamily="65" charset="-120"/>
                <a:ea typeface="標楷體" panose="03000509000000000000" pitchFamily="65" charset="-120"/>
              </a:rPr>
              <a:t>Ethernet </a:t>
            </a:r>
            <a:r>
              <a:rPr lang="zh-TW" altLang="en-US" dirty="0">
                <a:latin typeface="標楷體" panose="03000509000000000000" pitchFamily="65" charset="-120"/>
                <a:ea typeface="標楷體" panose="03000509000000000000" pitchFamily="65" charset="-120"/>
              </a:rPr>
              <a:t>是由 </a:t>
            </a:r>
            <a:r>
              <a:rPr lang="en-US" altLang="zh-TW" dirty="0">
                <a:latin typeface="標楷體" panose="03000509000000000000" pitchFamily="65" charset="-120"/>
                <a:ea typeface="標楷體" panose="03000509000000000000" pitchFamily="65" charset="-120"/>
              </a:rPr>
              <a:t>Intel</a:t>
            </a:r>
            <a:r>
              <a:rPr lang="zh-TW" altLang="en-US" dirty="0">
                <a:latin typeface="標楷體" panose="03000509000000000000" pitchFamily="65" charset="-120"/>
                <a:ea typeface="標楷體" panose="03000509000000000000" pitchFamily="65" charset="-120"/>
              </a:rPr>
              <a:t>、</a:t>
            </a:r>
            <a:r>
              <a:rPr lang="en-US" altLang="zh-TW" dirty="0">
                <a:latin typeface="標楷體" panose="03000509000000000000" pitchFamily="65" charset="-120"/>
                <a:ea typeface="標楷體" panose="03000509000000000000" pitchFamily="65" charset="-120"/>
              </a:rPr>
              <a:t>Xerox </a:t>
            </a:r>
            <a:r>
              <a:rPr lang="zh-TW" altLang="en-US" dirty="0">
                <a:latin typeface="標楷體" panose="03000509000000000000" pitchFamily="65" charset="-120"/>
                <a:ea typeface="標楷體" panose="03000509000000000000" pitchFamily="65" charset="-120"/>
              </a:rPr>
              <a:t>和 </a:t>
            </a:r>
            <a:r>
              <a:rPr lang="en-US" altLang="zh-TW" dirty="0">
                <a:latin typeface="標楷體" panose="03000509000000000000" pitchFamily="65" charset="-120"/>
                <a:ea typeface="標楷體" panose="03000509000000000000" pitchFamily="65" charset="-120"/>
              </a:rPr>
              <a:t>Digital </a:t>
            </a:r>
            <a:r>
              <a:rPr lang="zh-TW" altLang="en-US" dirty="0">
                <a:latin typeface="標楷體" panose="03000509000000000000" pitchFamily="65" charset="-120"/>
                <a:ea typeface="標楷體" panose="03000509000000000000" pitchFamily="65" charset="-120"/>
              </a:rPr>
              <a:t>所共同制定，遵循 </a:t>
            </a:r>
            <a:r>
              <a:rPr lang="en-US" altLang="zh-TW" dirty="0">
                <a:latin typeface="標楷體" panose="03000509000000000000" pitchFamily="65" charset="-120"/>
                <a:ea typeface="標楷體" panose="03000509000000000000" pitchFamily="65" charset="-120"/>
              </a:rPr>
              <a:t>IEEE 802.3 </a:t>
            </a:r>
            <a:r>
              <a:rPr lang="zh-TW" altLang="en-US" dirty="0">
                <a:latin typeface="標楷體" panose="03000509000000000000" pitchFamily="65" charset="-120"/>
                <a:ea typeface="標楷體" panose="03000509000000000000" pitchFamily="65" charset="-120"/>
              </a:rPr>
              <a:t>協定的網路硬體標準，它是目前大部份區域網路的標準。</a:t>
            </a:r>
            <a:endParaRPr lang="en-US" altLang="zh-TW" dirty="0">
              <a:latin typeface="標楷體" panose="03000509000000000000" pitchFamily="65" charset="-120"/>
              <a:ea typeface="標楷體" panose="03000509000000000000" pitchFamily="65" charset="-120"/>
            </a:endParaRPr>
          </a:p>
          <a:p>
            <a:pPr>
              <a:lnSpc>
                <a:spcPct val="100000"/>
              </a:lnSpc>
            </a:pPr>
            <a:r>
              <a:rPr lang="en-US" altLang="zh-TW" dirty="0">
                <a:latin typeface="標楷體" panose="03000509000000000000" pitchFamily="65" charset="-120"/>
                <a:ea typeface="標楷體" panose="03000509000000000000" pitchFamily="65" charset="-120"/>
              </a:rPr>
              <a:t>CSMA/CD</a:t>
            </a:r>
            <a:r>
              <a:rPr lang="zh-TW" altLang="en-US" dirty="0">
                <a:latin typeface="標楷體" panose="03000509000000000000" pitchFamily="65" charset="-120"/>
                <a:ea typeface="標楷體" panose="03000509000000000000" pitchFamily="65" charset="-120"/>
              </a:rPr>
              <a:t>通訊協定。</a:t>
            </a:r>
            <a:endParaRPr lang="en-US" altLang="zh-TW" dirty="0">
              <a:latin typeface="標楷體" panose="03000509000000000000" pitchFamily="65" charset="-120"/>
              <a:ea typeface="標楷體" panose="03000509000000000000" pitchFamily="65" charset="-120"/>
            </a:endParaRPr>
          </a:p>
          <a:p>
            <a:pPr>
              <a:lnSpc>
                <a:spcPct val="100000"/>
              </a:lnSpc>
            </a:pPr>
            <a:r>
              <a:rPr lang="zh-TW" altLang="en-US" dirty="0">
                <a:latin typeface="標楷體" panose="03000509000000000000" pitchFamily="65" charset="-120"/>
                <a:ea typeface="標楷體" panose="03000509000000000000" pitchFamily="65" charset="-120"/>
              </a:rPr>
              <a:t>常見的乙太網路有下列四種型式：</a:t>
            </a:r>
            <a:endParaRPr lang="en-US" altLang="zh-TW" dirty="0">
              <a:latin typeface="標楷體" panose="03000509000000000000" pitchFamily="65" charset="-120"/>
              <a:ea typeface="標楷體" panose="03000509000000000000" pitchFamily="65" charset="-120"/>
            </a:endParaRPr>
          </a:p>
          <a:p>
            <a:pPr marL="971550" lvl="1" indent="-514350">
              <a:lnSpc>
                <a:spcPct val="100000"/>
              </a:lnSpc>
              <a:buFont typeface="+mj-lt"/>
              <a:buAutoNum type="arabicPeriod"/>
            </a:pPr>
            <a:r>
              <a:rPr lang="en-US" altLang="zh-TW" dirty="0">
                <a:latin typeface="標楷體" panose="03000509000000000000" pitchFamily="65" charset="-120"/>
                <a:ea typeface="標楷體" panose="03000509000000000000" pitchFamily="65" charset="-120"/>
              </a:rPr>
              <a:t>Twist</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Pair</a:t>
            </a:r>
          </a:p>
          <a:p>
            <a:pPr marL="971550" lvl="1" indent="-514350">
              <a:lnSpc>
                <a:spcPct val="100000"/>
              </a:lnSpc>
              <a:buFont typeface="+mj-lt"/>
              <a:buAutoNum type="arabicPeriod"/>
            </a:pPr>
            <a:r>
              <a:rPr lang="en-US" altLang="zh-TW" dirty="0">
                <a:latin typeface="標楷體" panose="03000509000000000000" pitchFamily="65" charset="-120"/>
                <a:ea typeface="標楷體" panose="03000509000000000000" pitchFamily="65" charset="-120"/>
              </a:rPr>
              <a:t>Fiber Optic</a:t>
            </a:r>
            <a:r>
              <a:rPr lang="zh-TW" altLang="en-US" dirty="0">
                <a:latin typeface="標楷體" panose="03000509000000000000" pitchFamily="65" charset="-120"/>
                <a:ea typeface="標楷體" panose="03000509000000000000" pitchFamily="65" charset="-120"/>
              </a:rPr>
              <a:t> </a:t>
            </a:r>
          </a:p>
        </p:txBody>
      </p:sp>
    </p:spTree>
    <p:extLst>
      <p:ext uri="{BB962C8B-B14F-4D97-AF65-F5344CB8AC3E}">
        <p14:creationId xmlns:p14="http://schemas.microsoft.com/office/powerpoint/2010/main" val="1796812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012" y="97997"/>
            <a:ext cx="11940988" cy="1325563"/>
          </a:xfrm>
        </p:spPr>
        <p:txBody>
          <a:bodyPr>
            <a:noAutofit/>
          </a:bodyPr>
          <a:lstStyle/>
          <a:p>
            <a:pPr algn="ctr"/>
            <a:r>
              <a:rPr lang="en-US" altLang="zh-TW" sz="3200" dirty="0">
                <a:latin typeface="標楷體" panose="03000509000000000000" pitchFamily="65" charset="-120"/>
                <a:ea typeface="標楷體" panose="03000509000000000000" pitchFamily="65" charset="-120"/>
              </a:rPr>
              <a:t>CSMA/CD</a:t>
            </a:r>
            <a:br>
              <a:rPr lang="en-US" altLang="zh-TW" sz="3200" dirty="0">
                <a:latin typeface="標楷體" panose="03000509000000000000" pitchFamily="65" charset="-120"/>
                <a:ea typeface="標楷體" panose="03000509000000000000" pitchFamily="65" charset="-120"/>
              </a:rPr>
            </a:br>
            <a:r>
              <a:rPr lang="en-US" altLang="zh-TW" sz="3200" dirty="0">
                <a:latin typeface="標楷體" panose="03000509000000000000" pitchFamily="65" charset="-120"/>
                <a:ea typeface="標楷體" panose="03000509000000000000" pitchFamily="65" charset="-120"/>
              </a:rPr>
              <a:t>(Carrier Sense Multiple Access with Collision Detection)</a:t>
            </a:r>
            <a:endParaRPr lang="zh-TW" altLang="en-US" sz="3200"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838200" y="1423560"/>
            <a:ext cx="10515600" cy="5434440"/>
          </a:xfrm>
        </p:spPr>
        <p:txBody>
          <a:bodyPr>
            <a:normAutofit fontScale="85000" lnSpcReduction="10000"/>
          </a:bodyPr>
          <a:lstStyle/>
          <a:p>
            <a:pPr>
              <a:lnSpc>
                <a:spcPct val="100000"/>
              </a:lnSpc>
            </a:pPr>
            <a:r>
              <a:rPr lang="zh-TW" altLang="en-US" sz="2100" dirty="0">
                <a:latin typeface="標楷體" panose="03000509000000000000" pitchFamily="65" charset="-120"/>
                <a:ea typeface="標楷體" panose="03000509000000000000" pitchFamily="65" charset="-120"/>
              </a:rPr>
              <a:t>特性</a:t>
            </a:r>
            <a:r>
              <a:rPr lang="en-US" altLang="zh-TW" sz="2100" dirty="0">
                <a:latin typeface="標楷體" panose="03000509000000000000" pitchFamily="65" charset="-120"/>
                <a:ea typeface="標楷體" panose="03000509000000000000" pitchFamily="65" charset="-120"/>
              </a:rPr>
              <a:t>:</a:t>
            </a:r>
          </a:p>
          <a:p>
            <a:pPr marL="800100" lvl="1" indent="-342900">
              <a:lnSpc>
                <a:spcPct val="100000"/>
              </a:lnSpc>
              <a:buFont typeface="Arial" panose="020B0604020202020204" pitchFamily="34" charset="0"/>
              <a:buAutoNum type="arabicPeriod"/>
            </a:pPr>
            <a:r>
              <a:rPr lang="zh-TW" altLang="en-US" sz="2100" dirty="0">
                <a:latin typeface="標楷體" panose="03000509000000000000" pitchFamily="65" charset="-120"/>
                <a:ea typeface="標楷體" panose="03000509000000000000" pitchFamily="65" charset="-120"/>
              </a:rPr>
              <a:t>傳輸媒介可為同軸電纜</a:t>
            </a:r>
            <a:r>
              <a:rPr lang="en-US" altLang="zh-TW" sz="2100" dirty="0">
                <a:latin typeface="標楷體" panose="03000509000000000000" pitchFamily="65" charset="-120"/>
                <a:ea typeface="標楷體" panose="03000509000000000000" pitchFamily="65" charset="-120"/>
              </a:rPr>
              <a:t>(Coaxial cable) </a:t>
            </a:r>
            <a:r>
              <a:rPr lang="zh-TW" altLang="en-US" sz="2100" dirty="0">
                <a:latin typeface="標楷體" panose="03000509000000000000" pitchFamily="65" charset="-120"/>
                <a:ea typeface="標楷體" panose="03000509000000000000" pitchFamily="65" charset="-120"/>
              </a:rPr>
              <a:t>、無遮蔽式雙絞線 </a:t>
            </a:r>
            <a:r>
              <a:rPr lang="en-US" altLang="zh-TW" sz="2100" dirty="0">
                <a:latin typeface="標楷體" panose="03000509000000000000" pitchFamily="65" charset="-120"/>
                <a:ea typeface="標楷體" panose="03000509000000000000" pitchFamily="65" charset="-120"/>
              </a:rPr>
              <a:t>(UTP)</a:t>
            </a:r>
            <a:r>
              <a:rPr lang="zh-TW" altLang="en-US" sz="2100" dirty="0">
                <a:latin typeface="標楷體" panose="03000509000000000000" pitchFamily="65" charset="-120"/>
                <a:ea typeface="標楷體" panose="03000509000000000000" pitchFamily="65" charset="-120"/>
              </a:rPr>
              <a:t>、或光纖 </a:t>
            </a:r>
            <a:r>
              <a:rPr lang="en-US" altLang="zh-TW" sz="2100" dirty="0">
                <a:latin typeface="標楷體" panose="03000509000000000000" pitchFamily="65" charset="-120"/>
                <a:ea typeface="標楷體" panose="03000509000000000000" pitchFamily="65" charset="-120"/>
              </a:rPr>
              <a:t>(Fiber)</a:t>
            </a:r>
            <a:r>
              <a:rPr lang="zh-TW" altLang="en-US" sz="2100" dirty="0">
                <a:latin typeface="標楷體" panose="03000509000000000000" pitchFamily="65" charset="-120"/>
                <a:ea typeface="標楷體" panose="03000509000000000000" pitchFamily="65" charset="-120"/>
              </a:rPr>
              <a:t>。</a:t>
            </a:r>
            <a:endParaRPr lang="en-US" altLang="zh-TW" sz="2100" dirty="0">
              <a:latin typeface="標楷體" panose="03000509000000000000" pitchFamily="65" charset="-120"/>
              <a:ea typeface="標楷體" panose="03000509000000000000" pitchFamily="65" charset="-120"/>
            </a:endParaRPr>
          </a:p>
          <a:p>
            <a:pPr marL="800100" lvl="1" indent="-342900">
              <a:lnSpc>
                <a:spcPct val="100000"/>
              </a:lnSpc>
              <a:buFont typeface="Arial" panose="020B0604020202020204" pitchFamily="34" charset="0"/>
              <a:buAutoNum type="arabicPeriod"/>
            </a:pPr>
            <a:r>
              <a:rPr lang="zh-TW" altLang="en-US" sz="2100" dirty="0">
                <a:latin typeface="標楷體" panose="03000509000000000000" pitchFamily="65" charset="-120"/>
                <a:ea typeface="標楷體" panose="03000509000000000000" pitchFamily="65" charset="-120"/>
              </a:rPr>
              <a:t>沒有提供優先權傳輸服務。</a:t>
            </a:r>
            <a:endParaRPr lang="en-US" altLang="zh-TW" sz="2100" dirty="0">
              <a:latin typeface="標楷體" panose="03000509000000000000" pitchFamily="65" charset="-120"/>
              <a:ea typeface="標楷體" panose="03000509000000000000" pitchFamily="65" charset="-120"/>
            </a:endParaRPr>
          </a:p>
          <a:p>
            <a:pPr marL="800100" lvl="1" indent="-342900">
              <a:lnSpc>
                <a:spcPct val="100000"/>
              </a:lnSpc>
              <a:buFont typeface="Arial" panose="020B0604020202020204" pitchFamily="34" charset="0"/>
              <a:buAutoNum type="arabicPeriod"/>
            </a:pPr>
            <a:r>
              <a:rPr lang="en-US" altLang="zh-TW" sz="2100" dirty="0">
                <a:latin typeface="標楷體" panose="03000509000000000000" pitchFamily="65" charset="-120"/>
                <a:ea typeface="標楷體" panose="03000509000000000000" pitchFamily="65" charset="-120"/>
              </a:rPr>
              <a:t>CS </a:t>
            </a:r>
            <a:r>
              <a:rPr lang="zh-TW" altLang="en-US" sz="2100" dirty="0">
                <a:latin typeface="標楷體" panose="03000509000000000000" pitchFamily="65" charset="-120"/>
                <a:ea typeface="標楷體" panose="03000509000000000000" pitchFamily="65" charset="-120"/>
              </a:rPr>
              <a:t>時間至少要 </a:t>
            </a:r>
            <a:r>
              <a:rPr lang="en-US" altLang="zh-TW" sz="2100" dirty="0">
                <a:latin typeface="標楷體" panose="03000509000000000000" pitchFamily="65" charset="-120"/>
                <a:ea typeface="標楷體" panose="03000509000000000000" pitchFamily="65" charset="-120"/>
              </a:rPr>
              <a:t>51.2 </a:t>
            </a:r>
            <a:r>
              <a:rPr lang="en-US" altLang="zh-TW" sz="2100" dirty="0" err="1">
                <a:latin typeface="標楷體" panose="03000509000000000000" pitchFamily="65" charset="-120"/>
                <a:ea typeface="標楷體" panose="03000509000000000000" pitchFamily="65" charset="-120"/>
              </a:rPr>
              <a:t>usec</a:t>
            </a:r>
            <a:r>
              <a:rPr lang="zh-TW" altLang="en-US" sz="2100" dirty="0">
                <a:latin typeface="標楷體" panose="03000509000000000000" pitchFamily="65" charset="-120"/>
                <a:ea typeface="標楷體" panose="03000509000000000000" pitchFamily="65" charset="-120"/>
              </a:rPr>
              <a:t>。</a:t>
            </a:r>
            <a:endParaRPr lang="en-US" altLang="zh-TW" sz="2100" dirty="0">
              <a:latin typeface="標楷體" panose="03000509000000000000" pitchFamily="65" charset="-120"/>
              <a:ea typeface="標楷體" panose="03000509000000000000" pitchFamily="65" charset="-120"/>
            </a:endParaRPr>
          </a:p>
          <a:p>
            <a:pPr marL="800100" lvl="1" indent="-342900">
              <a:lnSpc>
                <a:spcPct val="100000"/>
              </a:lnSpc>
              <a:buFont typeface="Arial" panose="020B0604020202020204" pitchFamily="34" charset="0"/>
              <a:buAutoNum type="arabicPeriod"/>
            </a:pPr>
            <a:r>
              <a:rPr lang="zh-TW" altLang="en-US" sz="2100" dirty="0">
                <a:latin typeface="標楷體" panose="03000509000000000000" pitchFamily="65" charset="-120"/>
                <a:ea typeface="標楷體" panose="03000509000000000000" pitchFamily="65" charset="-120"/>
              </a:rPr>
              <a:t>廣播式傳輸 </a:t>
            </a:r>
            <a:r>
              <a:rPr lang="en-US" altLang="zh-TW" sz="2100" dirty="0">
                <a:latin typeface="標楷體" panose="03000509000000000000" pitchFamily="65" charset="-120"/>
                <a:ea typeface="標楷體" panose="03000509000000000000" pitchFamily="65" charset="-120"/>
              </a:rPr>
              <a:t>(Broadcasting)</a:t>
            </a:r>
            <a:r>
              <a:rPr lang="zh-TW" altLang="en-US" sz="2100" dirty="0">
                <a:latin typeface="標楷體" panose="03000509000000000000" pitchFamily="65" charset="-120"/>
                <a:ea typeface="標楷體" panose="03000509000000000000" pitchFamily="65" charset="-120"/>
              </a:rPr>
              <a:t>。</a:t>
            </a:r>
            <a:endParaRPr lang="en-US" altLang="zh-TW" sz="2100" dirty="0">
              <a:latin typeface="標楷體" panose="03000509000000000000" pitchFamily="65" charset="-120"/>
              <a:ea typeface="標楷體" panose="03000509000000000000" pitchFamily="65" charset="-120"/>
            </a:endParaRPr>
          </a:p>
          <a:p>
            <a:r>
              <a:rPr lang="zh-TW" altLang="en-US" sz="2000" dirty="0">
                <a:latin typeface="標楷體" panose="03000509000000000000" pitchFamily="65" charset="-120"/>
                <a:ea typeface="標楷體" panose="03000509000000000000" pitchFamily="65" charset="-120"/>
              </a:rPr>
              <a:t>運作</a:t>
            </a:r>
            <a:r>
              <a:rPr lang="en-US" altLang="zh-TW" sz="2000" dirty="0">
                <a:latin typeface="標楷體" panose="03000509000000000000" pitchFamily="65" charset="-120"/>
                <a:ea typeface="標楷體" panose="03000509000000000000" pitchFamily="65" charset="-120"/>
              </a:rPr>
              <a:t>:</a:t>
            </a:r>
          </a:p>
          <a:p>
            <a:pPr marL="457200" lvl="1" indent="0">
              <a:lnSpc>
                <a:spcPct val="150000"/>
              </a:lnSpc>
              <a:buNone/>
            </a:pPr>
            <a:r>
              <a:rPr lang="en-US" altLang="zh-TW" sz="2000" b="1" dirty="0">
                <a:latin typeface="標楷體" panose="03000509000000000000" pitchFamily="65" charset="-120"/>
                <a:ea typeface="標楷體" panose="03000509000000000000" pitchFamily="65" charset="-120"/>
              </a:rPr>
              <a:t>Step 1 : </a:t>
            </a:r>
          </a:p>
          <a:p>
            <a:pPr marL="457200" lvl="1" indent="0">
              <a:lnSpc>
                <a:spcPct val="150000"/>
              </a:lnSpc>
              <a:buNone/>
            </a:pPr>
            <a:r>
              <a:rPr lang="en-US" altLang="zh-TW" sz="2000" dirty="0">
                <a:latin typeface="標楷體" panose="03000509000000000000" pitchFamily="65" charset="-120"/>
                <a:ea typeface="標楷體" panose="03000509000000000000" pitchFamily="65" charset="-120"/>
              </a:rPr>
              <a:t>	</a:t>
            </a:r>
            <a:r>
              <a:rPr lang="zh-TW" altLang="en-US" sz="2000" dirty="0">
                <a:latin typeface="標楷體" panose="03000509000000000000" pitchFamily="65" charset="-120"/>
                <a:ea typeface="標楷體" panose="03000509000000000000" pitchFamily="65" charset="-120"/>
              </a:rPr>
              <a:t>每一個工作站在傳送之前必須先監聽傳輸媒介上是否已經有訊號在傳送</a:t>
            </a:r>
            <a:r>
              <a:rPr lang="en-US" altLang="zh-TW" sz="2000" dirty="0">
                <a:latin typeface="標楷體" panose="03000509000000000000" pitchFamily="65" charset="-120"/>
                <a:ea typeface="標楷體" panose="03000509000000000000" pitchFamily="65" charset="-120"/>
              </a:rPr>
              <a:t>(Carrier Sense) </a:t>
            </a:r>
            <a:r>
              <a:rPr lang="zh-TW" altLang="en-US" sz="2000" dirty="0">
                <a:latin typeface="標楷體" panose="03000509000000000000" pitchFamily="65" charset="-120"/>
                <a:ea typeface="標楷體" panose="03000509000000000000" pitchFamily="65" charset="-120"/>
              </a:rPr>
              <a:t>，如果沒有則可立刻將訊框傳送出去。如果有則表示其他工作站正在傳送，此時工作站繼續監聽同軸電纜上的訊號，直到訊號消失（該訊框傳送完畢）後立刻將其訊框傳送上電纜。</a:t>
            </a:r>
            <a:endParaRPr lang="en-US" altLang="zh-TW" sz="2000" dirty="0">
              <a:latin typeface="標楷體" panose="03000509000000000000" pitchFamily="65" charset="-120"/>
              <a:ea typeface="標楷體" panose="03000509000000000000" pitchFamily="65" charset="-120"/>
            </a:endParaRPr>
          </a:p>
          <a:p>
            <a:pPr marL="457200" lvl="1" indent="0">
              <a:lnSpc>
                <a:spcPct val="150000"/>
              </a:lnSpc>
              <a:buNone/>
            </a:pPr>
            <a:r>
              <a:rPr lang="en-US" altLang="zh-TW" sz="2000" b="1" dirty="0">
                <a:latin typeface="標楷體" panose="03000509000000000000" pitchFamily="65" charset="-120"/>
                <a:ea typeface="標楷體" panose="03000509000000000000" pitchFamily="65" charset="-120"/>
              </a:rPr>
              <a:t>Step 2 :</a:t>
            </a:r>
          </a:p>
          <a:p>
            <a:pPr marL="457200" lvl="1" indent="0">
              <a:lnSpc>
                <a:spcPct val="150000"/>
              </a:lnSpc>
              <a:buNone/>
            </a:pPr>
            <a:r>
              <a:rPr lang="en-US" altLang="zh-TW" sz="2000" dirty="0">
                <a:latin typeface="標楷體" panose="03000509000000000000" pitchFamily="65" charset="-120"/>
                <a:ea typeface="標楷體" panose="03000509000000000000" pitchFamily="65" charset="-120"/>
              </a:rPr>
              <a:t>	</a:t>
            </a:r>
            <a:r>
              <a:rPr lang="zh-TW" altLang="en-US" sz="2000" dirty="0">
                <a:latin typeface="標楷體" panose="03000509000000000000" pitchFamily="65" charset="-120"/>
                <a:ea typeface="標楷體" panose="03000509000000000000" pitchFamily="65" charset="-120"/>
              </a:rPr>
              <a:t>在傳送訊框同時也要繼續監聽傳輸媒介上的訊號，看看是否發生衝撞。如果發生衝撞則立即停止傳送訊框並且改傳送一個「擁塞訊號」</a:t>
            </a:r>
            <a:r>
              <a:rPr lang="en-US" altLang="zh-TW" sz="2000" dirty="0">
                <a:latin typeface="標楷體" panose="03000509000000000000" pitchFamily="65" charset="-120"/>
                <a:ea typeface="標楷體" panose="03000509000000000000" pitchFamily="65" charset="-120"/>
              </a:rPr>
              <a:t>(Jamming Signal)</a:t>
            </a:r>
            <a:r>
              <a:rPr lang="zh-TW" altLang="en-US" sz="2000" dirty="0">
                <a:latin typeface="標楷體" panose="03000509000000000000" pitchFamily="65" charset="-120"/>
                <a:ea typeface="標楷體" panose="03000509000000000000" pitchFamily="65" charset="-120"/>
              </a:rPr>
              <a:t>，強迫造成更嚴重的衝撞，使得每一個參與衝撞的工作站能確實偵測出衝撞。否則表示該筆訊框成功的傳送出去。發生衝撞的工作站則在各自等待一段隨機延遲時間</a:t>
            </a:r>
            <a:r>
              <a:rPr lang="en-US" altLang="zh-TW" sz="2000" dirty="0">
                <a:latin typeface="標楷體" panose="03000509000000000000" pitchFamily="65" charset="-120"/>
                <a:ea typeface="標楷體" panose="03000509000000000000" pitchFamily="65" charset="-120"/>
              </a:rPr>
              <a:t>(random delay time) </a:t>
            </a:r>
            <a:r>
              <a:rPr lang="zh-TW" altLang="en-US" sz="2000" dirty="0">
                <a:latin typeface="標楷體" panose="03000509000000000000" pitchFamily="65" charset="-120"/>
                <a:ea typeface="標楷體" panose="03000509000000000000" pitchFamily="65" charset="-120"/>
              </a:rPr>
              <a:t>之後再回到步驟 </a:t>
            </a:r>
            <a:r>
              <a:rPr lang="en-US" altLang="zh-TW" sz="2000" dirty="0">
                <a:latin typeface="標楷體" panose="03000509000000000000" pitchFamily="65" charset="-120"/>
                <a:ea typeface="標楷體" panose="03000509000000000000" pitchFamily="65" charset="-120"/>
              </a:rPr>
              <a:t>1 </a:t>
            </a:r>
            <a:r>
              <a:rPr lang="zh-TW" altLang="en-US" sz="2000" dirty="0">
                <a:latin typeface="標楷體" panose="03000509000000000000" pitchFamily="65" charset="-120"/>
                <a:ea typeface="標楷體" panose="03000509000000000000" pitchFamily="65" charset="-120"/>
              </a:rPr>
              <a:t>。  </a:t>
            </a:r>
            <a:endParaRPr lang="en-US" altLang="zh-TW" sz="20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411511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  </a:t>
            </a:r>
            <a:endParaRPr lang="zh-TW" altLang="en-US" dirty="0"/>
          </a:p>
        </p:txBody>
      </p:sp>
      <p:pic>
        <p:nvPicPr>
          <p:cNvPr id="4" name="圖片 3"/>
          <p:cNvPicPr>
            <a:picLocks noChangeAspect="1"/>
          </p:cNvPicPr>
          <p:nvPr/>
        </p:nvPicPr>
        <p:blipFill>
          <a:blip r:embed="rId2"/>
          <a:stretch>
            <a:fillRect/>
          </a:stretch>
        </p:blipFill>
        <p:spPr>
          <a:xfrm>
            <a:off x="1553423" y="1845342"/>
            <a:ext cx="850905" cy="821760"/>
          </a:xfrm>
          <a:prstGeom prst="rect">
            <a:avLst/>
          </a:prstGeom>
        </p:spPr>
      </p:pic>
      <p:pic>
        <p:nvPicPr>
          <p:cNvPr id="5" name="圖片 4"/>
          <p:cNvPicPr>
            <a:picLocks noChangeAspect="1"/>
          </p:cNvPicPr>
          <p:nvPr/>
        </p:nvPicPr>
        <p:blipFill>
          <a:blip r:embed="rId2"/>
          <a:stretch>
            <a:fillRect/>
          </a:stretch>
        </p:blipFill>
        <p:spPr>
          <a:xfrm>
            <a:off x="8635540" y="1845342"/>
            <a:ext cx="850905" cy="821760"/>
          </a:xfrm>
          <a:prstGeom prst="rect">
            <a:avLst/>
          </a:prstGeom>
        </p:spPr>
      </p:pic>
      <p:sp>
        <p:nvSpPr>
          <p:cNvPr id="6" name="圓角矩形 5"/>
          <p:cNvSpPr/>
          <p:nvPr/>
        </p:nvSpPr>
        <p:spPr>
          <a:xfrm>
            <a:off x="2278623" y="2428380"/>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9" name="直線接點 8"/>
          <p:cNvCxnSpPr/>
          <p:nvPr/>
        </p:nvCxnSpPr>
        <p:spPr>
          <a:xfrm>
            <a:off x="2386398" y="2482169"/>
            <a:ext cx="6381183" cy="53788"/>
          </a:xfrm>
          <a:prstGeom prst="line">
            <a:avLst/>
          </a:prstGeom>
          <a:ln w="19050"/>
        </p:spPr>
        <p:style>
          <a:lnRef idx="1">
            <a:schemeClr val="dk1"/>
          </a:lnRef>
          <a:fillRef idx="0">
            <a:schemeClr val="dk1"/>
          </a:fillRef>
          <a:effectRef idx="0">
            <a:schemeClr val="dk1"/>
          </a:effectRef>
          <a:fontRef idx="minor">
            <a:schemeClr val="tx1"/>
          </a:fontRef>
        </p:style>
      </p:cxnSp>
      <p:sp>
        <p:nvSpPr>
          <p:cNvPr id="7" name="圓角矩形 6"/>
          <p:cNvSpPr/>
          <p:nvPr/>
        </p:nvSpPr>
        <p:spPr>
          <a:xfrm>
            <a:off x="8713693" y="2493952"/>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9"/>
          <p:cNvSpPr txBox="1"/>
          <p:nvPr/>
        </p:nvSpPr>
        <p:spPr>
          <a:xfrm>
            <a:off x="5133884" y="1981692"/>
            <a:ext cx="646331"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500m</a:t>
            </a:r>
            <a:endParaRPr lang="zh-TW" altLang="en-US" dirty="0">
              <a:latin typeface="標楷體" panose="03000509000000000000" pitchFamily="65" charset="-120"/>
              <a:ea typeface="標楷體" panose="03000509000000000000" pitchFamily="65" charset="-120"/>
            </a:endParaRPr>
          </a:p>
        </p:txBody>
      </p:sp>
      <mc:AlternateContent xmlns:mc="http://schemas.openxmlformats.org/markup-compatibility/2006" xmlns:a14="http://schemas.microsoft.com/office/drawing/2010/main">
        <mc:Choice Requires="a14">
          <p:sp>
            <p:nvSpPr>
              <p:cNvPr id="11" name="文字方塊 10"/>
              <p:cNvSpPr txBox="1"/>
              <p:nvPr/>
            </p:nvSpPr>
            <p:spPr>
              <a:xfrm>
                <a:off x="1555440" y="3172784"/>
                <a:ext cx="5508748" cy="1484061"/>
              </a:xfrm>
              <a:prstGeom prst="rect">
                <a:avLst/>
              </a:prstGeom>
              <a:noFill/>
            </p:spPr>
            <p:txBody>
              <a:bodyPr wrap="square" rtlCol="0">
                <a:spAutoFit/>
              </a:bodyPr>
              <a:lstStyle/>
              <a:p>
                <a14:m>
                  <m:oMath xmlns:m="http://schemas.openxmlformats.org/officeDocument/2006/math">
                    <m:r>
                      <a:rPr lang="en-US" altLang="zh-TW" sz="2000" b="0" i="1" smtClean="0">
                        <a:latin typeface="Cambria Math" panose="02040503050406030204" pitchFamily="18" charset="0"/>
                      </a:rPr>
                      <m:t>𝑇</m:t>
                    </m:r>
                    <m:r>
                      <a:rPr lang="en-US" altLang="zh-TW" sz="2000" i="1" smtClean="0">
                        <a:latin typeface="Cambria Math" panose="02040503050406030204" pitchFamily="18" charset="0"/>
                      </a:rPr>
                      <m:t>=</m:t>
                    </m:r>
                    <m:f>
                      <m:fPr>
                        <m:ctrlPr>
                          <a:rPr lang="en-US" altLang="zh-TW" sz="2000" i="1" smtClean="0">
                            <a:latin typeface="Cambria Math" panose="02040503050406030204" pitchFamily="18" charset="0"/>
                          </a:rPr>
                        </m:ctrlPr>
                      </m:fPr>
                      <m:num>
                        <m:r>
                          <a:rPr lang="en-US" altLang="zh-TW" sz="2000" b="0" i="1" smtClean="0">
                            <a:latin typeface="Cambria Math" panose="02040503050406030204" pitchFamily="18" charset="0"/>
                          </a:rPr>
                          <m:t>𝐷</m:t>
                        </m:r>
                      </m:num>
                      <m:den>
                        <m:r>
                          <a:rPr lang="en-US" altLang="zh-TW" sz="2000" b="0" i="1" smtClean="0">
                            <a:latin typeface="Cambria Math" panose="02040503050406030204" pitchFamily="18" charset="0"/>
                          </a:rPr>
                          <m:t>𝑉</m:t>
                        </m:r>
                      </m:den>
                    </m:f>
                  </m:oMath>
                </a14:m>
                <a:r>
                  <a:rPr lang="zh-TW" altLang="en-US" sz="2000" dirty="0">
                    <a:latin typeface="標楷體" panose="03000509000000000000" pitchFamily="65" charset="-120"/>
                    <a:ea typeface="標楷體" panose="03000509000000000000" pitchFamily="65" charset="-120"/>
                  </a:rPr>
                  <a:t> </a:t>
                </a:r>
                <a14:m>
                  <m:oMath xmlns:m="http://schemas.openxmlformats.org/officeDocument/2006/math">
                    <m:r>
                      <a:rPr lang="en-US" altLang="zh-TW" sz="2000" i="1">
                        <a:latin typeface="Cambria Math" panose="02040503050406030204" pitchFamily="18" charset="0"/>
                      </a:rPr>
                      <m:t>=</m:t>
                    </m:r>
                    <m:r>
                      <a:rPr lang="en-US" altLang="zh-TW" sz="2000" b="0" i="1" smtClean="0">
                        <a:latin typeface="Cambria Math" panose="02040503050406030204" pitchFamily="18" charset="0"/>
                      </a:rPr>
                      <m:t> </m:t>
                    </m:r>
                    <m:f>
                      <m:fPr>
                        <m:ctrlPr>
                          <a:rPr lang="en-US" altLang="zh-TW" sz="2000" i="1">
                            <a:latin typeface="Cambria Math" panose="02040503050406030204" pitchFamily="18" charset="0"/>
                          </a:rPr>
                        </m:ctrlPr>
                      </m:fPr>
                      <m:num>
                        <m:r>
                          <a:rPr lang="en-US" altLang="zh-TW" sz="2000" b="0" i="1" smtClean="0">
                            <a:latin typeface="Cambria Math" panose="02040503050406030204" pitchFamily="18" charset="0"/>
                          </a:rPr>
                          <m:t>500</m:t>
                        </m:r>
                      </m:num>
                      <m:den>
                        <m:f>
                          <m:fPr>
                            <m:ctrlPr>
                              <a:rPr lang="en-US" altLang="zh-TW" sz="2000" i="1">
                                <a:latin typeface="Cambria Math" panose="02040503050406030204" pitchFamily="18" charset="0"/>
                              </a:rPr>
                            </m:ctrlPr>
                          </m:fPr>
                          <m:num>
                            <m:r>
                              <a:rPr lang="en-US" altLang="zh-TW" sz="2000" b="0" i="1" smtClean="0">
                                <a:latin typeface="Cambria Math" panose="02040503050406030204" pitchFamily="18" charset="0"/>
                              </a:rPr>
                              <m:t>2</m:t>
                            </m:r>
                          </m:num>
                          <m:den>
                            <m:r>
                              <a:rPr lang="en-US" altLang="zh-TW" sz="2000" b="0" i="1" smtClean="0">
                                <a:latin typeface="Cambria Math" panose="02040503050406030204" pitchFamily="18" charset="0"/>
                              </a:rPr>
                              <m:t>3</m:t>
                            </m:r>
                          </m:den>
                        </m:f>
                        <m:r>
                          <a:rPr lang="en-US" altLang="zh-TW" sz="2000" b="0" i="1" smtClean="0">
                            <a:latin typeface="Cambria Math" panose="02040503050406030204" pitchFamily="18" charset="0"/>
                          </a:rPr>
                          <m:t>𝐶</m:t>
                        </m:r>
                      </m:den>
                    </m:f>
                  </m:oMath>
                </a14:m>
                <a:r>
                  <a:rPr lang="zh-TW" altLang="en-US" sz="2000" dirty="0">
                    <a:latin typeface="標楷體" panose="03000509000000000000" pitchFamily="65" charset="-120"/>
                    <a:ea typeface="標楷體" panose="03000509000000000000" pitchFamily="65" charset="-120"/>
                  </a:rPr>
                  <a:t> </a:t>
                </a:r>
                <a14:m>
                  <m:oMath xmlns:m="http://schemas.openxmlformats.org/officeDocument/2006/math">
                    <m:r>
                      <a:rPr lang="en-US" altLang="zh-TW" sz="2000" i="1">
                        <a:latin typeface="Cambria Math" panose="02040503050406030204" pitchFamily="18" charset="0"/>
                      </a:rPr>
                      <m:t>=</m:t>
                    </m:r>
                    <m:r>
                      <a:rPr lang="en-US" altLang="zh-TW" sz="2000" b="0" i="1" smtClean="0">
                        <a:latin typeface="Cambria Math" panose="02040503050406030204" pitchFamily="18" charset="0"/>
                      </a:rPr>
                      <m:t> </m:t>
                    </m:r>
                    <m:f>
                      <m:fPr>
                        <m:ctrlPr>
                          <a:rPr lang="en-US" altLang="zh-TW" sz="2000" i="1" smtClean="0">
                            <a:latin typeface="Cambria Math" panose="02040503050406030204" pitchFamily="18" charset="0"/>
                          </a:rPr>
                        </m:ctrlPr>
                      </m:fPr>
                      <m:num>
                        <m:r>
                          <a:rPr lang="en-US" altLang="zh-TW" sz="2000" i="1">
                            <a:latin typeface="Cambria Math" panose="02040503050406030204" pitchFamily="18" charset="0"/>
                          </a:rPr>
                          <m:t>500</m:t>
                        </m:r>
                      </m:num>
                      <m:den>
                        <m:f>
                          <m:fPr>
                            <m:ctrlPr>
                              <a:rPr lang="en-US" altLang="zh-TW" sz="2000" i="1">
                                <a:latin typeface="Cambria Math" panose="02040503050406030204" pitchFamily="18" charset="0"/>
                              </a:rPr>
                            </m:ctrlPr>
                          </m:fPr>
                          <m:num>
                            <m:r>
                              <a:rPr lang="en-US" altLang="zh-TW" sz="2000" i="1">
                                <a:latin typeface="Cambria Math" panose="02040503050406030204" pitchFamily="18" charset="0"/>
                              </a:rPr>
                              <m:t>2</m:t>
                            </m:r>
                          </m:num>
                          <m:den>
                            <m:r>
                              <a:rPr lang="en-US" altLang="zh-TW" sz="2000" i="1">
                                <a:latin typeface="Cambria Math" panose="02040503050406030204" pitchFamily="18" charset="0"/>
                              </a:rPr>
                              <m:t>3</m:t>
                            </m:r>
                          </m:den>
                        </m:f>
                        <m:r>
                          <a:rPr lang="en-US" altLang="zh-TW" sz="2000" b="0" i="1" smtClean="0">
                            <a:latin typeface="Cambria Math" panose="02040503050406030204" pitchFamily="18" charset="0"/>
                          </a:rPr>
                          <m:t> ∗(3 ∗ </m:t>
                        </m:r>
                        <m:sSup>
                          <m:sSupPr>
                            <m:ctrlPr>
                              <a:rPr lang="en-US" altLang="zh-TW" sz="2000" b="0" i="1" smtClean="0">
                                <a:latin typeface="Cambria Math" panose="02040503050406030204" pitchFamily="18" charset="0"/>
                              </a:rPr>
                            </m:ctrlPr>
                          </m:sSupPr>
                          <m:e>
                            <m:r>
                              <a:rPr lang="en-US" altLang="zh-TW" sz="2000" b="0" i="1" smtClean="0">
                                <a:latin typeface="Cambria Math" panose="02040503050406030204" pitchFamily="18" charset="0"/>
                              </a:rPr>
                              <m:t>10</m:t>
                            </m:r>
                          </m:e>
                          <m:sup>
                            <m:r>
                              <a:rPr lang="en-US" altLang="zh-TW" sz="2000" b="0" i="1" smtClean="0">
                                <a:latin typeface="Cambria Math" panose="02040503050406030204" pitchFamily="18" charset="0"/>
                              </a:rPr>
                              <m:t>8</m:t>
                            </m:r>
                          </m:sup>
                        </m:sSup>
                        <m:r>
                          <a:rPr lang="en-US" altLang="zh-TW" sz="2000" b="0" i="1" smtClean="0">
                            <a:latin typeface="Cambria Math" panose="02040503050406030204" pitchFamily="18" charset="0"/>
                          </a:rPr>
                          <m:t>)</m:t>
                        </m:r>
                      </m:den>
                    </m:f>
                  </m:oMath>
                </a14:m>
                <a:r>
                  <a:rPr lang="zh-TW" altLang="en-US" sz="2000" dirty="0">
                    <a:latin typeface="標楷體" panose="03000509000000000000" pitchFamily="65" charset="-120"/>
                    <a:ea typeface="標楷體" panose="03000509000000000000" pitchFamily="65" charset="-120"/>
                  </a:rPr>
                  <a:t> </a:t>
                </a:r>
                <a14:m>
                  <m:oMath xmlns:m="http://schemas.openxmlformats.org/officeDocument/2006/math">
                    <m:r>
                      <a:rPr lang="en-US" altLang="zh-TW" sz="2000" i="1">
                        <a:latin typeface="Cambria Math" panose="02040503050406030204" pitchFamily="18" charset="0"/>
                      </a:rPr>
                      <m:t>=</m:t>
                    </m:r>
                  </m:oMath>
                </a14:m>
                <a:r>
                  <a:rPr lang="zh-TW" altLang="en-US" sz="2000" dirty="0">
                    <a:latin typeface="標楷體" panose="03000509000000000000" pitchFamily="65" charset="-120"/>
                    <a:ea typeface="標楷體" panose="03000509000000000000" pitchFamily="65" charset="-120"/>
                  </a:rPr>
                  <a:t> </a:t>
                </a:r>
                <a14:m>
                  <m:oMath xmlns:m="http://schemas.openxmlformats.org/officeDocument/2006/math">
                    <m:f>
                      <m:fPr>
                        <m:ctrlPr>
                          <a:rPr lang="en-US" altLang="zh-TW" sz="2000" i="1" smtClean="0">
                            <a:latin typeface="Cambria Math" panose="02040503050406030204" pitchFamily="18" charset="0"/>
                          </a:rPr>
                        </m:ctrlPr>
                      </m:fPr>
                      <m:num>
                        <m:r>
                          <a:rPr lang="en-US" altLang="zh-TW" sz="2000" i="1">
                            <a:latin typeface="Cambria Math" panose="02040503050406030204" pitchFamily="18" charset="0"/>
                          </a:rPr>
                          <m:t>500</m:t>
                        </m:r>
                      </m:num>
                      <m:den>
                        <m:r>
                          <a:rPr lang="en-US" altLang="zh-TW" sz="2000" b="0" i="1" smtClean="0">
                            <a:latin typeface="Cambria Math" panose="02040503050406030204" pitchFamily="18" charset="0"/>
                          </a:rPr>
                          <m:t>2 ∗ </m:t>
                        </m:r>
                        <m:sSup>
                          <m:sSupPr>
                            <m:ctrlPr>
                              <a:rPr lang="en-US" altLang="zh-TW" sz="2000" b="0" i="1" smtClean="0">
                                <a:latin typeface="Cambria Math" panose="02040503050406030204" pitchFamily="18" charset="0"/>
                              </a:rPr>
                            </m:ctrlPr>
                          </m:sSupPr>
                          <m:e>
                            <m:r>
                              <a:rPr lang="en-US" altLang="zh-TW" sz="2000" b="0" i="1" smtClean="0">
                                <a:latin typeface="Cambria Math" panose="02040503050406030204" pitchFamily="18" charset="0"/>
                              </a:rPr>
                              <m:t>10</m:t>
                            </m:r>
                          </m:e>
                          <m:sup>
                            <m:r>
                              <a:rPr lang="en-US" altLang="zh-TW" sz="2000" b="0" i="1" smtClean="0">
                                <a:latin typeface="Cambria Math" panose="02040503050406030204" pitchFamily="18" charset="0"/>
                              </a:rPr>
                              <m:t>8</m:t>
                            </m:r>
                          </m:sup>
                        </m:sSup>
                      </m:den>
                    </m:f>
                    <m:r>
                      <a:rPr lang="en-US" altLang="zh-TW" sz="2000" i="1">
                        <a:latin typeface="Cambria Math" panose="02040503050406030204" pitchFamily="18" charset="0"/>
                      </a:rPr>
                      <m:t>=</m:t>
                    </m:r>
                  </m:oMath>
                </a14:m>
                <a:r>
                  <a:rPr lang="zh-TW" altLang="en-US" sz="2000" dirty="0">
                    <a:latin typeface="標楷體" panose="03000509000000000000" pitchFamily="65" charset="-120"/>
                    <a:ea typeface="標楷體" panose="03000509000000000000" pitchFamily="65" charset="-120"/>
                  </a:rPr>
                  <a:t> </a:t>
                </a:r>
                <a:r>
                  <a:rPr lang="en-US" altLang="zh-TW" sz="2000" dirty="0">
                    <a:latin typeface="標楷體" panose="03000509000000000000" pitchFamily="65" charset="-120"/>
                    <a:ea typeface="標楷體" panose="03000509000000000000" pitchFamily="65" charset="-120"/>
                  </a:rPr>
                  <a:t>2.5(us)</a:t>
                </a:r>
              </a:p>
              <a:p>
                <a:pPr marL="285750" indent="-285750">
                  <a:buFont typeface="Arial" panose="020B0604020202020204" pitchFamily="34" charset="0"/>
                  <a:buChar char="•"/>
                </a:pPr>
                <a:r>
                  <a:rPr lang="en-US" altLang="zh-TW" dirty="0">
                    <a:latin typeface="標楷體" panose="03000509000000000000" pitchFamily="65" charset="-120"/>
                    <a:ea typeface="標楷體" panose="03000509000000000000" pitchFamily="65" charset="-120"/>
                  </a:rPr>
                  <a:t>T</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 時間</a:t>
                </a:r>
                <a:endParaRPr lang="en-US" altLang="zh-TW" dirty="0">
                  <a:latin typeface="標楷體" panose="03000509000000000000" pitchFamily="65" charset="-120"/>
                  <a:ea typeface="標楷體" panose="03000509000000000000" pitchFamily="65" charset="-120"/>
                </a:endParaRPr>
              </a:p>
              <a:p>
                <a:pPr marL="285750" indent="-285750">
                  <a:buFont typeface="Arial" panose="020B0604020202020204" pitchFamily="34" charset="0"/>
                  <a:buChar char="•"/>
                </a:pPr>
                <a:r>
                  <a:rPr lang="en-US" altLang="zh-TW" dirty="0">
                    <a:latin typeface="標楷體" panose="03000509000000000000" pitchFamily="65" charset="-120"/>
                    <a:ea typeface="標楷體" panose="03000509000000000000" pitchFamily="65" charset="-120"/>
                  </a:rPr>
                  <a:t>D</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 距離</a:t>
                </a:r>
                <a:endParaRPr lang="en-US" altLang="zh-TW" dirty="0">
                  <a:latin typeface="標楷體" panose="03000509000000000000" pitchFamily="65" charset="-120"/>
                  <a:ea typeface="標楷體" panose="03000509000000000000" pitchFamily="65" charset="-120"/>
                </a:endParaRPr>
              </a:p>
              <a:p>
                <a:pPr marL="285750" indent="-285750">
                  <a:buFont typeface="Arial" panose="020B0604020202020204" pitchFamily="34" charset="0"/>
                  <a:buChar char="•"/>
                </a:pPr>
                <a:r>
                  <a:rPr lang="en-US" altLang="zh-TW" dirty="0">
                    <a:latin typeface="標楷體" panose="03000509000000000000" pitchFamily="65" charset="-120"/>
                    <a:ea typeface="標楷體" panose="03000509000000000000" pitchFamily="65" charset="-120"/>
                  </a:rPr>
                  <a:t>V</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 速率</a:t>
                </a:r>
              </a:p>
            </p:txBody>
          </p:sp>
        </mc:Choice>
        <mc:Fallback xmlns="">
          <p:sp>
            <p:nvSpPr>
              <p:cNvPr id="11" name="文字方塊 10"/>
              <p:cNvSpPr txBox="1">
                <a:spLocks noRot="1" noChangeAspect="1" noMove="1" noResize="1" noEditPoints="1" noAdjustHandles="1" noChangeArrowheads="1" noChangeShapeType="1" noTextEdit="1"/>
              </p:cNvSpPr>
              <p:nvPr/>
            </p:nvSpPr>
            <p:spPr>
              <a:xfrm>
                <a:off x="1555440" y="3172784"/>
                <a:ext cx="5508748" cy="1484061"/>
              </a:xfrm>
              <a:prstGeom prst="rect">
                <a:avLst/>
              </a:prstGeom>
              <a:blipFill>
                <a:blip r:embed="rId3"/>
                <a:stretch>
                  <a:fillRect l="-664" b="-5738"/>
                </a:stretch>
              </a:blipFill>
            </p:spPr>
            <p:txBody>
              <a:bodyPr/>
              <a:lstStyle/>
              <a:p>
                <a:r>
                  <a:rPr lang="zh-TW" altLang="en-US">
                    <a:noFill/>
                  </a:rPr>
                  <a:t> </a:t>
                </a:r>
              </a:p>
            </p:txBody>
          </p:sp>
        </mc:Fallback>
      </mc:AlternateContent>
      <p:sp>
        <p:nvSpPr>
          <p:cNvPr id="12" name="文字方塊 11"/>
          <p:cNvSpPr txBox="1"/>
          <p:nvPr/>
        </p:nvSpPr>
        <p:spPr>
          <a:xfrm>
            <a:off x="1553423" y="5067602"/>
            <a:ext cx="8610049" cy="923330"/>
          </a:xfrm>
          <a:prstGeom prst="rect">
            <a:avLst/>
          </a:prstGeom>
          <a:noFill/>
        </p:spPr>
        <p:txBody>
          <a:bodyPr wrap="none" rtlCol="0">
            <a:spAutoFit/>
          </a:bodyPr>
          <a:lstStyle/>
          <a:p>
            <a:pPr marL="285750" indent="-285750">
              <a:buFont typeface="Wingdings" panose="05000000000000000000" pitchFamily="2" charset="2"/>
              <a:buChar char="Ø"/>
            </a:pPr>
            <a:r>
              <a:rPr lang="zh-TW" altLang="en-US" dirty="0">
                <a:latin typeface="標楷體" panose="03000509000000000000" pitchFamily="65" charset="-120"/>
                <a:ea typeface="標楷體" panose="03000509000000000000" pitchFamily="65" charset="-120"/>
              </a:rPr>
              <a:t>由此可知訊號傳送至 </a:t>
            </a:r>
            <a:r>
              <a:rPr lang="en-US" altLang="zh-TW" dirty="0">
                <a:latin typeface="標楷體" panose="03000509000000000000" pitchFamily="65" charset="-120"/>
                <a:ea typeface="標楷體" panose="03000509000000000000" pitchFamily="65" charset="-120"/>
              </a:rPr>
              <a:t>500</a:t>
            </a:r>
            <a:r>
              <a:rPr lang="zh-TW" altLang="en-US" dirty="0">
                <a:latin typeface="標楷體" panose="03000509000000000000" pitchFamily="65" charset="-120"/>
                <a:ea typeface="標楷體" panose="03000509000000000000" pitchFamily="65" charset="-120"/>
              </a:rPr>
              <a:t> 公尺處需要花 </a:t>
            </a:r>
            <a:r>
              <a:rPr lang="en-US" altLang="zh-TW" dirty="0">
                <a:latin typeface="標楷體" panose="03000509000000000000" pitchFamily="65" charset="-120"/>
                <a:ea typeface="標楷體" panose="03000509000000000000" pitchFamily="65" charset="-120"/>
              </a:rPr>
              <a:t>2.5</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us </a:t>
            </a:r>
            <a:r>
              <a:rPr lang="zh-TW" altLang="en-US" dirty="0">
                <a:latin typeface="標楷體" panose="03000509000000000000" pitchFamily="65" charset="-120"/>
                <a:ea typeface="標楷體" panose="03000509000000000000" pitchFamily="65" charset="-120"/>
              </a:rPr>
              <a:t>的時間，因此</a:t>
            </a:r>
            <a:r>
              <a:rPr lang="en-US" altLang="zh-TW" dirty="0">
                <a:latin typeface="標楷體" panose="03000509000000000000" pitchFamily="65" charset="-120"/>
                <a:ea typeface="標楷體" panose="03000509000000000000" pitchFamily="65" charset="-120"/>
              </a:rPr>
              <a:t>:</a:t>
            </a:r>
          </a:p>
          <a:p>
            <a:pPr marL="800100" lvl="1" indent="-342900">
              <a:buFont typeface="+mj-lt"/>
              <a:buAutoNum type="arabicPeriod"/>
            </a:pPr>
            <a:r>
              <a:rPr lang="en-US" altLang="zh-TW" dirty="0">
                <a:latin typeface="標楷體" panose="03000509000000000000" pitchFamily="65" charset="-120"/>
                <a:ea typeface="標楷體" panose="03000509000000000000" pitchFamily="65" charset="-120"/>
              </a:rPr>
              <a:t>Carrier Sense</a:t>
            </a:r>
            <a:r>
              <a:rPr lang="zh-TW" altLang="en-US" dirty="0">
                <a:latin typeface="標楷體" panose="03000509000000000000" pitchFamily="65" charset="-120"/>
                <a:ea typeface="標楷體" panose="03000509000000000000" pitchFamily="65" charset="-120"/>
              </a:rPr>
              <a:t> 的時間若少於 </a:t>
            </a:r>
            <a:r>
              <a:rPr lang="en-US" altLang="zh-TW" dirty="0">
                <a:latin typeface="標楷體" panose="03000509000000000000" pitchFamily="65" charset="-120"/>
                <a:ea typeface="標楷體" panose="03000509000000000000" pitchFamily="65" charset="-120"/>
              </a:rPr>
              <a:t>2.5</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us</a:t>
            </a:r>
            <a:r>
              <a:rPr lang="zh-TW" altLang="en-US" dirty="0">
                <a:latin typeface="標楷體" panose="03000509000000000000" pitchFamily="65" charset="-120"/>
                <a:ea typeface="標楷體" panose="03000509000000000000" pitchFamily="65" charset="-120"/>
              </a:rPr>
              <a:t> 則有可能偵測不到有人在傳輸資料。</a:t>
            </a:r>
            <a:endParaRPr lang="en-US" altLang="zh-TW" dirty="0">
              <a:latin typeface="標楷體" panose="03000509000000000000" pitchFamily="65" charset="-120"/>
              <a:ea typeface="標楷體" panose="03000509000000000000" pitchFamily="65" charset="-120"/>
            </a:endParaRPr>
          </a:p>
          <a:p>
            <a:pPr marL="800100" lvl="1" indent="-342900">
              <a:buFont typeface="+mj-lt"/>
              <a:buAutoNum type="arabicPeriod"/>
            </a:pPr>
            <a:r>
              <a:rPr lang="zh-TW" altLang="en-US" dirty="0">
                <a:latin typeface="標楷體" panose="03000509000000000000" pitchFamily="65" charset="-120"/>
                <a:ea typeface="標楷體" panose="03000509000000000000" pitchFamily="65" charset="-120"/>
              </a:rPr>
              <a:t>碰撞機會相對增加。</a:t>
            </a:r>
            <a:endParaRPr lang="en-US" altLang="zh-TW" dirty="0">
              <a:latin typeface="標楷體" panose="03000509000000000000" pitchFamily="65" charset="-120"/>
              <a:ea typeface="標楷體" panose="03000509000000000000" pitchFamily="65" charset="-120"/>
            </a:endParaRPr>
          </a:p>
        </p:txBody>
      </p:sp>
      <p:sp>
        <p:nvSpPr>
          <p:cNvPr id="13" name="標題 1"/>
          <p:cNvSpPr txBox="1">
            <a:spLocks/>
          </p:cNvSpPr>
          <p:nvPr/>
        </p:nvSpPr>
        <p:spPr>
          <a:xfrm>
            <a:off x="838200" y="4424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dirty="0">
                <a:latin typeface="標楷體" panose="03000509000000000000" pitchFamily="65" charset="-120"/>
                <a:ea typeface="標楷體" panose="03000509000000000000" pitchFamily="65" charset="-120"/>
              </a:rPr>
              <a:t>CSMA/CD</a:t>
            </a:r>
            <a:r>
              <a:rPr lang="zh-TW" altLang="en-US" dirty="0">
                <a:latin typeface="標楷體" panose="03000509000000000000" pitchFamily="65" charset="-120"/>
                <a:ea typeface="標楷體" panose="03000509000000000000" pitchFamily="65" charset="-120"/>
              </a:rPr>
              <a:t> 傳輸問題</a:t>
            </a:r>
          </a:p>
        </p:txBody>
      </p:sp>
    </p:spTree>
    <p:extLst>
      <p:ext uri="{BB962C8B-B14F-4D97-AF65-F5344CB8AC3E}">
        <p14:creationId xmlns:p14="http://schemas.microsoft.com/office/powerpoint/2010/main" val="2002940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63386" y="28948"/>
            <a:ext cx="10515600" cy="1325563"/>
          </a:xfrm>
        </p:spPr>
        <p:txBody>
          <a:bodyPr/>
          <a:lstStyle/>
          <a:p>
            <a:r>
              <a:rPr lang="zh-TW" altLang="en-US" dirty="0">
                <a:latin typeface="標楷體" panose="03000509000000000000" pitchFamily="65" charset="-120"/>
                <a:ea typeface="標楷體" panose="03000509000000000000" pitchFamily="65" charset="-120"/>
              </a:rPr>
              <a:t>編碼</a:t>
            </a:r>
          </a:p>
        </p:txBody>
      </p:sp>
      <p:graphicFrame>
        <p:nvGraphicFramePr>
          <p:cNvPr id="6" name="表格 5"/>
          <p:cNvGraphicFramePr>
            <a:graphicFrameLocks noGrp="1"/>
          </p:cNvGraphicFramePr>
          <p:nvPr>
            <p:extLst>
              <p:ext uri="{D42A27DB-BD31-4B8C-83A1-F6EECF244321}">
                <p14:modId xmlns:p14="http://schemas.microsoft.com/office/powerpoint/2010/main" val="2457370"/>
              </p:ext>
            </p:extLst>
          </p:nvPr>
        </p:nvGraphicFramePr>
        <p:xfrm>
          <a:off x="2954712" y="1354511"/>
          <a:ext cx="8127996" cy="1112520"/>
        </p:xfrm>
        <a:graphic>
          <a:graphicData uri="http://schemas.openxmlformats.org/drawingml/2006/table">
            <a:tbl>
              <a:tblPr firstRow="1" bandRow="1">
                <a:tableStyleId>{5C22544A-7EE6-4342-B048-85BDC9FD1C3A}</a:tableStyleId>
              </a:tblPr>
              <a:tblGrid>
                <a:gridCol w="677333">
                  <a:extLst>
                    <a:ext uri="{9D8B030D-6E8A-4147-A177-3AD203B41FA5}">
                      <a16:colId xmlns:a16="http://schemas.microsoft.com/office/drawing/2014/main" val="4153926788"/>
                    </a:ext>
                  </a:extLst>
                </a:gridCol>
                <a:gridCol w="677333">
                  <a:extLst>
                    <a:ext uri="{9D8B030D-6E8A-4147-A177-3AD203B41FA5}">
                      <a16:colId xmlns:a16="http://schemas.microsoft.com/office/drawing/2014/main" val="882370227"/>
                    </a:ext>
                  </a:extLst>
                </a:gridCol>
                <a:gridCol w="677333">
                  <a:extLst>
                    <a:ext uri="{9D8B030D-6E8A-4147-A177-3AD203B41FA5}">
                      <a16:colId xmlns:a16="http://schemas.microsoft.com/office/drawing/2014/main" val="1075438098"/>
                    </a:ext>
                  </a:extLst>
                </a:gridCol>
                <a:gridCol w="677333">
                  <a:extLst>
                    <a:ext uri="{9D8B030D-6E8A-4147-A177-3AD203B41FA5}">
                      <a16:colId xmlns:a16="http://schemas.microsoft.com/office/drawing/2014/main" val="1183945699"/>
                    </a:ext>
                  </a:extLst>
                </a:gridCol>
                <a:gridCol w="677333">
                  <a:extLst>
                    <a:ext uri="{9D8B030D-6E8A-4147-A177-3AD203B41FA5}">
                      <a16:colId xmlns:a16="http://schemas.microsoft.com/office/drawing/2014/main" val="2307972682"/>
                    </a:ext>
                  </a:extLst>
                </a:gridCol>
                <a:gridCol w="677333">
                  <a:extLst>
                    <a:ext uri="{9D8B030D-6E8A-4147-A177-3AD203B41FA5}">
                      <a16:colId xmlns:a16="http://schemas.microsoft.com/office/drawing/2014/main" val="2148078466"/>
                    </a:ext>
                  </a:extLst>
                </a:gridCol>
                <a:gridCol w="677333">
                  <a:extLst>
                    <a:ext uri="{9D8B030D-6E8A-4147-A177-3AD203B41FA5}">
                      <a16:colId xmlns:a16="http://schemas.microsoft.com/office/drawing/2014/main" val="273200242"/>
                    </a:ext>
                  </a:extLst>
                </a:gridCol>
                <a:gridCol w="677333">
                  <a:extLst>
                    <a:ext uri="{9D8B030D-6E8A-4147-A177-3AD203B41FA5}">
                      <a16:colId xmlns:a16="http://schemas.microsoft.com/office/drawing/2014/main" val="3361601031"/>
                    </a:ext>
                  </a:extLst>
                </a:gridCol>
                <a:gridCol w="677333">
                  <a:extLst>
                    <a:ext uri="{9D8B030D-6E8A-4147-A177-3AD203B41FA5}">
                      <a16:colId xmlns:a16="http://schemas.microsoft.com/office/drawing/2014/main" val="1087044926"/>
                    </a:ext>
                  </a:extLst>
                </a:gridCol>
                <a:gridCol w="677333">
                  <a:extLst>
                    <a:ext uri="{9D8B030D-6E8A-4147-A177-3AD203B41FA5}">
                      <a16:colId xmlns:a16="http://schemas.microsoft.com/office/drawing/2014/main" val="513389188"/>
                    </a:ext>
                  </a:extLst>
                </a:gridCol>
                <a:gridCol w="677333">
                  <a:extLst>
                    <a:ext uri="{9D8B030D-6E8A-4147-A177-3AD203B41FA5}">
                      <a16:colId xmlns:a16="http://schemas.microsoft.com/office/drawing/2014/main" val="2187463230"/>
                    </a:ext>
                  </a:extLst>
                </a:gridCol>
                <a:gridCol w="677333">
                  <a:extLst>
                    <a:ext uri="{9D8B030D-6E8A-4147-A177-3AD203B41FA5}">
                      <a16:colId xmlns:a16="http://schemas.microsoft.com/office/drawing/2014/main" val="1035630262"/>
                    </a:ext>
                  </a:extLst>
                </a:gridCol>
              </a:tblGrid>
              <a:tr h="370840">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82082410"/>
                  </a:ext>
                </a:extLst>
              </a:tr>
              <a:tr h="370840">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17697918"/>
                  </a:ext>
                </a:extLst>
              </a:tr>
              <a:tr h="370840">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81674593"/>
                  </a:ext>
                </a:extLst>
              </a:tr>
            </a:tbl>
          </a:graphicData>
        </a:graphic>
      </p:graphicFrame>
      <p:cxnSp>
        <p:nvCxnSpPr>
          <p:cNvPr id="8" name="直線接點 7"/>
          <p:cNvCxnSpPr/>
          <p:nvPr/>
        </p:nvCxnSpPr>
        <p:spPr>
          <a:xfrm flipH="1">
            <a:off x="2951019" y="2085528"/>
            <a:ext cx="8313" cy="24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a:off x="2951019" y="2097997"/>
            <a:ext cx="8313" cy="369034"/>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 name="直線接點 10"/>
          <p:cNvCxnSpPr/>
          <p:nvPr/>
        </p:nvCxnSpPr>
        <p:spPr>
          <a:xfrm>
            <a:off x="2963025" y="2467031"/>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4" name="直線接點 13"/>
          <p:cNvCxnSpPr/>
          <p:nvPr/>
        </p:nvCxnSpPr>
        <p:spPr>
          <a:xfrm>
            <a:off x="3275215" y="172808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7" name="直線接點 16"/>
          <p:cNvCxnSpPr/>
          <p:nvPr/>
        </p:nvCxnSpPr>
        <p:spPr>
          <a:xfrm>
            <a:off x="3275215" y="1724497"/>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9" name="直線接點 18"/>
          <p:cNvCxnSpPr/>
          <p:nvPr/>
        </p:nvCxnSpPr>
        <p:spPr>
          <a:xfrm>
            <a:off x="3640975" y="1726223"/>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2" name="直線接點 21"/>
          <p:cNvCxnSpPr/>
          <p:nvPr/>
        </p:nvCxnSpPr>
        <p:spPr>
          <a:xfrm>
            <a:off x="3639127" y="2473486"/>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3" name="直線接點 22"/>
          <p:cNvCxnSpPr/>
          <p:nvPr/>
        </p:nvCxnSpPr>
        <p:spPr>
          <a:xfrm>
            <a:off x="3951317" y="173453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4" name="直線接點 23"/>
          <p:cNvCxnSpPr/>
          <p:nvPr/>
        </p:nvCxnSpPr>
        <p:spPr>
          <a:xfrm>
            <a:off x="4312458" y="2467031"/>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5" name="直線接點 24"/>
          <p:cNvCxnSpPr/>
          <p:nvPr/>
        </p:nvCxnSpPr>
        <p:spPr>
          <a:xfrm>
            <a:off x="4624648" y="172808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6" name="直線接點 25"/>
          <p:cNvCxnSpPr/>
          <p:nvPr/>
        </p:nvCxnSpPr>
        <p:spPr>
          <a:xfrm>
            <a:off x="3930072" y="1724497"/>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7" name="直線接點 26"/>
          <p:cNvCxnSpPr/>
          <p:nvPr/>
        </p:nvCxnSpPr>
        <p:spPr>
          <a:xfrm>
            <a:off x="4295832" y="1726223"/>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8" name="直線接點 27"/>
          <p:cNvCxnSpPr/>
          <p:nvPr/>
        </p:nvCxnSpPr>
        <p:spPr>
          <a:xfrm>
            <a:off x="4624648" y="1724497"/>
            <a:ext cx="71212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0" name="直線接點 29"/>
          <p:cNvCxnSpPr/>
          <p:nvPr/>
        </p:nvCxnSpPr>
        <p:spPr>
          <a:xfrm>
            <a:off x="5336772" y="1715170"/>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直線接點 30"/>
          <p:cNvCxnSpPr/>
          <p:nvPr/>
        </p:nvCxnSpPr>
        <p:spPr>
          <a:xfrm>
            <a:off x="5999019" y="172206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2" name="直線接點 31"/>
          <p:cNvCxnSpPr/>
          <p:nvPr/>
        </p:nvCxnSpPr>
        <p:spPr>
          <a:xfrm>
            <a:off x="5337694" y="2467031"/>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3" name="直線接點 32"/>
          <p:cNvCxnSpPr/>
          <p:nvPr/>
        </p:nvCxnSpPr>
        <p:spPr>
          <a:xfrm>
            <a:off x="5658197" y="172808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4" name="直線接點 33"/>
          <p:cNvCxnSpPr/>
          <p:nvPr/>
        </p:nvCxnSpPr>
        <p:spPr>
          <a:xfrm>
            <a:off x="5636952" y="1718042"/>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5" name="直線接點 34"/>
          <p:cNvCxnSpPr/>
          <p:nvPr/>
        </p:nvCxnSpPr>
        <p:spPr>
          <a:xfrm>
            <a:off x="6683433" y="172206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6" name="直線接點 35"/>
          <p:cNvCxnSpPr/>
          <p:nvPr/>
        </p:nvCxnSpPr>
        <p:spPr>
          <a:xfrm>
            <a:off x="6022108" y="2458718"/>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7" name="直線接點 36"/>
          <p:cNvCxnSpPr/>
          <p:nvPr/>
        </p:nvCxnSpPr>
        <p:spPr>
          <a:xfrm>
            <a:off x="6342611" y="172808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8" name="直線接點 37"/>
          <p:cNvCxnSpPr/>
          <p:nvPr/>
        </p:nvCxnSpPr>
        <p:spPr>
          <a:xfrm>
            <a:off x="6321366" y="1718042"/>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9" name="直線接點 38"/>
          <p:cNvCxnSpPr/>
          <p:nvPr/>
        </p:nvCxnSpPr>
        <p:spPr>
          <a:xfrm>
            <a:off x="7359532" y="171605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0" name="直線接點 39"/>
          <p:cNvCxnSpPr/>
          <p:nvPr/>
        </p:nvCxnSpPr>
        <p:spPr>
          <a:xfrm>
            <a:off x="6706520" y="2461016"/>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1" name="直線接點 40"/>
          <p:cNvCxnSpPr/>
          <p:nvPr/>
        </p:nvCxnSpPr>
        <p:spPr>
          <a:xfrm>
            <a:off x="7018710" y="172206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2" name="直線接點 41"/>
          <p:cNvCxnSpPr/>
          <p:nvPr/>
        </p:nvCxnSpPr>
        <p:spPr>
          <a:xfrm>
            <a:off x="6997465" y="1712027"/>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3" name="直線接點 42"/>
          <p:cNvCxnSpPr/>
          <p:nvPr/>
        </p:nvCxnSpPr>
        <p:spPr>
          <a:xfrm>
            <a:off x="8038408" y="172852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4" name="直線接點 43"/>
          <p:cNvCxnSpPr/>
          <p:nvPr/>
        </p:nvCxnSpPr>
        <p:spPr>
          <a:xfrm flipV="1">
            <a:off x="7327669" y="2467031"/>
            <a:ext cx="388396" cy="270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5" name="直線接點 44"/>
          <p:cNvCxnSpPr/>
          <p:nvPr/>
        </p:nvCxnSpPr>
        <p:spPr>
          <a:xfrm>
            <a:off x="7697586" y="173453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6" name="直線接點 45"/>
          <p:cNvCxnSpPr/>
          <p:nvPr/>
        </p:nvCxnSpPr>
        <p:spPr>
          <a:xfrm>
            <a:off x="7676341" y="1724497"/>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7" name="直線接點 46"/>
          <p:cNvCxnSpPr/>
          <p:nvPr/>
        </p:nvCxnSpPr>
        <p:spPr>
          <a:xfrm>
            <a:off x="8711739" y="172852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8" name="直線接點 47"/>
          <p:cNvCxnSpPr/>
          <p:nvPr/>
        </p:nvCxnSpPr>
        <p:spPr>
          <a:xfrm>
            <a:off x="8058727" y="2473486"/>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9" name="直線接點 48"/>
          <p:cNvCxnSpPr/>
          <p:nvPr/>
        </p:nvCxnSpPr>
        <p:spPr>
          <a:xfrm>
            <a:off x="8370917" y="173453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0" name="直線接點 49"/>
          <p:cNvCxnSpPr/>
          <p:nvPr/>
        </p:nvCxnSpPr>
        <p:spPr>
          <a:xfrm>
            <a:off x="8349672" y="1724497"/>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1" name="直線接點 50"/>
          <p:cNvCxnSpPr/>
          <p:nvPr/>
        </p:nvCxnSpPr>
        <p:spPr>
          <a:xfrm>
            <a:off x="9401697" y="171605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2" name="直線接點 51"/>
          <p:cNvCxnSpPr/>
          <p:nvPr/>
        </p:nvCxnSpPr>
        <p:spPr>
          <a:xfrm>
            <a:off x="8732059" y="2461016"/>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3" name="直線接點 52"/>
          <p:cNvCxnSpPr/>
          <p:nvPr/>
        </p:nvCxnSpPr>
        <p:spPr>
          <a:xfrm>
            <a:off x="9060875" y="172206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4" name="直線接點 53"/>
          <p:cNvCxnSpPr/>
          <p:nvPr/>
        </p:nvCxnSpPr>
        <p:spPr>
          <a:xfrm>
            <a:off x="9039630" y="1712027"/>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5" name="直線接點 54"/>
          <p:cNvCxnSpPr/>
          <p:nvPr/>
        </p:nvCxnSpPr>
        <p:spPr>
          <a:xfrm>
            <a:off x="10066713" y="172852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6" name="直線接點 55"/>
          <p:cNvCxnSpPr/>
          <p:nvPr/>
        </p:nvCxnSpPr>
        <p:spPr>
          <a:xfrm>
            <a:off x="9413701" y="2473486"/>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7" name="直線接點 56"/>
          <p:cNvCxnSpPr/>
          <p:nvPr/>
        </p:nvCxnSpPr>
        <p:spPr>
          <a:xfrm>
            <a:off x="9725891" y="173453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8" name="直線接點 57"/>
          <p:cNvCxnSpPr/>
          <p:nvPr/>
        </p:nvCxnSpPr>
        <p:spPr>
          <a:xfrm>
            <a:off x="9704646" y="1724497"/>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9" name="直線接點 58"/>
          <p:cNvCxnSpPr/>
          <p:nvPr/>
        </p:nvCxnSpPr>
        <p:spPr>
          <a:xfrm>
            <a:off x="10050087" y="2467099"/>
            <a:ext cx="71212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60" name="直線接點 59"/>
          <p:cNvCxnSpPr/>
          <p:nvPr/>
        </p:nvCxnSpPr>
        <p:spPr>
          <a:xfrm>
            <a:off x="10745585" y="171605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
        <p:nvSpPr>
          <p:cNvPr id="65" name="矩形 64"/>
          <p:cNvSpPr/>
          <p:nvPr/>
        </p:nvSpPr>
        <p:spPr>
          <a:xfrm>
            <a:off x="1177586" y="1741134"/>
            <a:ext cx="1390124" cy="369332"/>
          </a:xfrm>
          <a:prstGeom prst="rect">
            <a:avLst/>
          </a:prstGeom>
        </p:spPr>
        <p:txBody>
          <a:bodyPr wrap="none">
            <a:spAutoFit/>
          </a:bodyPr>
          <a:lstStyle/>
          <a:p>
            <a:r>
              <a:rPr lang="en-US" altLang="zh-TW" b="1" dirty="0">
                <a:latin typeface="標楷體" panose="03000509000000000000" pitchFamily="65" charset="-120"/>
                <a:ea typeface="標楷體" panose="03000509000000000000" pitchFamily="65" charset="-120"/>
              </a:rPr>
              <a:t>Manchester</a:t>
            </a:r>
            <a:endParaRPr lang="zh-TW" altLang="en-US" b="1" dirty="0">
              <a:latin typeface="標楷體" panose="03000509000000000000" pitchFamily="65" charset="-120"/>
              <a:ea typeface="標楷體" panose="03000509000000000000" pitchFamily="65" charset="-120"/>
            </a:endParaRPr>
          </a:p>
        </p:txBody>
      </p:sp>
      <p:graphicFrame>
        <p:nvGraphicFramePr>
          <p:cNvPr id="66" name="表格 65"/>
          <p:cNvGraphicFramePr>
            <a:graphicFrameLocks noGrp="1"/>
          </p:cNvGraphicFramePr>
          <p:nvPr>
            <p:extLst>
              <p:ext uri="{D42A27DB-BD31-4B8C-83A1-F6EECF244321}">
                <p14:modId xmlns:p14="http://schemas.microsoft.com/office/powerpoint/2010/main" val="3332512537"/>
              </p:ext>
            </p:extLst>
          </p:nvPr>
        </p:nvGraphicFramePr>
        <p:xfrm>
          <a:off x="2958403" y="4056131"/>
          <a:ext cx="8127996" cy="1112520"/>
        </p:xfrm>
        <a:graphic>
          <a:graphicData uri="http://schemas.openxmlformats.org/drawingml/2006/table">
            <a:tbl>
              <a:tblPr firstRow="1" bandRow="1">
                <a:tableStyleId>{5C22544A-7EE6-4342-B048-85BDC9FD1C3A}</a:tableStyleId>
              </a:tblPr>
              <a:tblGrid>
                <a:gridCol w="677333">
                  <a:extLst>
                    <a:ext uri="{9D8B030D-6E8A-4147-A177-3AD203B41FA5}">
                      <a16:colId xmlns:a16="http://schemas.microsoft.com/office/drawing/2014/main" val="4153926788"/>
                    </a:ext>
                  </a:extLst>
                </a:gridCol>
                <a:gridCol w="677333">
                  <a:extLst>
                    <a:ext uri="{9D8B030D-6E8A-4147-A177-3AD203B41FA5}">
                      <a16:colId xmlns:a16="http://schemas.microsoft.com/office/drawing/2014/main" val="882370227"/>
                    </a:ext>
                  </a:extLst>
                </a:gridCol>
                <a:gridCol w="677333">
                  <a:extLst>
                    <a:ext uri="{9D8B030D-6E8A-4147-A177-3AD203B41FA5}">
                      <a16:colId xmlns:a16="http://schemas.microsoft.com/office/drawing/2014/main" val="1075438098"/>
                    </a:ext>
                  </a:extLst>
                </a:gridCol>
                <a:gridCol w="677333">
                  <a:extLst>
                    <a:ext uri="{9D8B030D-6E8A-4147-A177-3AD203B41FA5}">
                      <a16:colId xmlns:a16="http://schemas.microsoft.com/office/drawing/2014/main" val="1183945699"/>
                    </a:ext>
                  </a:extLst>
                </a:gridCol>
                <a:gridCol w="677333">
                  <a:extLst>
                    <a:ext uri="{9D8B030D-6E8A-4147-A177-3AD203B41FA5}">
                      <a16:colId xmlns:a16="http://schemas.microsoft.com/office/drawing/2014/main" val="2307972682"/>
                    </a:ext>
                  </a:extLst>
                </a:gridCol>
                <a:gridCol w="677333">
                  <a:extLst>
                    <a:ext uri="{9D8B030D-6E8A-4147-A177-3AD203B41FA5}">
                      <a16:colId xmlns:a16="http://schemas.microsoft.com/office/drawing/2014/main" val="2148078466"/>
                    </a:ext>
                  </a:extLst>
                </a:gridCol>
                <a:gridCol w="677333">
                  <a:extLst>
                    <a:ext uri="{9D8B030D-6E8A-4147-A177-3AD203B41FA5}">
                      <a16:colId xmlns:a16="http://schemas.microsoft.com/office/drawing/2014/main" val="273200242"/>
                    </a:ext>
                  </a:extLst>
                </a:gridCol>
                <a:gridCol w="677333">
                  <a:extLst>
                    <a:ext uri="{9D8B030D-6E8A-4147-A177-3AD203B41FA5}">
                      <a16:colId xmlns:a16="http://schemas.microsoft.com/office/drawing/2014/main" val="3361601031"/>
                    </a:ext>
                  </a:extLst>
                </a:gridCol>
                <a:gridCol w="677333">
                  <a:extLst>
                    <a:ext uri="{9D8B030D-6E8A-4147-A177-3AD203B41FA5}">
                      <a16:colId xmlns:a16="http://schemas.microsoft.com/office/drawing/2014/main" val="1087044926"/>
                    </a:ext>
                  </a:extLst>
                </a:gridCol>
                <a:gridCol w="677333">
                  <a:extLst>
                    <a:ext uri="{9D8B030D-6E8A-4147-A177-3AD203B41FA5}">
                      <a16:colId xmlns:a16="http://schemas.microsoft.com/office/drawing/2014/main" val="513389188"/>
                    </a:ext>
                  </a:extLst>
                </a:gridCol>
                <a:gridCol w="677333">
                  <a:extLst>
                    <a:ext uri="{9D8B030D-6E8A-4147-A177-3AD203B41FA5}">
                      <a16:colId xmlns:a16="http://schemas.microsoft.com/office/drawing/2014/main" val="2187463230"/>
                    </a:ext>
                  </a:extLst>
                </a:gridCol>
                <a:gridCol w="677333">
                  <a:extLst>
                    <a:ext uri="{9D8B030D-6E8A-4147-A177-3AD203B41FA5}">
                      <a16:colId xmlns:a16="http://schemas.microsoft.com/office/drawing/2014/main" val="1035630262"/>
                    </a:ext>
                  </a:extLst>
                </a:gridCol>
              </a:tblGrid>
              <a:tr h="370840">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82082410"/>
                  </a:ext>
                </a:extLst>
              </a:tr>
              <a:tr h="370840">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17697918"/>
                  </a:ext>
                </a:extLst>
              </a:tr>
              <a:tr h="370840">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81674593"/>
                  </a:ext>
                </a:extLst>
              </a:tr>
            </a:tbl>
          </a:graphicData>
        </a:graphic>
      </p:graphicFrame>
      <p:sp>
        <p:nvSpPr>
          <p:cNvPr id="67" name="矩形 66"/>
          <p:cNvSpPr/>
          <p:nvPr/>
        </p:nvSpPr>
        <p:spPr>
          <a:xfrm>
            <a:off x="1607188" y="4487666"/>
            <a:ext cx="530915" cy="369332"/>
          </a:xfrm>
          <a:prstGeom prst="rect">
            <a:avLst/>
          </a:prstGeom>
        </p:spPr>
        <p:txBody>
          <a:bodyPr wrap="none">
            <a:spAutoFit/>
          </a:bodyPr>
          <a:lstStyle/>
          <a:p>
            <a:r>
              <a:rPr lang="en-US" altLang="zh-TW" b="1" dirty="0">
                <a:latin typeface="標楷體" panose="03000509000000000000" pitchFamily="65" charset="-120"/>
                <a:ea typeface="標楷體" panose="03000509000000000000" pitchFamily="65" charset="-120"/>
              </a:rPr>
              <a:t>NRZ</a:t>
            </a:r>
            <a:endParaRPr lang="zh-TW" altLang="en-US" b="1" dirty="0">
              <a:latin typeface="標楷體" panose="03000509000000000000" pitchFamily="65" charset="-120"/>
              <a:ea typeface="標楷體" panose="03000509000000000000" pitchFamily="65" charset="-120"/>
            </a:endParaRPr>
          </a:p>
        </p:txBody>
      </p:sp>
      <p:cxnSp>
        <p:nvCxnSpPr>
          <p:cNvPr id="68" name="直線接點 67"/>
          <p:cNvCxnSpPr/>
          <p:nvPr/>
        </p:nvCxnSpPr>
        <p:spPr>
          <a:xfrm>
            <a:off x="2958403" y="4428023"/>
            <a:ext cx="10160" cy="732128"/>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0" name="直線接點 69"/>
          <p:cNvCxnSpPr/>
          <p:nvPr/>
        </p:nvCxnSpPr>
        <p:spPr>
          <a:xfrm flipH="1">
            <a:off x="2968563" y="4427725"/>
            <a:ext cx="2025531"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3" name="直線接點 72"/>
          <p:cNvCxnSpPr/>
          <p:nvPr/>
        </p:nvCxnSpPr>
        <p:spPr>
          <a:xfrm>
            <a:off x="4978858" y="4416790"/>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4" name="直線接點 73"/>
          <p:cNvCxnSpPr/>
          <p:nvPr/>
        </p:nvCxnSpPr>
        <p:spPr>
          <a:xfrm flipH="1">
            <a:off x="4964541" y="5160151"/>
            <a:ext cx="543421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6" name="直線接點 75"/>
          <p:cNvCxnSpPr/>
          <p:nvPr/>
        </p:nvCxnSpPr>
        <p:spPr>
          <a:xfrm>
            <a:off x="10398755" y="4416790"/>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7" name="直線接點 76"/>
          <p:cNvCxnSpPr/>
          <p:nvPr/>
        </p:nvCxnSpPr>
        <p:spPr>
          <a:xfrm>
            <a:off x="10382129" y="4429614"/>
            <a:ext cx="71212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
        <p:nvSpPr>
          <p:cNvPr id="79" name="矩形 78"/>
          <p:cNvSpPr/>
          <p:nvPr/>
        </p:nvSpPr>
        <p:spPr>
          <a:xfrm>
            <a:off x="1549481" y="5911901"/>
            <a:ext cx="646331" cy="369332"/>
          </a:xfrm>
          <a:prstGeom prst="rect">
            <a:avLst/>
          </a:prstGeom>
        </p:spPr>
        <p:txBody>
          <a:bodyPr wrap="none">
            <a:spAutoFit/>
          </a:bodyPr>
          <a:lstStyle/>
          <a:p>
            <a:r>
              <a:rPr lang="en-US" altLang="zh-TW" b="1" dirty="0">
                <a:latin typeface="標楷體" panose="03000509000000000000" pitchFamily="65" charset="-120"/>
                <a:ea typeface="標楷體" panose="03000509000000000000" pitchFamily="65" charset="-120"/>
              </a:rPr>
              <a:t>NRZI</a:t>
            </a:r>
            <a:endParaRPr lang="zh-TW" altLang="en-US" b="1" dirty="0">
              <a:latin typeface="標楷體" panose="03000509000000000000" pitchFamily="65" charset="-120"/>
              <a:ea typeface="標楷體" panose="03000509000000000000" pitchFamily="65" charset="-120"/>
            </a:endParaRPr>
          </a:p>
        </p:txBody>
      </p:sp>
      <p:graphicFrame>
        <p:nvGraphicFramePr>
          <p:cNvPr id="80" name="表格 79"/>
          <p:cNvGraphicFramePr>
            <a:graphicFrameLocks noGrp="1"/>
          </p:cNvGraphicFramePr>
          <p:nvPr>
            <p:extLst>
              <p:ext uri="{D42A27DB-BD31-4B8C-83A1-F6EECF244321}">
                <p14:modId xmlns:p14="http://schemas.microsoft.com/office/powerpoint/2010/main" val="1887162865"/>
              </p:ext>
            </p:extLst>
          </p:nvPr>
        </p:nvGraphicFramePr>
        <p:xfrm>
          <a:off x="2951938" y="5535387"/>
          <a:ext cx="8127996" cy="1112520"/>
        </p:xfrm>
        <a:graphic>
          <a:graphicData uri="http://schemas.openxmlformats.org/drawingml/2006/table">
            <a:tbl>
              <a:tblPr firstRow="1" bandRow="1">
                <a:tableStyleId>{5C22544A-7EE6-4342-B048-85BDC9FD1C3A}</a:tableStyleId>
              </a:tblPr>
              <a:tblGrid>
                <a:gridCol w="677333">
                  <a:extLst>
                    <a:ext uri="{9D8B030D-6E8A-4147-A177-3AD203B41FA5}">
                      <a16:colId xmlns:a16="http://schemas.microsoft.com/office/drawing/2014/main" val="4153926788"/>
                    </a:ext>
                  </a:extLst>
                </a:gridCol>
                <a:gridCol w="677333">
                  <a:extLst>
                    <a:ext uri="{9D8B030D-6E8A-4147-A177-3AD203B41FA5}">
                      <a16:colId xmlns:a16="http://schemas.microsoft.com/office/drawing/2014/main" val="882370227"/>
                    </a:ext>
                  </a:extLst>
                </a:gridCol>
                <a:gridCol w="677333">
                  <a:extLst>
                    <a:ext uri="{9D8B030D-6E8A-4147-A177-3AD203B41FA5}">
                      <a16:colId xmlns:a16="http://schemas.microsoft.com/office/drawing/2014/main" val="1075438098"/>
                    </a:ext>
                  </a:extLst>
                </a:gridCol>
                <a:gridCol w="677333">
                  <a:extLst>
                    <a:ext uri="{9D8B030D-6E8A-4147-A177-3AD203B41FA5}">
                      <a16:colId xmlns:a16="http://schemas.microsoft.com/office/drawing/2014/main" val="1183945699"/>
                    </a:ext>
                  </a:extLst>
                </a:gridCol>
                <a:gridCol w="677333">
                  <a:extLst>
                    <a:ext uri="{9D8B030D-6E8A-4147-A177-3AD203B41FA5}">
                      <a16:colId xmlns:a16="http://schemas.microsoft.com/office/drawing/2014/main" val="2307972682"/>
                    </a:ext>
                  </a:extLst>
                </a:gridCol>
                <a:gridCol w="677333">
                  <a:extLst>
                    <a:ext uri="{9D8B030D-6E8A-4147-A177-3AD203B41FA5}">
                      <a16:colId xmlns:a16="http://schemas.microsoft.com/office/drawing/2014/main" val="2148078466"/>
                    </a:ext>
                  </a:extLst>
                </a:gridCol>
                <a:gridCol w="677333">
                  <a:extLst>
                    <a:ext uri="{9D8B030D-6E8A-4147-A177-3AD203B41FA5}">
                      <a16:colId xmlns:a16="http://schemas.microsoft.com/office/drawing/2014/main" val="273200242"/>
                    </a:ext>
                  </a:extLst>
                </a:gridCol>
                <a:gridCol w="677333">
                  <a:extLst>
                    <a:ext uri="{9D8B030D-6E8A-4147-A177-3AD203B41FA5}">
                      <a16:colId xmlns:a16="http://schemas.microsoft.com/office/drawing/2014/main" val="3361601031"/>
                    </a:ext>
                  </a:extLst>
                </a:gridCol>
                <a:gridCol w="677333">
                  <a:extLst>
                    <a:ext uri="{9D8B030D-6E8A-4147-A177-3AD203B41FA5}">
                      <a16:colId xmlns:a16="http://schemas.microsoft.com/office/drawing/2014/main" val="1087044926"/>
                    </a:ext>
                  </a:extLst>
                </a:gridCol>
                <a:gridCol w="677333">
                  <a:extLst>
                    <a:ext uri="{9D8B030D-6E8A-4147-A177-3AD203B41FA5}">
                      <a16:colId xmlns:a16="http://schemas.microsoft.com/office/drawing/2014/main" val="513389188"/>
                    </a:ext>
                  </a:extLst>
                </a:gridCol>
                <a:gridCol w="677333">
                  <a:extLst>
                    <a:ext uri="{9D8B030D-6E8A-4147-A177-3AD203B41FA5}">
                      <a16:colId xmlns:a16="http://schemas.microsoft.com/office/drawing/2014/main" val="2187463230"/>
                    </a:ext>
                  </a:extLst>
                </a:gridCol>
                <a:gridCol w="677333">
                  <a:extLst>
                    <a:ext uri="{9D8B030D-6E8A-4147-A177-3AD203B41FA5}">
                      <a16:colId xmlns:a16="http://schemas.microsoft.com/office/drawing/2014/main" val="1035630262"/>
                    </a:ext>
                  </a:extLst>
                </a:gridCol>
              </a:tblGrid>
              <a:tr h="370840">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82082410"/>
                  </a:ext>
                </a:extLst>
              </a:tr>
              <a:tr h="370840">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17697918"/>
                  </a:ext>
                </a:extLst>
              </a:tr>
              <a:tr h="370840">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81674593"/>
                  </a:ext>
                </a:extLst>
              </a:tr>
            </a:tbl>
          </a:graphicData>
        </a:graphic>
      </p:graphicFrame>
      <p:cxnSp>
        <p:nvCxnSpPr>
          <p:cNvPr id="81" name="直線接點 80"/>
          <p:cNvCxnSpPr/>
          <p:nvPr/>
        </p:nvCxnSpPr>
        <p:spPr>
          <a:xfrm>
            <a:off x="2969949" y="589604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2" name="直線接點 81"/>
          <p:cNvCxnSpPr/>
          <p:nvPr/>
        </p:nvCxnSpPr>
        <p:spPr>
          <a:xfrm>
            <a:off x="2951938" y="5905303"/>
            <a:ext cx="67979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4" name="直線接點 83"/>
          <p:cNvCxnSpPr/>
          <p:nvPr/>
        </p:nvCxnSpPr>
        <p:spPr>
          <a:xfrm>
            <a:off x="3631733" y="5905303"/>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6" name="直線接點 85"/>
          <p:cNvCxnSpPr/>
          <p:nvPr/>
        </p:nvCxnSpPr>
        <p:spPr>
          <a:xfrm>
            <a:off x="3608643" y="6637319"/>
            <a:ext cx="67979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7" name="直線接點 86"/>
          <p:cNvCxnSpPr/>
          <p:nvPr/>
        </p:nvCxnSpPr>
        <p:spPr>
          <a:xfrm>
            <a:off x="4305064" y="5896045"/>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8" name="直線接點 87"/>
          <p:cNvCxnSpPr/>
          <p:nvPr/>
        </p:nvCxnSpPr>
        <p:spPr>
          <a:xfrm>
            <a:off x="4314299" y="5905303"/>
            <a:ext cx="608445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0" name="直線接點 89"/>
          <p:cNvCxnSpPr/>
          <p:nvPr/>
        </p:nvCxnSpPr>
        <p:spPr>
          <a:xfrm>
            <a:off x="10398755" y="5905303"/>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1" name="直線接點 90"/>
          <p:cNvCxnSpPr/>
          <p:nvPr/>
        </p:nvCxnSpPr>
        <p:spPr>
          <a:xfrm>
            <a:off x="10406604" y="6635044"/>
            <a:ext cx="67979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graphicFrame>
        <p:nvGraphicFramePr>
          <p:cNvPr id="92" name="表格 91"/>
          <p:cNvGraphicFramePr>
            <a:graphicFrameLocks noGrp="1"/>
          </p:cNvGraphicFramePr>
          <p:nvPr>
            <p:extLst>
              <p:ext uri="{D42A27DB-BD31-4B8C-83A1-F6EECF244321}">
                <p14:modId xmlns:p14="http://schemas.microsoft.com/office/powerpoint/2010/main" val="2631082498"/>
              </p:ext>
            </p:extLst>
          </p:nvPr>
        </p:nvGraphicFramePr>
        <p:xfrm>
          <a:off x="2959332" y="2696519"/>
          <a:ext cx="8127996" cy="1112520"/>
        </p:xfrm>
        <a:graphic>
          <a:graphicData uri="http://schemas.openxmlformats.org/drawingml/2006/table">
            <a:tbl>
              <a:tblPr firstRow="1" bandRow="1">
                <a:tableStyleId>{5C22544A-7EE6-4342-B048-85BDC9FD1C3A}</a:tableStyleId>
              </a:tblPr>
              <a:tblGrid>
                <a:gridCol w="677333">
                  <a:extLst>
                    <a:ext uri="{9D8B030D-6E8A-4147-A177-3AD203B41FA5}">
                      <a16:colId xmlns:a16="http://schemas.microsoft.com/office/drawing/2014/main" val="4153926788"/>
                    </a:ext>
                  </a:extLst>
                </a:gridCol>
                <a:gridCol w="677333">
                  <a:extLst>
                    <a:ext uri="{9D8B030D-6E8A-4147-A177-3AD203B41FA5}">
                      <a16:colId xmlns:a16="http://schemas.microsoft.com/office/drawing/2014/main" val="882370227"/>
                    </a:ext>
                  </a:extLst>
                </a:gridCol>
                <a:gridCol w="677333">
                  <a:extLst>
                    <a:ext uri="{9D8B030D-6E8A-4147-A177-3AD203B41FA5}">
                      <a16:colId xmlns:a16="http://schemas.microsoft.com/office/drawing/2014/main" val="1075438098"/>
                    </a:ext>
                  </a:extLst>
                </a:gridCol>
                <a:gridCol w="677333">
                  <a:extLst>
                    <a:ext uri="{9D8B030D-6E8A-4147-A177-3AD203B41FA5}">
                      <a16:colId xmlns:a16="http://schemas.microsoft.com/office/drawing/2014/main" val="1183945699"/>
                    </a:ext>
                  </a:extLst>
                </a:gridCol>
                <a:gridCol w="677333">
                  <a:extLst>
                    <a:ext uri="{9D8B030D-6E8A-4147-A177-3AD203B41FA5}">
                      <a16:colId xmlns:a16="http://schemas.microsoft.com/office/drawing/2014/main" val="2307972682"/>
                    </a:ext>
                  </a:extLst>
                </a:gridCol>
                <a:gridCol w="677333">
                  <a:extLst>
                    <a:ext uri="{9D8B030D-6E8A-4147-A177-3AD203B41FA5}">
                      <a16:colId xmlns:a16="http://schemas.microsoft.com/office/drawing/2014/main" val="2148078466"/>
                    </a:ext>
                  </a:extLst>
                </a:gridCol>
                <a:gridCol w="677333">
                  <a:extLst>
                    <a:ext uri="{9D8B030D-6E8A-4147-A177-3AD203B41FA5}">
                      <a16:colId xmlns:a16="http://schemas.microsoft.com/office/drawing/2014/main" val="273200242"/>
                    </a:ext>
                  </a:extLst>
                </a:gridCol>
                <a:gridCol w="677333">
                  <a:extLst>
                    <a:ext uri="{9D8B030D-6E8A-4147-A177-3AD203B41FA5}">
                      <a16:colId xmlns:a16="http://schemas.microsoft.com/office/drawing/2014/main" val="3361601031"/>
                    </a:ext>
                  </a:extLst>
                </a:gridCol>
                <a:gridCol w="677333">
                  <a:extLst>
                    <a:ext uri="{9D8B030D-6E8A-4147-A177-3AD203B41FA5}">
                      <a16:colId xmlns:a16="http://schemas.microsoft.com/office/drawing/2014/main" val="1087044926"/>
                    </a:ext>
                  </a:extLst>
                </a:gridCol>
                <a:gridCol w="677333">
                  <a:extLst>
                    <a:ext uri="{9D8B030D-6E8A-4147-A177-3AD203B41FA5}">
                      <a16:colId xmlns:a16="http://schemas.microsoft.com/office/drawing/2014/main" val="513389188"/>
                    </a:ext>
                  </a:extLst>
                </a:gridCol>
                <a:gridCol w="677333">
                  <a:extLst>
                    <a:ext uri="{9D8B030D-6E8A-4147-A177-3AD203B41FA5}">
                      <a16:colId xmlns:a16="http://schemas.microsoft.com/office/drawing/2014/main" val="2187463230"/>
                    </a:ext>
                  </a:extLst>
                </a:gridCol>
                <a:gridCol w="677333">
                  <a:extLst>
                    <a:ext uri="{9D8B030D-6E8A-4147-A177-3AD203B41FA5}">
                      <a16:colId xmlns:a16="http://schemas.microsoft.com/office/drawing/2014/main" val="1035630262"/>
                    </a:ext>
                  </a:extLst>
                </a:gridCol>
              </a:tblGrid>
              <a:tr h="370840">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0</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rPr>
                        <a:t>1</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82082410"/>
                  </a:ext>
                </a:extLst>
              </a:tr>
              <a:tr h="370840">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17697918"/>
                  </a:ext>
                </a:extLst>
              </a:tr>
              <a:tr h="370840">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81674593"/>
                  </a:ext>
                </a:extLst>
              </a:tr>
            </a:tbl>
          </a:graphicData>
        </a:graphic>
      </p:graphicFrame>
      <p:sp>
        <p:nvSpPr>
          <p:cNvPr id="93" name="矩形 92"/>
          <p:cNvSpPr/>
          <p:nvPr/>
        </p:nvSpPr>
        <p:spPr>
          <a:xfrm>
            <a:off x="1087818" y="3068113"/>
            <a:ext cx="1569660" cy="369332"/>
          </a:xfrm>
          <a:prstGeom prst="rect">
            <a:avLst/>
          </a:prstGeom>
        </p:spPr>
        <p:txBody>
          <a:bodyPr wrap="none">
            <a:spAutoFit/>
          </a:bodyPr>
          <a:lstStyle/>
          <a:p>
            <a:r>
              <a:rPr lang="en-US" altLang="zh-TW" b="1" dirty="0">
                <a:latin typeface="標楷體" panose="03000509000000000000" pitchFamily="65" charset="-120"/>
                <a:ea typeface="標楷體" panose="03000509000000000000" pitchFamily="65" charset="-120"/>
              </a:rPr>
              <a:t>D-Manchester</a:t>
            </a:r>
            <a:endParaRPr lang="zh-TW" altLang="en-US" b="1" dirty="0">
              <a:latin typeface="標楷體" panose="03000509000000000000" pitchFamily="65" charset="-120"/>
              <a:ea typeface="標楷體" panose="03000509000000000000" pitchFamily="65" charset="-120"/>
            </a:endParaRPr>
          </a:p>
        </p:txBody>
      </p:sp>
      <p:cxnSp>
        <p:nvCxnSpPr>
          <p:cNvPr id="94" name="直線接點 93"/>
          <p:cNvCxnSpPr/>
          <p:nvPr/>
        </p:nvCxnSpPr>
        <p:spPr>
          <a:xfrm>
            <a:off x="2951019" y="3068113"/>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5" name="直線接點 94"/>
          <p:cNvCxnSpPr/>
          <p:nvPr/>
        </p:nvCxnSpPr>
        <p:spPr>
          <a:xfrm>
            <a:off x="2960250" y="3068113"/>
            <a:ext cx="8313" cy="369034"/>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6" name="直線接點 95"/>
          <p:cNvCxnSpPr/>
          <p:nvPr/>
        </p:nvCxnSpPr>
        <p:spPr>
          <a:xfrm>
            <a:off x="3275215" y="3057178"/>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7" name="直線接點 96"/>
          <p:cNvCxnSpPr/>
          <p:nvPr/>
        </p:nvCxnSpPr>
        <p:spPr>
          <a:xfrm>
            <a:off x="3288140" y="3792413"/>
            <a:ext cx="693188"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9" name="直線接點 98"/>
          <p:cNvCxnSpPr/>
          <p:nvPr/>
        </p:nvCxnSpPr>
        <p:spPr>
          <a:xfrm>
            <a:off x="3961932" y="3057178"/>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00" name="直線接點 99"/>
          <p:cNvCxnSpPr/>
          <p:nvPr/>
        </p:nvCxnSpPr>
        <p:spPr>
          <a:xfrm>
            <a:off x="3948540" y="3068113"/>
            <a:ext cx="71212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01" name="直線接點 100"/>
          <p:cNvCxnSpPr/>
          <p:nvPr/>
        </p:nvCxnSpPr>
        <p:spPr>
          <a:xfrm>
            <a:off x="4660664" y="3057177"/>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02" name="直線接點 101"/>
          <p:cNvCxnSpPr/>
          <p:nvPr/>
        </p:nvCxnSpPr>
        <p:spPr>
          <a:xfrm>
            <a:off x="5336772" y="305717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03" name="直線接點 102"/>
          <p:cNvCxnSpPr/>
          <p:nvPr/>
        </p:nvCxnSpPr>
        <p:spPr>
          <a:xfrm>
            <a:off x="4683760" y="3802141"/>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04" name="直線接點 103"/>
          <p:cNvCxnSpPr/>
          <p:nvPr/>
        </p:nvCxnSpPr>
        <p:spPr>
          <a:xfrm>
            <a:off x="4995950" y="306319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05" name="直線接點 104"/>
          <p:cNvCxnSpPr/>
          <p:nvPr/>
        </p:nvCxnSpPr>
        <p:spPr>
          <a:xfrm>
            <a:off x="4974705" y="3053152"/>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06" name="直線接點 105"/>
          <p:cNvCxnSpPr/>
          <p:nvPr/>
        </p:nvCxnSpPr>
        <p:spPr>
          <a:xfrm>
            <a:off x="5349587" y="3802141"/>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07" name="直線接點 106"/>
          <p:cNvCxnSpPr/>
          <p:nvPr/>
        </p:nvCxnSpPr>
        <p:spPr>
          <a:xfrm>
            <a:off x="6014250" y="306319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08" name="直線接點 107"/>
          <p:cNvCxnSpPr/>
          <p:nvPr/>
        </p:nvCxnSpPr>
        <p:spPr>
          <a:xfrm>
            <a:off x="5673428" y="306920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09" name="直線接點 108"/>
          <p:cNvCxnSpPr/>
          <p:nvPr/>
        </p:nvCxnSpPr>
        <p:spPr>
          <a:xfrm>
            <a:off x="5652183" y="3059167"/>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0" name="直線接點 109"/>
          <p:cNvCxnSpPr/>
          <p:nvPr/>
        </p:nvCxnSpPr>
        <p:spPr>
          <a:xfrm>
            <a:off x="6690349" y="305717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1" name="直線接點 110"/>
          <p:cNvCxnSpPr/>
          <p:nvPr/>
        </p:nvCxnSpPr>
        <p:spPr>
          <a:xfrm>
            <a:off x="6027063" y="3802141"/>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2" name="直線接點 111"/>
          <p:cNvCxnSpPr/>
          <p:nvPr/>
        </p:nvCxnSpPr>
        <p:spPr>
          <a:xfrm>
            <a:off x="6349527" y="306319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3" name="直線接點 112"/>
          <p:cNvCxnSpPr/>
          <p:nvPr/>
        </p:nvCxnSpPr>
        <p:spPr>
          <a:xfrm>
            <a:off x="6328282" y="3053152"/>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4" name="直線接點 113"/>
          <p:cNvCxnSpPr/>
          <p:nvPr/>
        </p:nvCxnSpPr>
        <p:spPr>
          <a:xfrm>
            <a:off x="7369225" y="306964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5" name="直線接點 114"/>
          <p:cNvCxnSpPr/>
          <p:nvPr/>
        </p:nvCxnSpPr>
        <p:spPr>
          <a:xfrm flipV="1">
            <a:off x="6658486" y="3808156"/>
            <a:ext cx="388396" cy="270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6" name="直線接點 115"/>
          <p:cNvCxnSpPr/>
          <p:nvPr/>
        </p:nvCxnSpPr>
        <p:spPr>
          <a:xfrm>
            <a:off x="7028403" y="307566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7" name="直線接點 116"/>
          <p:cNvCxnSpPr/>
          <p:nvPr/>
        </p:nvCxnSpPr>
        <p:spPr>
          <a:xfrm>
            <a:off x="7007158" y="3065622"/>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8" name="直線接點 117"/>
          <p:cNvCxnSpPr/>
          <p:nvPr/>
        </p:nvCxnSpPr>
        <p:spPr>
          <a:xfrm>
            <a:off x="8042556" y="306964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9" name="直線接點 118"/>
          <p:cNvCxnSpPr/>
          <p:nvPr/>
        </p:nvCxnSpPr>
        <p:spPr>
          <a:xfrm>
            <a:off x="7389544" y="3814611"/>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0" name="直線接點 119"/>
          <p:cNvCxnSpPr/>
          <p:nvPr/>
        </p:nvCxnSpPr>
        <p:spPr>
          <a:xfrm>
            <a:off x="7701734" y="307566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1" name="直線接點 120"/>
          <p:cNvCxnSpPr/>
          <p:nvPr/>
        </p:nvCxnSpPr>
        <p:spPr>
          <a:xfrm>
            <a:off x="7680489" y="3065622"/>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2" name="直線接點 121"/>
          <p:cNvCxnSpPr/>
          <p:nvPr/>
        </p:nvCxnSpPr>
        <p:spPr>
          <a:xfrm>
            <a:off x="8732514" y="305717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3" name="直線接點 122"/>
          <p:cNvCxnSpPr/>
          <p:nvPr/>
        </p:nvCxnSpPr>
        <p:spPr>
          <a:xfrm>
            <a:off x="8062876" y="3802141"/>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4" name="直線接點 123"/>
          <p:cNvCxnSpPr/>
          <p:nvPr/>
        </p:nvCxnSpPr>
        <p:spPr>
          <a:xfrm>
            <a:off x="8391692" y="306319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5" name="直線接點 124"/>
          <p:cNvCxnSpPr/>
          <p:nvPr/>
        </p:nvCxnSpPr>
        <p:spPr>
          <a:xfrm>
            <a:off x="8370447" y="3053152"/>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6" name="直線接點 125"/>
          <p:cNvCxnSpPr/>
          <p:nvPr/>
        </p:nvCxnSpPr>
        <p:spPr>
          <a:xfrm>
            <a:off x="9397530" y="306964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7" name="直線接點 126"/>
          <p:cNvCxnSpPr/>
          <p:nvPr/>
        </p:nvCxnSpPr>
        <p:spPr>
          <a:xfrm>
            <a:off x="8744518" y="3814611"/>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8" name="直線接點 127"/>
          <p:cNvCxnSpPr/>
          <p:nvPr/>
        </p:nvCxnSpPr>
        <p:spPr>
          <a:xfrm>
            <a:off x="9056708" y="307566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9" name="直線接點 128"/>
          <p:cNvCxnSpPr/>
          <p:nvPr/>
        </p:nvCxnSpPr>
        <p:spPr>
          <a:xfrm>
            <a:off x="9035463" y="3065622"/>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0" name="直線接點 129"/>
          <p:cNvCxnSpPr/>
          <p:nvPr/>
        </p:nvCxnSpPr>
        <p:spPr>
          <a:xfrm>
            <a:off x="10064865" y="306121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1" name="直線接點 130"/>
          <p:cNvCxnSpPr/>
          <p:nvPr/>
        </p:nvCxnSpPr>
        <p:spPr>
          <a:xfrm>
            <a:off x="9411853" y="3806181"/>
            <a:ext cx="31219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2" name="直線接點 131"/>
          <p:cNvCxnSpPr/>
          <p:nvPr/>
        </p:nvCxnSpPr>
        <p:spPr>
          <a:xfrm>
            <a:off x="9724043" y="3067231"/>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3" name="直線接點 132"/>
          <p:cNvCxnSpPr/>
          <p:nvPr/>
        </p:nvCxnSpPr>
        <p:spPr>
          <a:xfrm>
            <a:off x="9702798" y="3057192"/>
            <a:ext cx="3823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4" name="直線接點 133"/>
          <p:cNvCxnSpPr/>
          <p:nvPr/>
        </p:nvCxnSpPr>
        <p:spPr>
          <a:xfrm>
            <a:off x="10064865" y="3809037"/>
            <a:ext cx="71212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5" name="直線接點 134"/>
          <p:cNvCxnSpPr/>
          <p:nvPr/>
        </p:nvCxnSpPr>
        <p:spPr>
          <a:xfrm>
            <a:off x="10754821" y="3061216"/>
            <a:ext cx="0" cy="751861"/>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07948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169916"/>
            <a:ext cx="10515600" cy="1325563"/>
          </a:xfrm>
        </p:spPr>
        <p:txBody>
          <a:bodyPr/>
          <a:lstStyle/>
          <a:p>
            <a:r>
              <a:rPr lang="zh-TW" altLang="en-US" dirty="0">
                <a:latin typeface="標楷體" panose="03000509000000000000" pitchFamily="65" charset="-120"/>
                <a:ea typeface="標楷體" panose="03000509000000000000" pitchFamily="65" charset="-120"/>
              </a:rPr>
              <a:t>同軸電纜</a:t>
            </a:r>
          </a:p>
        </p:txBody>
      </p:sp>
      <p:sp>
        <p:nvSpPr>
          <p:cNvPr id="3" name="內容版面配置區 2"/>
          <p:cNvSpPr>
            <a:spLocks noGrp="1"/>
          </p:cNvSpPr>
          <p:nvPr>
            <p:ph idx="1"/>
          </p:nvPr>
        </p:nvSpPr>
        <p:spPr>
          <a:xfrm>
            <a:off x="838200" y="1315092"/>
            <a:ext cx="10515600" cy="5312561"/>
          </a:xfrm>
        </p:spPr>
        <p:txBody>
          <a:bodyPr>
            <a:normAutofit lnSpcReduction="10000"/>
          </a:bodyPr>
          <a:lstStyle/>
          <a:p>
            <a:r>
              <a:rPr lang="zh-TW" altLang="en-US" dirty="0">
                <a:latin typeface="標楷體" panose="03000509000000000000" pitchFamily="65" charset="-120"/>
                <a:ea typeface="標楷體" panose="03000509000000000000" pitchFamily="65" charset="-120"/>
              </a:rPr>
              <a:t>特點</a:t>
            </a:r>
            <a:r>
              <a:rPr lang="en-US" altLang="zh-TW" dirty="0">
                <a:latin typeface="標楷體" panose="03000509000000000000" pitchFamily="65" charset="-120"/>
                <a:ea typeface="標楷體" panose="03000509000000000000" pitchFamily="65" charset="-120"/>
              </a:rPr>
              <a:t>:</a:t>
            </a: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導體越粗，電阻越小，傳輸性越好。</a:t>
            </a:r>
            <a:endParaRPr lang="en-US" altLang="zh-TW" dirty="0">
              <a:latin typeface="標楷體" panose="03000509000000000000" pitchFamily="65" charset="-120"/>
              <a:ea typeface="標楷體" panose="03000509000000000000" pitchFamily="65" charset="-120"/>
            </a:endParaRP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同軸電纜由裡到外分為四層：</a:t>
            </a:r>
            <a:endParaRPr lang="en-US" altLang="zh-TW" dirty="0">
              <a:latin typeface="標楷體" panose="03000509000000000000" pitchFamily="65" charset="-120"/>
              <a:ea typeface="標楷體" panose="03000509000000000000" pitchFamily="65" charset="-120"/>
            </a:endParaRPr>
          </a:p>
          <a:p>
            <a:pPr marL="457200" lvl="1" indent="0">
              <a:buNone/>
            </a:pPr>
            <a:r>
              <a:rPr lang="en-US" altLang="zh-TW" dirty="0">
                <a:latin typeface="標楷體" panose="03000509000000000000" pitchFamily="65" charset="-120"/>
                <a:ea typeface="標楷體" panose="03000509000000000000" pitchFamily="65" charset="-120"/>
              </a:rPr>
              <a:t>	</a:t>
            </a:r>
            <a:r>
              <a:rPr lang="en-US" altLang="zh-TW" sz="2000" dirty="0">
                <a:latin typeface="標楷體" panose="03000509000000000000" pitchFamily="65" charset="-120"/>
                <a:ea typeface="標楷體" panose="03000509000000000000" pitchFamily="65" charset="-120"/>
              </a:rPr>
              <a:t>a.</a:t>
            </a:r>
            <a:r>
              <a:rPr lang="zh-TW" altLang="en-US" sz="2000" dirty="0">
                <a:latin typeface="標楷體" panose="03000509000000000000" pitchFamily="65" charset="-120"/>
                <a:ea typeface="標楷體" panose="03000509000000000000" pitchFamily="65" charset="-120"/>
              </a:rPr>
              <a:t>中心銅線（單股的實心線或多股絞合線</a:t>
            </a:r>
            <a:r>
              <a:rPr lang="en-US" altLang="zh-TW" sz="2000" dirty="0">
                <a:latin typeface="標楷體" panose="03000509000000000000" pitchFamily="65" charset="-120"/>
                <a:ea typeface="標楷體" panose="03000509000000000000" pitchFamily="65" charset="-120"/>
              </a:rPr>
              <a:t>)</a:t>
            </a:r>
          </a:p>
          <a:p>
            <a:pPr marL="457200" lvl="1" indent="0">
              <a:buNone/>
            </a:pPr>
            <a:r>
              <a:rPr lang="en-US" altLang="zh-TW" dirty="0">
                <a:latin typeface="標楷體" panose="03000509000000000000" pitchFamily="65" charset="-120"/>
                <a:ea typeface="標楷體" panose="03000509000000000000" pitchFamily="65" charset="-120"/>
              </a:rPr>
              <a:t>	</a:t>
            </a:r>
            <a:r>
              <a:rPr lang="en-US" altLang="zh-TW" sz="2000" dirty="0">
                <a:latin typeface="標楷體" panose="03000509000000000000" pitchFamily="65" charset="-120"/>
                <a:ea typeface="標楷體" panose="03000509000000000000" pitchFamily="65" charset="-120"/>
              </a:rPr>
              <a:t>b.</a:t>
            </a:r>
            <a:r>
              <a:rPr lang="zh-TW" altLang="en-US" sz="2000" dirty="0">
                <a:latin typeface="標楷體" panose="03000509000000000000" pitchFamily="65" charset="-120"/>
                <a:ea typeface="標楷體" panose="03000509000000000000" pitchFamily="65" charset="-120"/>
              </a:rPr>
              <a:t>塑膠絕緣體</a:t>
            </a:r>
            <a:endParaRPr lang="en-US" altLang="zh-TW" sz="2000" dirty="0">
              <a:latin typeface="標楷體" panose="03000509000000000000" pitchFamily="65" charset="-120"/>
              <a:ea typeface="標楷體" panose="03000509000000000000" pitchFamily="65" charset="-120"/>
            </a:endParaRPr>
          </a:p>
          <a:p>
            <a:pPr marL="457200" lvl="1" indent="0">
              <a:buNone/>
            </a:pPr>
            <a:r>
              <a:rPr lang="en-US" altLang="zh-TW" sz="2000" dirty="0">
                <a:latin typeface="標楷體" panose="03000509000000000000" pitchFamily="65" charset="-120"/>
                <a:ea typeface="標楷體" panose="03000509000000000000" pitchFamily="65" charset="-120"/>
              </a:rPr>
              <a:t>	c.</a:t>
            </a:r>
            <a:r>
              <a:rPr lang="zh-TW" altLang="en-US" sz="2000" dirty="0">
                <a:latin typeface="標楷體" panose="03000509000000000000" pitchFamily="65" charset="-120"/>
                <a:ea typeface="標楷體" panose="03000509000000000000" pitchFamily="65" charset="-120"/>
              </a:rPr>
              <a:t>網狀導電層</a:t>
            </a:r>
            <a:endParaRPr lang="en-US" altLang="zh-TW" sz="2000" dirty="0">
              <a:latin typeface="標楷體" panose="03000509000000000000" pitchFamily="65" charset="-120"/>
              <a:ea typeface="標楷體" panose="03000509000000000000" pitchFamily="65" charset="-120"/>
            </a:endParaRPr>
          </a:p>
          <a:p>
            <a:pPr marL="457200" lvl="1" indent="0">
              <a:buNone/>
            </a:pPr>
            <a:r>
              <a:rPr lang="en-US" altLang="zh-TW" sz="2000" dirty="0">
                <a:latin typeface="標楷體" panose="03000509000000000000" pitchFamily="65" charset="-120"/>
                <a:ea typeface="標楷體" panose="03000509000000000000" pitchFamily="65" charset="-120"/>
              </a:rPr>
              <a:t>	d.</a:t>
            </a:r>
            <a:r>
              <a:rPr lang="zh-TW" altLang="en-US" sz="2000" dirty="0">
                <a:latin typeface="標楷體" panose="03000509000000000000" pitchFamily="65" charset="-120"/>
                <a:ea typeface="標楷體" panose="03000509000000000000" pitchFamily="65" charset="-120"/>
              </a:rPr>
              <a:t>電線外皮</a:t>
            </a:r>
            <a:endParaRPr lang="en-US" altLang="zh-TW" sz="2000"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優點</a:t>
            </a:r>
            <a:r>
              <a:rPr lang="en-US" altLang="zh-TW" dirty="0">
                <a:latin typeface="標楷體" panose="03000509000000000000" pitchFamily="65" charset="-120"/>
                <a:ea typeface="標楷體" panose="03000509000000000000" pitchFamily="65" charset="-120"/>
              </a:rPr>
              <a:t>:</a:t>
            </a: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抗干擾能力強。</a:t>
            </a:r>
            <a:endParaRPr lang="en-US" altLang="zh-TW" dirty="0">
              <a:latin typeface="標楷體" panose="03000509000000000000" pitchFamily="65" charset="-120"/>
              <a:ea typeface="標楷體" panose="03000509000000000000" pitchFamily="65" charset="-120"/>
            </a:endParaRP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傳輸數據穩定。</a:t>
            </a:r>
            <a:endParaRPr lang="en-US" altLang="zh-TW" dirty="0">
              <a:latin typeface="標楷體" panose="03000509000000000000" pitchFamily="65" charset="-120"/>
              <a:ea typeface="標楷體" panose="03000509000000000000" pitchFamily="65" charset="-120"/>
            </a:endParaRP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價格便宜。</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缺點</a:t>
            </a:r>
            <a:r>
              <a:rPr lang="en-US" altLang="zh-TW" dirty="0">
                <a:latin typeface="標楷體" panose="03000509000000000000" pitchFamily="65" charset="-120"/>
                <a:ea typeface="標楷體" panose="03000509000000000000" pitchFamily="65" charset="-120"/>
              </a:rPr>
              <a:t>:</a:t>
            </a: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信號衰減快。</a:t>
            </a:r>
            <a:endParaRPr lang="en-US" altLang="zh-TW" dirty="0">
              <a:latin typeface="標楷體" panose="03000509000000000000" pitchFamily="65" charset="-120"/>
              <a:ea typeface="標楷體" panose="03000509000000000000" pitchFamily="65" charset="-120"/>
            </a:endParaRP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傳輸距離近。</a:t>
            </a:r>
            <a:endParaRPr lang="en-US" altLang="zh-TW" dirty="0">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p:txBody>
      </p:sp>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4212" y="3174982"/>
            <a:ext cx="5486400" cy="3076575"/>
          </a:xfrm>
          <a:prstGeom prst="rect">
            <a:avLst/>
          </a:prstGeom>
        </p:spPr>
      </p:pic>
      <p:cxnSp>
        <p:nvCxnSpPr>
          <p:cNvPr id="7" name="直線單箭頭接點 6"/>
          <p:cNvCxnSpPr/>
          <p:nvPr/>
        </p:nvCxnSpPr>
        <p:spPr>
          <a:xfrm>
            <a:off x="9935110" y="4921322"/>
            <a:ext cx="811659" cy="39041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1" name="文字方塊 10"/>
          <p:cNvSpPr txBox="1"/>
          <p:nvPr/>
        </p:nvSpPr>
        <p:spPr>
          <a:xfrm>
            <a:off x="10229538" y="5311739"/>
            <a:ext cx="1415772" cy="461665"/>
          </a:xfrm>
          <a:prstGeom prst="rect">
            <a:avLst/>
          </a:prstGeom>
          <a:noFill/>
        </p:spPr>
        <p:txBody>
          <a:bodyPr wrap="none" rtlCol="0">
            <a:spAutoFit/>
          </a:bodyPr>
          <a:lstStyle/>
          <a:p>
            <a:r>
              <a:rPr lang="zh-TW" altLang="en-US" sz="2400" dirty="0">
                <a:latin typeface="標楷體" panose="03000509000000000000" pitchFamily="65" charset="-120"/>
                <a:ea typeface="標楷體" panose="03000509000000000000" pitchFamily="65" charset="-120"/>
              </a:rPr>
              <a:t>中心銅線</a:t>
            </a:r>
          </a:p>
        </p:txBody>
      </p:sp>
    </p:spTree>
    <p:extLst>
      <p:ext uri="{BB962C8B-B14F-4D97-AF65-F5344CB8AC3E}">
        <p14:creationId xmlns:p14="http://schemas.microsoft.com/office/powerpoint/2010/main" val="3138644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38181"/>
            <a:ext cx="10515600" cy="1325563"/>
          </a:xfrm>
        </p:spPr>
        <p:txBody>
          <a:bodyPr/>
          <a:lstStyle/>
          <a:p>
            <a:r>
              <a:rPr lang="en-US" altLang="zh-TW" dirty="0">
                <a:latin typeface="標楷體" panose="03000509000000000000" pitchFamily="65" charset="-120"/>
                <a:ea typeface="標楷體" panose="03000509000000000000" pitchFamily="65" charset="-120"/>
              </a:rPr>
              <a:t>Twist</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Pair(1/3)</a:t>
            </a:r>
            <a:endParaRPr lang="zh-TW" altLang="en-US"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838200" y="1502429"/>
            <a:ext cx="5172075" cy="2049879"/>
          </a:xfrm>
        </p:spPr>
        <p:txBody>
          <a:bodyPr>
            <a:noAutofit/>
          </a:bodyPr>
          <a:lstStyle/>
          <a:p>
            <a:pPr>
              <a:lnSpc>
                <a:spcPct val="100000"/>
              </a:lnSpc>
            </a:pPr>
            <a:r>
              <a:rPr lang="zh-TW" altLang="en-US" sz="2000" dirty="0">
                <a:latin typeface="標楷體" panose="03000509000000000000" pitchFamily="65" charset="-120"/>
                <a:ea typeface="標楷體" panose="03000509000000000000" pitchFamily="65" charset="-120"/>
              </a:rPr>
              <a:t>雙絞線網路。</a:t>
            </a:r>
            <a:endParaRPr lang="en-US" altLang="zh-TW" sz="2000" dirty="0">
              <a:latin typeface="標楷體" panose="03000509000000000000" pitchFamily="65" charset="-120"/>
              <a:ea typeface="標楷體" panose="03000509000000000000" pitchFamily="65" charset="-120"/>
            </a:endParaRPr>
          </a:p>
          <a:p>
            <a:pPr>
              <a:lnSpc>
                <a:spcPct val="100000"/>
              </a:lnSpc>
            </a:pPr>
            <a:r>
              <a:rPr lang="zh-TW" altLang="en-US" sz="2000" dirty="0">
                <a:latin typeface="標楷體" panose="03000509000000000000" pitchFamily="65" charset="-120"/>
                <a:ea typeface="標楷體" panose="03000509000000000000" pitchFamily="65" charset="-120"/>
              </a:rPr>
              <a:t>使用 </a:t>
            </a:r>
            <a:r>
              <a:rPr lang="en-US" altLang="zh-TW" sz="2000" dirty="0">
                <a:latin typeface="標楷體" panose="03000509000000000000" pitchFamily="65" charset="-120"/>
                <a:ea typeface="標楷體" panose="03000509000000000000" pitchFamily="65" charset="-120"/>
              </a:rPr>
              <a:t>UTP </a:t>
            </a:r>
            <a:r>
              <a:rPr lang="zh-TW" altLang="en-US" sz="2000" dirty="0">
                <a:latin typeface="標楷體" panose="03000509000000000000" pitchFamily="65" charset="-120"/>
                <a:ea typeface="標楷體" panose="03000509000000000000" pitchFamily="65" charset="-120"/>
              </a:rPr>
              <a:t>纜線與 </a:t>
            </a:r>
            <a:r>
              <a:rPr lang="en-US" altLang="zh-TW" sz="2000" dirty="0">
                <a:latin typeface="標楷體" panose="03000509000000000000" pitchFamily="65" charset="-120"/>
                <a:ea typeface="標楷體" panose="03000509000000000000" pitchFamily="65" charset="-120"/>
              </a:rPr>
              <a:t>RJ-45 </a:t>
            </a:r>
            <a:r>
              <a:rPr lang="zh-TW" altLang="en-US" sz="2000" dirty="0">
                <a:latin typeface="標楷體" panose="03000509000000000000" pitchFamily="65" charset="-120"/>
                <a:ea typeface="標楷體" panose="03000509000000000000" pitchFamily="65" charset="-120"/>
              </a:rPr>
              <a:t>的接頭。</a:t>
            </a:r>
            <a:endParaRPr lang="en-US" altLang="zh-TW" sz="2000" dirty="0">
              <a:latin typeface="標楷體" panose="03000509000000000000" pitchFamily="65" charset="-120"/>
              <a:ea typeface="標楷體" panose="03000509000000000000" pitchFamily="65" charset="-120"/>
            </a:endParaRPr>
          </a:p>
          <a:p>
            <a:pPr>
              <a:lnSpc>
                <a:spcPct val="100000"/>
              </a:lnSpc>
            </a:pPr>
            <a:r>
              <a:rPr lang="zh-TW" altLang="en-US" sz="2000" dirty="0">
                <a:latin typeface="標楷體" panose="03000509000000000000" pitchFamily="65" charset="-120"/>
                <a:ea typeface="標楷體" panose="03000509000000000000" pitchFamily="65" charset="-120"/>
              </a:rPr>
              <a:t>最長傳輸距離可達 </a:t>
            </a:r>
            <a:r>
              <a:rPr lang="en-US" altLang="zh-TW" sz="2000" dirty="0">
                <a:latin typeface="標楷體" panose="03000509000000000000" pitchFamily="65" charset="-120"/>
                <a:ea typeface="標楷體" panose="03000509000000000000" pitchFamily="65" charset="-120"/>
              </a:rPr>
              <a:t>100 </a:t>
            </a:r>
            <a:r>
              <a:rPr lang="zh-TW" altLang="en-US" sz="2000" dirty="0">
                <a:latin typeface="標楷體" panose="03000509000000000000" pitchFamily="65" charset="-120"/>
                <a:ea typeface="標楷體" panose="03000509000000000000" pitchFamily="65" charset="-120"/>
              </a:rPr>
              <a:t>公尺。</a:t>
            </a:r>
            <a:endParaRPr lang="en-US" altLang="zh-TW" sz="2000" dirty="0">
              <a:latin typeface="標楷體" panose="03000509000000000000" pitchFamily="65" charset="-120"/>
              <a:ea typeface="標楷體" panose="03000509000000000000" pitchFamily="65" charset="-120"/>
            </a:endParaRPr>
          </a:p>
          <a:p>
            <a:pPr>
              <a:lnSpc>
                <a:spcPct val="100000"/>
              </a:lnSpc>
            </a:pPr>
            <a:r>
              <a:rPr lang="zh-TW" altLang="en-US" sz="2000" dirty="0">
                <a:latin typeface="標楷體" panose="03000509000000000000" pitchFamily="65" charset="-120"/>
                <a:ea typeface="標楷體" panose="03000509000000000000" pitchFamily="65" charset="-120"/>
              </a:rPr>
              <a:t>現在較多連接成星狀</a:t>
            </a:r>
            <a:r>
              <a:rPr lang="en-US" altLang="zh-TW" sz="2000" dirty="0">
                <a:latin typeface="標楷體" panose="03000509000000000000" pitchFamily="65" charset="-120"/>
                <a:ea typeface="標楷體" panose="03000509000000000000" pitchFamily="65" charset="-120"/>
              </a:rPr>
              <a:t>(Star)</a:t>
            </a:r>
            <a:r>
              <a:rPr lang="zh-TW" altLang="en-US" sz="2000" dirty="0">
                <a:latin typeface="標楷體" panose="03000509000000000000" pitchFamily="65" charset="-120"/>
                <a:ea typeface="標楷體" panose="03000509000000000000" pitchFamily="65" charset="-120"/>
              </a:rPr>
              <a:t>拓撲方式架設。</a:t>
            </a:r>
            <a:endParaRPr lang="en-US" altLang="zh-TW" sz="2000" dirty="0">
              <a:latin typeface="標楷體" panose="03000509000000000000" pitchFamily="65" charset="-120"/>
              <a:ea typeface="標楷體" panose="03000509000000000000" pitchFamily="65" charset="-120"/>
            </a:endParaRPr>
          </a:p>
          <a:p>
            <a:endParaRPr lang="zh-TW" altLang="en-US" sz="2000" dirty="0">
              <a:latin typeface="標楷體" panose="03000509000000000000" pitchFamily="65" charset="-120"/>
              <a:ea typeface="標楷體" panose="03000509000000000000" pitchFamily="65" charset="-120"/>
            </a:endParaRP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0420" y="3829677"/>
            <a:ext cx="2853816" cy="2168900"/>
          </a:xfrm>
          <a:prstGeom prst="rect">
            <a:avLst/>
          </a:prstGeom>
        </p:spPr>
      </p:pic>
      <p:sp>
        <p:nvSpPr>
          <p:cNvPr id="6" name="文字方塊 5"/>
          <p:cNvSpPr txBox="1"/>
          <p:nvPr/>
        </p:nvSpPr>
        <p:spPr>
          <a:xfrm>
            <a:off x="4891850" y="6070437"/>
            <a:ext cx="1646605" cy="276999"/>
          </a:xfrm>
          <a:prstGeom prst="rect">
            <a:avLst/>
          </a:prstGeom>
          <a:noFill/>
        </p:spPr>
        <p:txBody>
          <a:bodyPr wrap="none" rtlCol="0">
            <a:spAutoFit/>
          </a:bodyPr>
          <a:lstStyle/>
          <a:p>
            <a:r>
              <a:rPr lang="en-US" altLang="zh-TW" sz="1200" dirty="0">
                <a:latin typeface="標楷體" panose="03000509000000000000" pitchFamily="65" charset="-120"/>
                <a:ea typeface="標楷體" panose="03000509000000000000" pitchFamily="65" charset="-120"/>
              </a:rPr>
              <a:t>UTP</a:t>
            </a:r>
            <a:r>
              <a:rPr lang="zh-TW" altLang="en-US" sz="1200" dirty="0">
                <a:latin typeface="標楷體" panose="03000509000000000000" pitchFamily="65" charset="-120"/>
                <a:ea typeface="標楷體" panose="03000509000000000000" pitchFamily="65" charset="-120"/>
              </a:rPr>
              <a:t>纜線、</a:t>
            </a:r>
            <a:r>
              <a:rPr lang="en-US" altLang="zh-TW" sz="1200" dirty="0">
                <a:latin typeface="標楷體" panose="03000509000000000000" pitchFamily="65" charset="-120"/>
                <a:ea typeface="標楷體" panose="03000509000000000000" pitchFamily="65" charset="-120"/>
              </a:rPr>
              <a:t> RJ-45</a:t>
            </a:r>
            <a:r>
              <a:rPr lang="zh-TW" altLang="en-US" sz="1200" dirty="0">
                <a:latin typeface="標楷體" panose="03000509000000000000" pitchFamily="65" charset="-120"/>
                <a:ea typeface="標楷體" panose="03000509000000000000" pitchFamily="65" charset="-120"/>
              </a:rPr>
              <a:t>接頭</a:t>
            </a:r>
            <a:endParaRPr lang="zh-TW" altLang="en-US" sz="1200" dirty="0"/>
          </a:p>
        </p:txBody>
      </p:sp>
      <p:pic>
        <p:nvPicPr>
          <p:cNvPr id="7" name="圖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1407" y="3654865"/>
            <a:ext cx="2485704" cy="2446012"/>
          </a:xfrm>
          <a:prstGeom prst="rect">
            <a:avLst/>
          </a:prstGeom>
        </p:spPr>
      </p:pic>
      <p:sp>
        <p:nvSpPr>
          <p:cNvPr id="8" name="文字方塊 7"/>
          <p:cNvSpPr txBox="1"/>
          <p:nvPr/>
        </p:nvSpPr>
        <p:spPr>
          <a:xfrm>
            <a:off x="9544150" y="6070437"/>
            <a:ext cx="800219" cy="276999"/>
          </a:xfrm>
          <a:prstGeom prst="rect">
            <a:avLst/>
          </a:prstGeom>
          <a:noFill/>
        </p:spPr>
        <p:txBody>
          <a:bodyPr wrap="none" rtlCol="0">
            <a:spAutoFit/>
          </a:bodyPr>
          <a:lstStyle/>
          <a:p>
            <a:r>
              <a:rPr lang="zh-TW" altLang="en-US" sz="1200" dirty="0">
                <a:latin typeface="標楷體" panose="03000509000000000000" pitchFamily="65" charset="-120"/>
                <a:ea typeface="標楷體" panose="03000509000000000000" pitchFamily="65" charset="-120"/>
              </a:rPr>
              <a:t>星狀拓樸</a:t>
            </a:r>
            <a:endParaRPr lang="zh-TW" altLang="en-US" sz="1200" dirty="0"/>
          </a:p>
        </p:txBody>
      </p:sp>
      <p:pic>
        <p:nvPicPr>
          <p:cNvPr id="9" name="圖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881" y="3829307"/>
            <a:ext cx="2659350" cy="2169270"/>
          </a:xfrm>
          <a:prstGeom prst="rect">
            <a:avLst/>
          </a:prstGeom>
        </p:spPr>
      </p:pic>
      <p:sp>
        <p:nvSpPr>
          <p:cNvPr id="10" name="文字方塊 9"/>
          <p:cNvSpPr txBox="1"/>
          <p:nvPr/>
        </p:nvSpPr>
        <p:spPr>
          <a:xfrm>
            <a:off x="1359309" y="6066832"/>
            <a:ext cx="646331" cy="276999"/>
          </a:xfrm>
          <a:prstGeom prst="rect">
            <a:avLst/>
          </a:prstGeom>
          <a:noFill/>
        </p:spPr>
        <p:txBody>
          <a:bodyPr wrap="none" rtlCol="0">
            <a:spAutoFit/>
          </a:bodyPr>
          <a:lstStyle/>
          <a:p>
            <a:r>
              <a:rPr lang="zh-TW" altLang="en-US" sz="1200" dirty="0">
                <a:latin typeface="標楷體" panose="03000509000000000000" pitchFamily="65" charset="-120"/>
                <a:ea typeface="標楷體" panose="03000509000000000000" pitchFamily="65" charset="-120"/>
              </a:rPr>
              <a:t>雙絞線</a:t>
            </a:r>
            <a:endParaRPr lang="zh-TW" altLang="en-US" sz="1200" dirty="0"/>
          </a:p>
        </p:txBody>
      </p:sp>
      <p:graphicFrame>
        <p:nvGraphicFramePr>
          <p:cNvPr id="5" name="表格 4"/>
          <p:cNvGraphicFramePr>
            <a:graphicFrameLocks noGrp="1"/>
          </p:cNvGraphicFramePr>
          <p:nvPr>
            <p:extLst>
              <p:ext uri="{D42A27DB-BD31-4B8C-83A1-F6EECF244321}">
                <p14:modId xmlns:p14="http://schemas.microsoft.com/office/powerpoint/2010/main" val="1208691264"/>
              </p:ext>
            </p:extLst>
          </p:nvPr>
        </p:nvGraphicFramePr>
        <p:xfrm>
          <a:off x="6924673" y="1058985"/>
          <a:ext cx="4562476" cy="2595880"/>
        </p:xfrm>
        <a:graphic>
          <a:graphicData uri="http://schemas.openxmlformats.org/drawingml/2006/table">
            <a:tbl>
              <a:tblPr firstRow="1" bandRow="1">
                <a:tableStyleId>{F5AB1C69-6EDB-4FF4-983F-18BD219EF322}</a:tableStyleId>
              </a:tblPr>
              <a:tblGrid>
                <a:gridCol w="1140619">
                  <a:extLst>
                    <a:ext uri="{9D8B030D-6E8A-4147-A177-3AD203B41FA5}">
                      <a16:colId xmlns:a16="http://schemas.microsoft.com/office/drawing/2014/main" val="2167340865"/>
                    </a:ext>
                  </a:extLst>
                </a:gridCol>
                <a:gridCol w="1140619">
                  <a:extLst>
                    <a:ext uri="{9D8B030D-6E8A-4147-A177-3AD203B41FA5}">
                      <a16:colId xmlns:a16="http://schemas.microsoft.com/office/drawing/2014/main" val="1352870161"/>
                    </a:ext>
                  </a:extLst>
                </a:gridCol>
                <a:gridCol w="1140619">
                  <a:extLst>
                    <a:ext uri="{9D8B030D-6E8A-4147-A177-3AD203B41FA5}">
                      <a16:colId xmlns:a16="http://schemas.microsoft.com/office/drawing/2014/main" val="1936779198"/>
                    </a:ext>
                  </a:extLst>
                </a:gridCol>
                <a:gridCol w="1140619">
                  <a:extLst>
                    <a:ext uri="{9D8B030D-6E8A-4147-A177-3AD203B41FA5}">
                      <a16:colId xmlns:a16="http://schemas.microsoft.com/office/drawing/2014/main" val="3048301568"/>
                    </a:ext>
                  </a:extLst>
                </a:gridCol>
              </a:tblGrid>
              <a:tr h="370840">
                <a:tc>
                  <a:txBody>
                    <a:bodyPr/>
                    <a:lstStyle/>
                    <a:p>
                      <a:pPr algn="ctr"/>
                      <a:r>
                        <a:rPr lang="zh-TW" altLang="en-US" dirty="0">
                          <a:latin typeface="標楷體" panose="03000509000000000000" pitchFamily="65" charset="-120"/>
                          <a:ea typeface="標楷體" panose="03000509000000000000" pitchFamily="65" charset="-120"/>
                        </a:rPr>
                        <a:t>規格</a:t>
                      </a:r>
                    </a:p>
                  </a:txBody>
                  <a:tcPr/>
                </a:tc>
                <a:tc>
                  <a:txBody>
                    <a:bodyPr/>
                    <a:lstStyle/>
                    <a:p>
                      <a:pPr algn="ctr"/>
                      <a:r>
                        <a:rPr lang="zh-TW" altLang="en-US" dirty="0">
                          <a:latin typeface="標楷體" panose="03000509000000000000" pitchFamily="65" charset="-120"/>
                          <a:ea typeface="標楷體" panose="03000509000000000000" pitchFamily="65" charset="-120"/>
                        </a:rPr>
                        <a:t>遮蔽方式</a:t>
                      </a:r>
                    </a:p>
                  </a:txBody>
                  <a:tcPr/>
                </a:tc>
                <a:tc>
                  <a:txBody>
                    <a:bodyPr/>
                    <a:lstStyle/>
                    <a:p>
                      <a:pPr algn="ctr"/>
                      <a:r>
                        <a:rPr lang="zh-TW" altLang="en-US" dirty="0">
                          <a:latin typeface="標楷體" panose="03000509000000000000" pitchFamily="65" charset="-120"/>
                          <a:ea typeface="標楷體" panose="03000509000000000000" pitchFamily="65" charset="-120"/>
                        </a:rPr>
                        <a:t>頻寬</a:t>
                      </a:r>
                    </a:p>
                  </a:txBody>
                  <a:tcPr/>
                </a:tc>
                <a:tc>
                  <a:txBody>
                    <a:bodyPr/>
                    <a:lstStyle/>
                    <a:p>
                      <a:pPr algn="ctr"/>
                      <a:r>
                        <a:rPr lang="zh-TW" altLang="en-US" dirty="0">
                          <a:latin typeface="標楷體" panose="03000509000000000000" pitchFamily="65" charset="-120"/>
                          <a:ea typeface="標楷體" panose="03000509000000000000" pitchFamily="65" charset="-120"/>
                        </a:rPr>
                        <a:t>傳輸速率</a:t>
                      </a:r>
                    </a:p>
                  </a:txBody>
                  <a:tcPr/>
                </a:tc>
                <a:extLst>
                  <a:ext uri="{0D108BD9-81ED-4DB2-BD59-A6C34878D82A}">
                    <a16:rowId xmlns:a16="http://schemas.microsoft.com/office/drawing/2014/main" val="2137670863"/>
                  </a:ext>
                </a:extLst>
              </a:tr>
              <a:tr h="370840">
                <a:tc>
                  <a:txBody>
                    <a:bodyPr/>
                    <a:lstStyle/>
                    <a:p>
                      <a:pPr algn="ctr"/>
                      <a:r>
                        <a:rPr lang="en-US" altLang="zh-TW" dirty="0">
                          <a:latin typeface="標楷體" panose="03000509000000000000" pitchFamily="65" charset="-120"/>
                          <a:ea typeface="標楷體" panose="03000509000000000000" pitchFamily="65" charset="-120"/>
                        </a:rPr>
                        <a:t>Cat.5</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UTP</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100MHz</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100Mbps</a:t>
                      </a:r>
                      <a:endParaRPr lang="zh-TW" altLang="en-US"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3746607446"/>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Cat.5e</a:t>
                      </a:r>
                      <a:endParaRPr lang="zh-TW" altLang="en-US" dirty="0">
                        <a:latin typeface="標楷體" panose="03000509000000000000" pitchFamily="65" charset="-120"/>
                        <a:ea typeface="標楷體" panose="03000509000000000000" pitchFamily="65" charset="-12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UTP</a:t>
                      </a:r>
                      <a:endParaRPr lang="zh-TW" altLang="en-US" dirty="0">
                        <a:latin typeface="標楷體" panose="03000509000000000000" pitchFamily="65" charset="-120"/>
                        <a:ea typeface="標楷體" panose="03000509000000000000" pitchFamily="65" charset="-12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125MHz</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1Gbps</a:t>
                      </a:r>
                      <a:endParaRPr lang="zh-TW" altLang="en-US"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3252626644"/>
                  </a:ext>
                </a:extLst>
              </a:tr>
              <a:tr h="370840">
                <a:tc>
                  <a:txBody>
                    <a:bodyPr/>
                    <a:lstStyle/>
                    <a:p>
                      <a:pPr algn="ctr"/>
                      <a:r>
                        <a:rPr lang="en-US" altLang="zh-TW" dirty="0">
                          <a:latin typeface="標楷體" panose="03000509000000000000" pitchFamily="65" charset="-120"/>
                          <a:ea typeface="標楷體" panose="03000509000000000000" pitchFamily="65" charset="-120"/>
                        </a:rPr>
                        <a:t>Cat.6</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UTP</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250MHz</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1Gbps</a:t>
                      </a:r>
                      <a:endParaRPr lang="zh-TW" altLang="en-US"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3501830919"/>
                  </a:ext>
                </a:extLst>
              </a:tr>
              <a:tr h="370840">
                <a:tc>
                  <a:txBody>
                    <a:bodyPr/>
                    <a:lstStyle/>
                    <a:p>
                      <a:pPr algn="ctr"/>
                      <a:r>
                        <a:rPr lang="en-US" altLang="zh-TW" dirty="0">
                          <a:latin typeface="標楷體" panose="03000509000000000000" pitchFamily="65" charset="-120"/>
                          <a:ea typeface="標楷體" panose="03000509000000000000" pitchFamily="65" charset="-120"/>
                        </a:rPr>
                        <a:t>Cat.6e</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UTP</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500MHz</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10Gbps</a:t>
                      </a:r>
                      <a:endParaRPr lang="zh-TW" altLang="en-US"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2169738156"/>
                  </a:ext>
                </a:extLst>
              </a:tr>
              <a:tr h="370840">
                <a:tc>
                  <a:txBody>
                    <a:bodyPr/>
                    <a:lstStyle/>
                    <a:p>
                      <a:pPr algn="ctr"/>
                      <a:r>
                        <a:rPr lang="en-US" altLang="zh-TW" dirty="0">
                          <a:latin typeface="標楷體" panose="03000509000000000000" pitchFamily="65" charset="-120"/>
                          <a:ea typeface="標楷體" panose="03000509000000000000" pitchFamily="65" charset="-120"/>
                        </a:rPr>
                        <a:t>Cat.6a</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STP</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500MHz</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10Gbps</a:t>
                      </a:r>
                      <a:endParaRPr lang="zh-TW" altLang="en-US"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3775657219"/>
                  </a:ext>
                </a:extLst>
              </a:tr>
              <a:tr h="370840">
                <a:tc>
                  <a:txBody>
                    <a:bodyPr/>
                    <a:lstStyle/>
                    <a:p>
                      <a:pPr algn="ctr"/>
                      <a:r>
                        <a:rPr lang="en-US" altLang="zh-TW" dirty="0">
                          <a:latin typeface="標楷體" panose="03000509000000000000" pitchFamily="65" charset="-120"/>
                          <a:ea typeface="標楷體" panose="03000509000000000000" pitchFamily="65" charset="-120"/>
                        </a:rPr>
                        <a:t>Cat.7</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SSTP</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600MHz</a:t>
                      </a:r>
                      <a:endParaRPr lang="zh-TW" altLang="en-US" dirty="0">
                        <a:latin typeface="標楷體" panose="03000509000000000000" pitchFamily="65" charset="-120"/>
                        <a:ea typeface="標楷體" panose="03000509000000000000" pitchFamily="65" charset="-120"/>
                      </a:endParaRPr>
                    </a:p>
                  </a:txBody>
                  <a:tcPr/>
                </a:tc>
                <a:tc>
                  <a:txBody>
                    <a:bodyPr/>
                    <a:lstStyle/>
                    <a:p>
                      <a:pPr algn="ctr"/>
                      <a:r>
                        <a:rPr lang="en-US" altLang="zh-TW" dirty="0">
                          <a:latin typeface="標楷體" panose="03000509000000000000" pitchFamily="65" charset="-120"/>
                          <a:ea typeface="標楷體" panose="03000509000000000000" pitchFamily="65" charset="-120"/>
                        </a:rPr>
                        <a:t>10Gbps</a:t>
                      </a:r>
                      <a:endParaRPr lang="zh-TW" altLang="en-US"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2141774846"/>
                  </a:ext>
                </a:extLst>
              </a:tr>
            </a:tbl>
          </a:graphicData>
        </a:graphic>
      </p:graphicFrame>
    </p:spTree>
    <p:extLst>
      <p:ext uri="{BB962C8B-B14F-4D97-AF65-F5344CB8AC3E}">
        <p14:creationId xmlns:p14="http://schemas.microsoft.com/office/powerpoint/2010/main" val="2146684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88817" y="19685"/>
            <a:ext cx="10515600" cy="1325563"/>
          </a:xfrm>
        </p:spPr>
        <p:txBody>
          <a:bodyPr/>
          <a:lstStyle/>
          <a:p>
            <a:pPr lvl="0"/>
            <a:r>
              <a:rPr lang="en-US" altLang="zh-TW" dirty="0">
                <a:latin typeface="標楷體" panose="03000509000000000000" pitchFamily="65" charset="-120"/>
                <a:ea typeface="標楷體" panose="03000509000000000000" pitchFamily="65" charset="-120"/>
              </a:rPr>
              <a:t>Twist</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Pair(2/3)</a:t>
            </a:r>
            <a:endParaRPr lang="zh-TW" altLang="en-US" dirty="0"/>
          </a:p>
        </p:txBody>
      </p:sp>
      <p:graphicFrame>
        <p:nvGraphicFramePr>
          <p:cNvPr id="8" name="表格 7"/>
          <p:cNvGraphicFramePr>
            <a:graphicFrameLocks noGrp="1"/>
          </p:cNvGraphicFramePr>
          <p:nvPr>
            <p:extLst>
              <p:ext uri="{D42A27DB-BD31-4B8C-83A1-F6EECF244321}">
                <p14:modId xmlns:p14="http://schemas.microsoft.com/office/powerpoint/2010/main" val="1856726885"/>
              </p:ext>
            </p:extLst>
          </p:nvPr>
        </p:nvGraphicFramePr>
        <p:xfrm>
          <a:off x="2251363" y="1345248"/>
          <a:ext cx="7083829" cy="4699028"/>
        </p:xfrm>
        <a:graphic>
          <a:graphicData uri="http://schemas.openxmlformats.org/drawingml/2006/table">
            <a:tbl>
              <a:tblPr firstRow="1" bandRow="1">
                <a:tableStyleId>{5C22544A-7EE6-4342-B048-85BDC9FD1C3A}</a:tableStyleId>
              </a:tblPr>
              <a:tblGrid>
                <a:gridCol w="2295698">
                  <a:extLst>
                    <a:ext uri="{9D8B030D-6E8A-4147-A177-3AD203B41FA5}">
                      <a16:colId xmlns:a16="http://schemas.microsoft.com/office/drawing/2014/main" val="2052625753"/>
                    </a:ext>
                  </a:extLst>
                </a:gridCol>
                <a:gridCol w="2261062">
                  <a:extLst>
                    <a:ext uri="{9D8B030D-6E8A-4147-A177-3AD203B41FA5}">
                      <a16:colId xmlns:a16="http://schemas.microsoft.com/office/drawing/2014/main" val="3612982836"/>
                    </a:ext>
                  </a:extLst>
                </a:gridCol>
                <a:gridCol w="2527069">
                  <a:extLst>
                    <a:ext uri="{9D8B030D-6E8A-4147-A177-3AD203B41FA5}">
                      <a16:colId xmlns:a16="http://schemas.microsoft.com/office/drawing/2014/main" val="3778528154"/>
                    </a:ext>
                  </a:extLst>
                </a:gridCol>
              </a:tblGrid>
              <a:tr h="3708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dirty="0">
                          <a:solidFill>
                            <a:schemeClr val="tx1"/>
                          </a:solidFill>
                          <a:latin typeface="標楷體" panose="03000509000000000000" pitchFamily="65" charset="-120"/>
                          <a:ea typeface="標楷體" panose="03000509000000000000" pitchFamily="65" charset="-120"/>
                        </a:rPr>
                        <a:t>Cat.5e</a:t>
                      </a: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dirty="0">
                          <a:solidFill>
                            <a:schemeClr val="tx1"/>
                          </a:solidFill>
                          <a:latin typeface="標楷體" panose="03000509000000000000" pitchFamily="65" charset="-120"/>
                          <a:ea typeface="標楷體" panose="03000509000000000000" pitchFamily="65" charset="-120"/>
                        </a:rPr>
                        <a:t>Cat.6a</a:t>
                      </a: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latin typeface="標楷體" panose="03000509000000000000" pitchFamily="65" charset="-120"/>
                          <a:ea typeface="標楷體" panose="03000509000000000000" pitchFamily="65" charset="-120"/>
                        </a:rPr>
                        <a:t>Cat.7</a:t>
                      </a: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98788376"/>
                  </a:ext>
                </a:extLst>
              </a:tr>
              <a:tr h="2011680">
                <a:tc>
                  <a:txBody>
                    <a:bodyPr/>
                    <a:lstStyle/>
                    <a:p>
                      <a:pPr algn="ct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58035907"/>
                  </a:ext>
                </a:extLst>
              </a:tr>
              <a:tr h="623455">
                <a:tc>
                  <a:txBody>
                    <a:bodyPr/>
                    <a:lstStyle/>
                    <a:p>
                      <a:pPr marL="342900" indent="-342900">
                        <a:buFont typeface="+mj-lt"/>
                        <a:buAutoNum type="arabicPeriod"/>
                      </a:pPr>
                      <a:r>
                        <a:rPr lang="en-US" altLang="zh-TW" sz="1400" dirty="0">
                          <a:latin typeface="標楷體" panose="03000509000000000000" pitchFamily="65" charset="-120"/>
                          <a:ea typeface="標楷體" panose="03000509000000000000" pitchFamily="65" charset="-120"/>
                        </a:rPr>
                        <a:t>Jacket</a:t>
                      </a:r>
                    </a:p>
                    <a:p>
                      <a:pPr marL="342900" indent="-342900">
                        <a:buFont typeface="+mj-lt"/>
                        <a:buAutoNum type="arabicPeriod"/>
                      </a:pPr>
                      <a:r>
                        <a:rPr lang="en-US" altLang="zh-TW" sz="1400" dirty="0">
                          <a:latin typeface="標楷體" panose="03000509000000000000" pitchFamily="65" charset="-120"/>
                          <a:ea typeface="標楷體" panose="03000509000000000000" pitchFamily="65" charset="-120"/>
                        </a:rPr>
                        <a:t>Solid twisted pair</a:t>
                      </a:r>
                      <a:endParaRPr lang="zh-TW" altLang="en-US" sz="1400" dirty="0">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indent="-342900" algn="l">
                        <a:buFont typeface="+mj-lt"/>
                        <a:buAutoNum type="arabicPeriod"/>
                      </a:pPr>
                      <a:r>
                        <a:rPr lang="en-US" altLang="zh-TW" sz="1400" dirty="0">
                          <a:solidFill>
                            <a:schemeClr val="tx1"/>
                          </a:solidFill>
                          <a:latin typeface="標楷體" panose="03000509000000000000" pitchFamily="65" charset="-120"/>
                          <a:ea typeface="標楷體" panose="03000509000000000000" pitchFamily="65" charset="-120"/>
                        </a:rPr>
                        <a:t>Jacket</a:t>
                      </a:r>
                    </a:p>
                    <a:p>
                      <a:pPr marL="342900" indent="-342900" algn="l">
                        <a:buFont typeface="+mj-lt"/>
                        <a:buAutoNum type="arabicPeriod"/>
                      </a:pPr>
                      <a:r>
                        <a:rPr lang="en-US" altLang="zh-TW" sz="1400" dirty="0">
                          <a:solidFill>
                            <a:schemeClr val="tx1"/>
                          </a:solidFill>
                          <a:latin typeface="標楷體" panose="03000509000000000000" pitchFamily="65" charset="-120"/>
                          <a:ea typeface="標楷體" panose="03000509000000000000" pitchFamily="65" charset="-120"/>
                        </a:rPr>
                        <a:t>Shield-foil</a:t>
                      </a:r>
                    </a:p>
                    <a:p>
                      <a:pPr marL="342900" indent="-342900" algn="l">
                        <a:buFont typeface="+mj-lt"/>
                        <a:buAutoNum type="arabicPeriod"/>
                      </a:pPr>
                      <a:r>
                        <a:rPr lang="en-US" altLang="zh-TW" sz="1400" dirty="0">
                          <a:solidFill>
                            <a:schemeClr val="tx1"/>
                          </a:solidFill>
                          <a:latin typeface="標楷體" panose="03000509000000000000" pitchFamily="65" charset="-120"/>
                          <a:ea typeface="標楷體" panose="03000509000000000000" pitchFamily="65" charset="-120"/>
                        </a:rPr>
                        <a:t>Solid</a:t>
                      </a:r>
                      <a:r>
                        <a:rPr lang="en-US" altLang="zh-TW" sz="1400" baseline="0" dirty="0">
                          <a:solidFill>
                            <a:schemeClr val="tx1"/>
                          </a:solidFill>
                          <a:latin typeface="標楷體" panose="03000509000000000000" pitchFamily="65" charset="-120"/>
                          <a:ea typeface="標楷體" panose="03000509000000000000" pitchFamily="65" charset="-120"/>
                        </a:rPr>
                        <a:t> twisted pair</a:t>
                      </a:r>
                      <a:endParaRPr lang="zh-TW" altLang="en-US" sz="140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indent="-342900" algn="l">
                        <a:buFont typeface="+mj-lt"/>
                        <a:buAutoNum type="arabicPeriod"/>
                      </a:pPr>
                      <a:r>
                        <a:rPr lang="en-US" altLang="zh-TW" sz="1400" dirty="0">
                          <a:solidFill>
                            <a:schemeClr val="tx1"/>
                          </a:solidFill>
                          <a:latin typeface="標楷體" panose="03000509000000000000" pitchFamily="65" charset="-120"/>
                          <a:ea typeface="標楷體" panose="03000509000000000000" pitchFamily="65" charset="-120"/>
                        </a:rPr>
                        <a:t>Jacket</a:t>
                      </a:r>
                    </a:p>
                    <a:p>
                      <a:pPr marL="342900" indent="-342900" algn="l">
                        <a:buFont typeface="+mj-lt"/>
                        <a:buAutoNum type="arabicPeriod"/>
                      </a:pPr>
                      <a:r>
                        <a:rPr lang="en-US" altLang="zh-TW" sz="1400" dirty="0">
                          <a:solidFill>
                            <a:schemeClr val="tx1"/>
                          </a:solidFill>
                          <a:latin typeface="標楷體" panose="03000509000000000000" pitchFamily="65" charset="-120"/>
                          <a:ea typeface="標楷體" panose="03000509000000000000" pitchFamily="65" charset="-120"/>
                        </a:rPr>
                        <a:t>Shield-braid</a:t>
                      </a:r>
                    </a:p>
                    <a:p>
                      <a:pPr marL="342900" indent="-342900" algn="l">
                        <a:buFont typeface="+mj-lt"/>
                        <a:buAutoNum type="arabicPeriod"/>
                      </a:pPr>
                      <a:r>
                        <a:rPr lang="en-US" altLang="zh-TW" sz="1400" dirty="0">
                          <a:solidFill>
                            <a:schemeClr val="tx1"/>
                          </a:solidFill>
                          <a:latin typeface="標楷體" panose="03000509000000000000" pitchFamily="65" charset="-120"/>
                          <a:ea typeface="標楷體" panose="03000509000000000000" pitchFamily="65" charset="-120"/>
                        </a:rPr>
                        <a:t>Shield-foil</a:t>
                      </a:r>
                    </a:p>
                    <a:p>
                      <a:pPr marL="342900" indent="-342900" algn="l">
                        <a:buFont typeface="+mj-lt"/>
                        <a:buAutoNum type="arabicPeriod"/>
                      </a:pPr>
                      <a:r>
                        <a:rPr lang="en-US" altLang="zh-TW" sz="1400" dirty="0">
                          <a:solidFill>
                            <a:schemeClr val="tx1"/>
                          </a:solidFill>
                          <a:latin typeface="標楷體" panose="03000509000000000000" pitchFamily="65" charset="-120"/>
                          <a:ea typeface="標楷體" panose="03000509000000000000" pitchFamily="65" charset="-120"/>
                        </a:rPr>
                        <a:t>Twisted pairs stranded</a:t>
                      </a:r>
                      <a:endParaRPr lang="zh-TW" altLang="en-US" sz="140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6414748"/>
                  </a:ext>
                </a:extLst>
              </a:tr>
              <a:tr h="637493">
                <a:tc>
                  <a:txBody>
                    <a:bodyPr/>
                    <a:lstStyle/>
                    <a:p>
                      <a:pPr marL="342900" indent="-342900">
                        <a:buFont typeface="+mj-lt"/>
                        <a:buAutoNum type="arabicPeriod"/>
                      </a:pPr>
                      <a:endParaRPr lang="zh-TW" altLang="en-US" sz="1400" dirty="0">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indent="-342900" algn="l">
                        <a:buFont typeface="+mj-lt"/>
                        <a:buAutoNum type="arabicPeriod"/>
                      </a:pPr>
                      <a:endParaRPr lang="en-US" altLang="zh-TW" sz="1400" dirty="0">
                        <a:solidFill>
                          <a:schemeClr val="tx1"/>
                        </a:solidFill>
                        <a:latin typeface="標楷體" panose="03000509000000000000" pitchFamily="65" charset="-120"/>
                        <a:ea typeface="標楷體" panose="03000509000000000000" pitchFamily="65" charset="-120"/>
                      </a:endParaRPr>
                    </a:p>
                    <a:p>
                      <a:pPr marL="342900" indent="-342900" algn="l">
                        <a:buFont typeface="+mj-lt"/>
                        <a:buAutoNum type="arabicPeriod"/>
                      </a:pPr>
                      <a:endParaRPr lang="en-US" altLang="zh-TW" sz="1400" dirty="0">
                        <a:solidFill>
                          <a:schemeClr val="tx1"/>
                        </a:solidFill>
                        <a:latin typeface="標楷體" panose="03000509000000000000" pitchFamily="65" charset="-120"/>
                        <a:ea typeface="標楷體" panose="03000509000000000000" pitchFamily="65" charset="-120"/>
                      </a:endParaRPr>
                    </a:p>
                    <a:p>
                      <a:pPr marL="342900" indent="-342900" algn="l">
                        <a:buFont typeface="+mj-lt"/>
                        <a:buAutoNum type="arabicPeriod"/>
                      </a:pPr>
                      <a:endParaRPr lang="en-US" altLang="zh-TW" sz="1400" dirty="0">
                        <a:solidFill>
                          <a:schemeClr val="tx1"/>
                        </a:solidFill>
                        <a:latin typeface="標楷體" panose="03000509000000000000" pitchFamily="65" charset="-120"/>
                        <a:ea typeface="標楷體" panose="03000509000000000000" pitchFamily="65" charset="-120"/>
                      </a:endParaRPr>
                    </a:p>
                    <a:p>
                      <a:pPr marL="0" indent="0" algn="l">
                        <a:buFont typeface="+mj-lt"/>
                        <a:buNone/>
                      </a:pPr>
                      <a:endParaRPr lang="en-US" altLang="zh-TW" sz="1400" dirty="0">
                        <a:solidFill>
                          <a:schemeClr val="tx1"/>
                        </a:solidFill>
                        <a:latin typeface="標楷體" panose="03000509000000000000" pitchFamily="65" charset="-120"/>
                        <a:ea typeface="標楷體" panose="03000509000000000000" pitchFamily="65" charset="-120"/>
                      </a:endParaRPr>
                    </a:p>
                    <a:p>
                      <a:pPr marL="0" indent="0" algn="l">
                        <a:buFont typeface="+mj-lt"/>
                        <a:buNone/>
                      </a:pPr>
                      <a:endParaRPr lang="en-US" altLang="zh-TW" sz="1400" dirty="0">
                        <a:solidFill>
                          <a:schemeClr val="tx1"/>
                        </a:solidFill>
                        <a:latin typeface="標楷體" panose="03000509000000000000" pitchFamily="65" charset="-120"/>
                        <a:ea typeface="標楷體" panose="03000509000000000000" pitchFamily="65" charset="-120"/>
                      </a:endParaRPr>
                    </a:p>
                    <a:p>
                      <a:pPr marL="0" indent="0" algn="l">
                        <a:buFont typeface="+mj-lt"/>
                        <a:buNone/>
                      </a:pPr>
                      <a:endParaRPr lang="zh-TW" altLang="en-US" sz="140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l">
                        <a:buFont typeface="+mj-lt"/>
                        <a:buNone/>
                      </a:pPr>
                      <a:endParaRPr lang="zh-TW" altLang="en-US" sz="140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35939685"/>
                  </a:ext>
                </a:extLst>
              </a:tr>
            </a:tbl>
          </a:graphicData>
        </a:graphic>
      </p:graphicFrame>
      <p:pic>
        <p:nvPicPr>
          <p:cNvPr id="10"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42558" y="1979930"/>
            <a:ext cx="1962424" cy="1619476"/>
          </a:xfrm>
        </p:spPr>
      </p:pic>
      <p:pic>
        <p:nvPicPr>
          <p:cNvPr id="13" name="圖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9218" y="1791830"/>
            <a:ext cx="1977466" cy="1847492"/>
          </a:xfrm>
          <a:prstGeom prst="rect">
            <a:avLst/>
          </a:prstGeom>
        </p:spPr>
      </p:pic>
      <p:pic>
        <p:nvPicPr>
          <p:cNvPr id="15" name="圖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8691" y="1808456"/>
            <a:ext cx="2010056" cy="1790950"/>
          </a:xfrm>
          <a:prstGeom prst="rect">
            <a:avLst/>
          </a:prstGeom>
        </p:spPr>
      </p:pic>
      <p:pic>
        <p:nvPicPr>
          <p:cNvPr id="18" name="圖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60744" y="4878927"/>
            <a:ext cx="2266384" cy="946621"/>
          </a:xfrm>
          <a:prstGeom prst="rect">
            <a:avLst/>
          </a:prstGeom>
        </p:spPr>
      </p:pic>
      <p:pic>
        <p:nvPicPr>
          <p:cNvPr id="19" name="圖片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91899" y="4912179"/>
            <a:ext cx="2099846" cy="795625"/>
          </a:xfrm>
          <a:prstGeom prst="rect">
            <a:avLst/>
          </a:prstGeom>
        </p:spPr>
      </p:pic>
      <p:pic>
        <p:nvPicPr>
          <p:cNvPr id="20" name="圖片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03312" y="4878927"/>
            <a:ext cx="2001670" cy="939055"/>
          </a:xfrm>
          <a:prstGeom prst="rect">
            <a:avLst/>
          </a:prstGeom>
        </p:spPr>
      </p:pic>
    </p:spTree>
    <p:extLst>
      <p:ext uri="{BB962C8B-B14F-4D97-AF65-F5344CB8AC3E}">
        <p14:creationId xmlns:p14="http://schemas.microsoft.com/office/powerpoint/2010/main" val="1558382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0"/>
            <a:ext cx="10515600" cy="1325563"/>
          </a:xfrm>
        </p:spPr>
        <p:txBody>
          <a:bodyPr/>
          <a:lstStyle/>
          <a:p>
            <a:r>
              <a:rPr lang="en-US" altLang="zh-TW" dirty="0">
                <a:latin typeface="標楷體" panose="03000509000000000000" pitchFamily="65" charset="-120"/>
                <a:ea typeface="標楷體" panose="03000509000000000000" pitchFamily="65" charset="-120"/>
              </a:rPr>
              <a:t>Twist</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Pair(3/3)</a:t>
            </a:r>
            <a:endParaRPr lang="zh-TW" altLang="en-US" dirty="0">
              <a:latin typeface="標楷體" panose="03000509000000000000" pitchFamily="65" charset="-120"/>
              <a:ea typeface="標楷體" panose="03000509000000000000" pitchFamily="65" charset="-120"/>
            </a:endParaRPr>
          </a:p>
        </p:txBody>
      </p:sp>
      <p:pic>
        <p:nvPicPr>
          <p:cNvPr id="6" name="內容版面配置區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21915" y="746864"/>
            <a:ext cx="6064624" cy="3727217"/>
          </a:xfrm>
        </p:spPr>
      </p:pic>
      <p:sp>
        <p:nvSpPr>
          <p:cNvPr id="9" name="文字方塊 8"/>
          <p:cNvSpPr txBox="1"/>
          <p:nvPr/>
        </p:nvSpPr>
        <p:spPr>
          <a:xfrm>
            <a:off x="225778" y="1196887"/>
            <a:ext cx="1223412" cy="369332"/>
          </a:xfrm>
          <a:prstGeom prst="rect">
            <a:avLst/>
          </a:prstGeom>
          <a:noFill/>
        </p:spPr>
        <p:txBody>
          <a:bodyPr wrap="none" rtlCol="0">
            <a:spAutoFit/>
          </a:bodyPr>
          <a:lstStyle/>
          <a:p>
            <a:r>
              <a:rPr lang="en-US" altLang="zh-TW" b="1" dirty="0">
                <a:latin typeface="標楷體" panose="03000509000000000000" pitchFamily="65" charset="-120"/>
                <a:ea typeface="標楷體" panose="03000509000000000000" pitchFamily="65" charset="-120"/>
              </a:rPr>
              <a:t>Straight</a:t>
            </a:r>
            <a:r>
              <a:rPr lang="en-US" altLang="zh-TW" dirty="0">
                <a:latin typeface="標楷體" panose="03000509000000000000" pitchFamily="65" charset="-120"/>
                <a:ea typeface="標楷體" panose="03000509000000000000" pitchFamily="65" charset="-120"/>
              </a:rPr>
              <a:t> </a:t>
            </a:r>
            <a:endParaRPr lang="zh-TW" altLang="en-US" b="1" dirty="0">
              <a:latin typeface="標楷體" panose="03000509000000000000" pitchFamily="65" charset="-120"/>
              <a:ea typeface="標楷體" panose="03000509000000000000" pitchFamily="65" charset="-120"/>
            </a:endParaRPr>
          </a:p>
        </p:txBody>
      </p:sp>
      <p:sp>
        <p:nvSpPr>
          <p:cNvPr id="10" name="文字方塊 9"/>
          <p:cNvSpPr txBox="1"/>
          <p:nvPr/>
        </p:nvSpPr>
        <p:spPr>
          <a:xfrm>
            <a:off x="225778" y="1555527"/>
            <a:ext cx="5086724" cy="1323439"/>
          </a:xfrm>
          <a:prstGeom prst="rect">
            <a:avLst/>
          </a:prstGeom>
          <a:noFill/>
          <a:ln>
            <a:solidFill>
              <a:schemeClr val="tx1"/>
            </a:solidFill>
          </a:ln>
        </p:spPr>
        <p:txBody>
          <a:bodyPr wrap="square" rtlCol="0">
            <a:spAutoFit/>
          </a:bodyPr>
          <a:lstStyle/>
          <a:p>
            <a:r>
              <a:rPr lang="zh-TW" altLang="en-US" sz="1600" dirty="0">
                <a:latin typeface="標楷體" panose="03000509000000000000" pitchFamily="65" charset="-120"/>
                <a:ea typeface="標楷體" panose="03000509000000000000" pitchFamily="65" charset="-120"/>
              </a:rPr>
              <a:t>由於</a:t>
            </a:r>
            <a:r>
              <a:rPr lang="en-US" altLang="zh-TW" sz="1600" dirty="0">
                <a:latin typeface="標楷體" panose="03000509000000000000" pitchFamily="65" charset="-120"/>
                <a:ea typeface="標楷體" panose="03000509000000000000" pitchFamily="65" charset="-120"/>
              </a:rPr>
              <a:t>Switch</a:t>
            </a:r>
            <a:r>
              <a:rPr lang="zh-TW" altLang="en-US" sz="1600" dirty="0">
                <a:latin typeface="標楷體" panose="03000509000000000000" pitchFamily="65" charset="-120"/>
                <a:ea typeface="標楷體" panose="03000509000000000000" pitchFamily="65" charset="-120"/>
              </a:rPr>
              <a:t>有自動轉換功能，因此兩頭</a:t>
            </a:r>
            <a:r>
              <a:rPr lang="en-US" altLang="zh-TW" sz="1600" dirty="0">
                <a:latin typeface="標楷體" panose="03000509000000000000" pitchFamily="65" charset="-120"/>
                <a:ea typeface="標楷體" panose="03000509000000000000" pitchFamily="65" charset="-120"/>
              </a:rPr>
              <a:t>RJ-45</a:t>
            </a:r>
            <a:r>
              <a:rPr lang="zh-TW" altLang="en-US" sz="1600" dirty="0">
                <a:latin typeface="標楷體" panose="03000509000000000000" pitchFamily="65" charset="-120"/>
                <a:ea typeface="標楷體" panose="03000509000000000000" pitchFamily="65" charset="-120"/>
              </a:rPr>
              <a:t>接頭皆使用</a:t>
            </a:r>
            <a:r>
              <a:rPr lang="en-US" altLang="zh-TW" sz="1600" dirty="0">
                <a:latin typeface="標楷體" panose="03000509000000000000" pitchFamily="65" charset="-120"/>
                <a:ea typeface="標楷體" panose="03000509000000000000" pitchFamily="65" charset="-120"/>
              </a:rPr>
              <a:t>T568A</a:t>
            </a:r>
            <a:r>
              <a:rPr lang="zh-TW" altLang="en-US" sz="1600" dirty="0">
                <a:latin typeface="標楷體" panose="03000509000000000000" pitchFamily="65" charset="-120"/>
                <a:ea typeface="標楷體" panose="03000509000000000000" pitchFamily="65" charset="-120"/>
              </a:rPr>
              <a:t>或</a:t>
            </a:r>
            <a:r>
              <a:rPr lang="en-US" altLang="zh-TW" sz="1600" dirty="0">
                <a:latin typeface="標楷體" panose="03000509000000000000" pitchFamily="65" charset="-120"/>
                <a:ea typeface="標楷體" panose="03000509000000000000" pitchFamily="65" charset="-120"/>
              </a:rPr>
              <a:t>T568B</a:t>
            </a:r>
            <a:r>
              <a:rPr lang="zh-TW" altLang="en-US" sz="1600" dirty="0">
                <a:latin typeface="標楷體" panose="03000509000000000000" pitchFamily="65" charset="-120"/>
                <a:ea typeface="標楷體" panose="03000509000000000000" pitchFamily="65" charset="-120"/>
              </a:rPr>
              <a:t>即可。</a:t>
            </a:r>
            <a:endParaRPr lang="en-US" altLang="zh-TW" sz="1600" dirty="0">
              <a:latin typeface="標楷體" panose="03000509000000000000" pitchFamily="65" charset="-120"/>
              <a:ea typeface="標楷體" panose="03000509000000000000" pitchFamily="65" charset="-120"/>
            </a:endParaRPr>
          </a:p>
          <a:p>
            <a:endParaRPr lang="en-US" altLang="zh-TW" sz="1600" dirty="0">
              <a:latin typeface="標楷體" panose="03000509000000000000" pitchFamily="65" charset="-120"/>
              <a:ea typeface="標楷體" panose="03000509000000000000" pitchFamily="65" charset="-120"/>
            </a:endParaRPr>
          </a:p>
          <a:p>
            <a:r>
              <a:rPr lang="zh-TW" altLang="en-US" sz="1600" dirty="0">
                <a:latin typeface="標楷體" panose="03000509000000000000" pitchFamily="65" charset="-120"/>
                <a:ea typeface="標楷體" panose="03000509000000000000" pitchFamily="65" charset="-120"/>
              </a:rPr>
              <a:t>例如</a:t>
            </a:r>
            <a:r>
              <a:rPr lang="en-US" altLang="zh-TW" sz="1600" dirty="0">
                <a:latin typeface="標楷體" panose="03000509000000000000" pitchFamily="65" charset="-120"/>
                <a:ea typeface="標楷體" panose="03000509000000000000" pitchFamily="65" charset="-120"/>
              </a:rPr>
              <a:t>:</a:t>
            </a:r>
            <a:r>
              <a:rPr lang="zh-TW" altLang="en-US" sz="1600" dirty="0">
                <a:latin typeface="標楷體" panose="03000509000000000000" pitchFamily="65" charset="-120"/>
                <a:ea typeface="標楷體" panose="03000509000000000000" pitchFamily="65" charset="-120"/>
              </a:rPr>
              <a:t>筆電或桌電 </a:t>
            </a:r>
            <a:r>
              <a:rPr lang="en-US" altLang="zh-TW" sz="1600" dirty="0">
                <a:latin typeface="標楷體" panose="03000509000000000000" pitchFamily="65" charset="-120"/>
                <a:ea typeface="標楷體" panose="03000509000000000000" pitchFamily="65" charset="-120"/>
              </a:rPr>
              <a:t>to Switch </a:t>
            </a:r>
            <a:r>
              <a:rPr lang="zh-TW" altLang="en-US" sz="1600" dirty="0">
                <a:latin typeface="標楷體" panose="03000509000000000000" pitchFamily="65" charset="-120"/>
                <a:ea typeface="標楷體" panose="03000509000000000000" pitchFamily="65" charset="-120"/>
              </a:rPr>
              <a:t>、 </a:t>
            </a:r>
            <a:r>
              <a:rPr lang="en-US" altLang="zh-TW" sz="1600" dirty="0">
                <a:latin typeface="標楷體" panose="03000509000000000000" pitchFamily="65" charset="-120"/>
                <a:ea typeface="標楷體" panose="03000509000000000000" pitchFamily="65" charset="-120"/>
              </a:rPr>
              <a:t>Switch to Switch </a:t>
            </a:r>
            <a:r>
              <a:rPr lang="zh-TW" altLang="en-US" sz="1600" dirty="0">
                <a:latin typeface="標楷體" panose="03000509000000000000" pitchFamily="65" charset="-120"/>
                <a:ea typeface="標楷體" panose="03000509000000000000" pitchFamily="65" charset="-120"/>
              </a:rPr>
              <a:t>、 </a:t>
            </a:r>
            <a:r>
              <a:rPr lang="en-US" altLang="zh-TW" sz="1600" dirty="0">
                <a:latin typeface="標楷體" panose="03000509000000000000" pitchFamily="65" charset="-120"/>
                <a:ea typeface="標楷體" panose="03000509000000000000" pitchFamily="65" charset="-120"/>
              </a:rPr>
              <a:t>Router to Switch</a:t>
            </a:r>
            <a:r>
              <a:rPr lang="zh-TW" altLang="en-US" sz="1600" dirty="0">
                <a:latin typeface="標楷體" panose="03000509000000000000" pitchFamily="65" charset="-120"/>
                <a:ea typeface="標楷體" panose="03000509000000000000" pitchFamily="65" charset="-120"/>
              </a:rPr>
              <a:t>。</a:t>
            </a:r>
            <a:endParaRPr lang="en-US" altLang="zh-TW" sz="1600" dirty="0">
              <a:latin typeface="標楷體" panose="03000509000000000000" pitchFamily="65" charset="-120"/>
              <a:ea typeface="標楷體" panose="03000509000000000000" pitchFamily="65" charset="-120"/>
            </a:endParaRPr>
          </a:p>
        </p:txBody>
      </p:sp>
      <p:sp>
        <p:nvSpPr>
          <p:cNvPr id="11" name="文字方塊 10"/>
          <p:cNvSpPr txBox="1"/>
          <p:nvPr/>
        </p:nvSpPr>
        <p:spPr>
          <a:xfrm>
            <a:off x="226494" y="2847069"/>
            <a:ext cx="1223412" cy="369332"/>
          </a:xfrm>
          <a:prstGeom prst="rect">
            <a:avLst/>
          </a:prstGeom>
          <a:noFill/>
        </p:spPr>
        <p:txBody>
          <a:bodyPr wrap="none" rtlCol="0">
            <a:spAutoFit/>
          </a:bodyPr>
          <a:lstStyle/>
          <a:p>
            <a:r>
              <a:rPr lang="en-US" altLang="zh-TW" b="1" dirty="0">
                <a:latin typeface="標楷體" panose="03000509000000000000" pitchFamily="65" charset="-120"/>
                <a:ea typeface="標楷體" panose="03000509000000000000" pitchFamily="65" charset="-120"/>
              </a:rPr>
              <a:t>Crossover</a:t>
            </a:r>
            <a:endParaRPr lang="zh-TW" altLang="en-US" b="1" dirty="0">
              <a:latin typeface="標楷體" panose="03000509000000000000" pitchFamily="65" charset="-120"/>
              <a:ea typeface="標楷體" panose="03000509000000000000" pitchFamily="65" charset="-120"/>
            </a:endParaRPr>
          </a:p>
        </p:txBody>
      </p:sp>
      <p:sp>
        <p:nvSpPr>
          <p:cNvPr id="12" name="文字方塊 11"/>
          <p:cNvSpPr txBox="1"/>
          <p:nvPr/>
        </p:nvSpPr>
        <p:spPr>
          <a:xfrm>
            <a:off x="225778" y="3220484"/>
            <a:ext cx="5086724" cy="1077218"/>
          </a:xfrm>
          <a:prstGeom prst="rect">
            <a:avLst/>
          </a:prstGeom>
          <a:noFill/>
          <a:ln>
            <a:solidFill>
              <a:schemeClr val="tx1"/>
            </a:solidFill>
          </a:ln>
        </p:spPr>
        <p:txBody>
          <a:bodyPr wrap="square" rtlCol="0">
            <a:spAutoFit/>
          </a:bodyPr>
          <a:lstStyle/>
          <a:p>
            <a:r>
              <a:rPr lang="zh-TW" altLang="en-US" sz="1600" dirty="0">
                <a:latin typeface="標楷體" panose="03000509000000000000" pitchFamily="65" charset="-120"/>
                <a:ea typeface="標楷體" panose="03000509000000000000" pitchFamily="65" charset="-120"/>
              </a:rPr>
              <a:t>由於兩台電腦互接需要有一端傳送端以及一端接收端，因此一頭需使用</a:t>
            </a:r>
            <a:r>
              <a:rPr lang="en-US" altLang="zh-TW" sz="1600" dirty="0">
                <a:latin typeface="標楷體" panose="03000509000000000000" pitchFamily="65" charset="-120"/>
                <a:ea typeface="標楷體" panose="03000509000000000000" pitchFamily="65" charset="-120"/>
              </a:rPr>
              <a:t>T568A</a:t>
            </a:r>
            <a:r>
              <a:rPr lang="zh-TW" altLang="en-US" sz="1600" dirty="0">
                <a:latin typeface="標楷體" panose="03000509000000000000" pitchFamily="65" charset="-120"/>
                <a:ea typeface="標楷體" panose="03000509000000000000" pitchFamily="65" charset="-120"/>
              </a:rPr>
              <a:t>另一頭則使用</a:t>
            </a:r>
            <a:r>
              <a:rPr lang="en-US" altLang="zh-TW" sz="1600" dirty="0">
                <a:latin typeface="標楷體" panose="03000509000000000000" pitchFamily="65" charset="-120"/>
                <a:ea typeface="標楷體" panose="03000509000000000000" pitchFamily="65" charset="-120"/>
              </a:rPr>
              <a:t>T568B</a:t>
            </a:r>
            <a:r>
              <a:rPr lang="zh-TW" altLang="en-US" sz="1600" dirty="0">
                <a:latin typeface="標楷體" panose="03000509000000000000" pitchFamily="65" charset="-120"/>
                <a:ea typeface="標楷體" panose="03000509000000000000" pitchFamily="65" charset="-120"/>
              </a:rPr>
              <a:t>即可進行通訊。</a:t>
            </a:r>
            <a:endParaRPr lang="en-US" altLang="zh-TW" sz="1600" dirty="0">
              <a:latin typeface="標楷體" panose="03000509000000000000" pitchFamily="65" charset="-120"/>
              <a:ea typeface="標楷體" panose="03000509000000000000" pitchFamily="65" charset="-120"/>
            </a:endParaRPr>
          </a:p>
          <a:p>
            <a:endParaRPr lang="en-US" altLang="zh-TW" sz="1600" dirty="0">
              <a:latin typeface="標楷體" panose="03000509000000000000" pitchFamily="65" charset="-120"/>
              <a:ea typeface="標楷體" panose="03000509000000000000" pitchFamily="65" charset="-120"/>
            </a:endParaRPr>
          </a:p>
          <a:p>
            <a:r>
              <a:rPr lang="zh-TW" altLang="en-US" sz="1600" dirty="0">
                <a:latin typeface="標楷體" panose="03000509000000000000" pitchFamily="65" charset="-120"/>
                <a:ea typeface="標楷體" panose="03000509000000000000" pitchFamily="65" charset="-120"/>
              </a:rPr>
              <a:t>例如</a:t>
            </a:r>
            <a:r>
              <a:rPr lang="en-US" altLang="zh-TW" sz="1600" dirty="0">
                <a:latin typeface="標楷體" panose="03000509000000000000" pitchFamily="65" charset="-120"/>
                <a:ea typeface="標楷體" panose="03000509000000000000" pitchFamily="65" charset="-120"/>
              </a:rPr>
              <a:t>:</a:t>
            </a:r>
            <a:r>
              <a:rPr lang="zh-TW" altLang="en-US" sz="1600" dirty="0">
                <a:latin typeface="標楷體" panose="03000509000000000000" pitchFamily="65" charset="-120"/>
                <a:ea typeface="標楷體" panose="03000509000000000000" pitchFamily="65" charset="-120"/>
              </a:rPr>
              <a:t> </a:t>
            </a:r>
            <a:r>
              <a:rPr lang="en-US" altLang="zh-TW" sz="1600" dirty="0">
                <a:latin typeface="標楷體" panose="03000509000000000000" pitchFamily="65" charset="-120"/>
                <a:ea typeface="標楷體" panose="03000509000000000000" pitchFamily="65" charset="-120"/>
              </a:rPr>
              <a:t>PC to PC </a:t>
            </a:r>
            <a:r>
              <a:rPr lang="zh-TW" altLang="en-US" sz="1600" dirty="0">
                <a:latin typeface="標楷體" panose="03000509000000000000" pitchFamily="65" charset="-120"/>
                <a:ea typeface="標楷體" panose="03000509000000000000" pitchFamily="65" charset="-120"/>
              </a:rPr>
              <a:t>、</a:t>
            </a:r>
            <a:r>
              <a:rPr lang="en-US" altLang="zh-TW" sz="1600" dirty="0">
                <a:latin typeface="標楷體" panose="03000509000000000000" pitchFamily="65" charset="-120"/>
                <a:ea typeface="標楷體" panose="03000509000000000000" pitchFamily="65" charset="-120"/>
              </a:rPr>
              <a:t>PC to Router </a:t>
            </a:r>
            <a:r>
              <a:rPr lang="zh-TW" altLang="en-US" sz="1600" dirty="0">
                <a:latin typeface="標楷體" panose="03000509000000000000" pitchFamily="65" charset="-120"/>
                <a:ea typeface="標楷體" panose="03000509000000000000" pitchFamily="65" charset="-120"/>
              </a:rPr>
              <a:t>、</a:t>
            </a:r>
            <a:r>
              <a:rPr lang="en-US" altLang="zh-TW" sz="1600" dirty="0">
                <a:latin typeface="標楷體" panose="03000509000000000000" pitchFamily="65" charset="-120"/>
                <a:ea typeface="標楷體" panose="03000509000000000000" pitchFamily="65" charset="-120"/>
              </a:rPr>
              <a:t>EPC</a:t>
            </a:r>
            <a:r>
              <a:rPr lang="zh-TW" altLang="en-US" sz="1600" dirty="0">
                <a:latin typeface="標楷體" panose="03000509000000000000" pitchFamily="65" charset="-120"/>
                <a:ea typeface="標楷體" panose="03000509000000000000" pitchFamily="65" charset="-120"/>
              </a:rPr>
              <a:t> </a:t>
            </a:r>
            <a:r>
              <a:rPr lang="en-US" altLang="zh-TW" sz="1600" dirty="0">
                <a:latin typeface="標楷體" panose="03000509000000000000" pitchFamily="65" charset="-120"/>
                <a:ea typeface="標楷體" panose="03000509000000000000" pitchFamily="65" charset="-120"/>
              </a:rPr>
              <a:t>to </a:t>
            </a:r>
            <a:r>
              <a:rPr lang="en-US" altLang="zh-TW" sz="1600" dirty="0" err="1">
                <a:latin typeface="標楷體" panose="03000509000000000000" pitchFamily="65" charset="-120"/>
                <a:ea typeface="標楷體" panose="03000509000000000000" pitchFamily="65" charset="-120"/>
              </a:rPr>
              <a:t>eNB</a:t>
            </a:r>
            <a:r>
              <a:rPr lang="zh-TW" altLang="en-US" sz="1600" dirty="0">
                <a:latin typeface="標楷體" panose="03000509000000000000" pitchFamily="65" charset="-120"/>
                <a:ea typeface="標楷體" panose="03000509000000000000" pitchFamily="65" charset="-120"/>
              </a:rPr>
              <a:t>。</a:t>
            </a:r>
          </a:p>
        </p:txBody>
      </p:sp>
      <p:sp>
        <p:nvSpPr>
          <p:cNvPr id="8" name="文字方塊 7"/>
          <p:cNvSpPr txBox="1"/>
          <p:nvPr/>
        </p:nvSpPr>
        <p:spPr>
          <a:xfrm>
            <a:off x="225778" y="4289415"/>
            <a:ext cx="1107996" cy="369332"/>
          </a:xfrm>
          <a:prstGeom prst="rect">
            <a:avLst/>
          </a:prstGeom>
          <a:noFill/>
        </p:spPr>
        <p:txBody>
          <a:bodyPr wrap="none" rtlCol="0">
            <a:spAutoFit/>
          </a:bodyPr>
          <a:lstStyle/>
          <a:p>
            <a:r>
              <a:rPr lang="en-US" altLang="zh-TW" b="1" dirty="0">
                <a:latin typeface="標楷體" panose="03000509000000000000" pitchFamily="65" charset="-120"/>
                <a:ea typeface="標楷體" panose="03000509000000000000" pitchFamily="65" charset="-120"/>
              </a:rPr>
              <a:t>Rollover</a:t>
            </a:r>
            <a:endParaRPr lang="zh-TW" altLang="en-US" b="1" dirty="0">
              <a:latin typeface="標楷體" panose="03000509000000000000" pitchFamily="65" charset="-120"/>
              <a:ea typeface="標楷體" panose="03000509000000000000" pitchFamily="65" charset="-120"/>
            </a:endParaRPr>
          </a:p>
        </p:txBody>
      </p:sp>
      <p:sp>
        <p:nvSpPr>
          <p:cNvPr id="13" name="文字方塊 12"/>
          <p:cNvSpPr txBox="1"/>
          <p:nvPr/>
        </p:nvSpPr>
        <p:spPr>
          <a:xfrm>
            <a:off x="140496" y="4696626"/>
            <a:ext cx="5172006" cy="2062103"/>
          </a:xfrm>
          <a:prstGeom prst="rect">
            <a:avLst/>
          </a:prstGeom>
          <a:noFill/>
          <a:ln>
            <a:solidFill>
              <a:schemeClr val="tx1"/>
            </a:solidFill>
          </a:ln>
        </p:spPr>
        <p:txBody>
          <a:bodyPr wrap="square" rtlCol="0">
            <a:spAutoFit/>
          </a:bodyPr>
          <a:lstStyle/>
          <a:p>
            <a:r>
              <a:rPr lang="en-US" altLang="zh-TW" sz="1600" dirty="0">
                <a:latin typeface="標楷體" panose="03000509000000000000" pitchFamily="65" charset="-120"/>
                <a:ea typeface="標楷體" panose="03000509000000000000" pitchFamily="65" charset="-120"/>
              </a:rPr>
              <a:t>CLI</a:t>
            </a:r>
            <a:r>
              <a:rPr lang="zh-TW" altLang="en-US" sz="1600" dirty="0">
                <a:latin typeface="標楷體" panose="03000509000000000000" pitchFamily="65" charset="-120"/>
                <a:ea typeface="標楷體" panose="03000509000000000000" pitchFamily="65" charset="-120"/>
              </a:rPr>
              <a:t>（</a:t>
            </a:r>
            <a:r>
              <a:rPr lang="en-US" altLang="zh-TW" sz="1600" dirty="0">
                <a:latin typeface="標楷體" panose="03000509000000000000" pitchFamily="65" charset="-120"/>
                <a:ea typeface="標楷體" panose="03000509000000000000" pitchFamily="65" charset="-120"/>
              </a:rPr>
              <a:t>Command Line Interface</a:t>
            </a:r>
            <a:r>
              <a:rPr lang="zh-TW" altLang="en-US" sz="1600" dirty="0">
                <a:latin typeface="標楷體" panose="03000509000000000000" pitchFamily="65" charset="-120"/>
                <a:ea typeface="標楷體" panose="03000509000000000000" pitchFamily="65" charset="-120"/>
              </a:rPr>
              <a:t>）是</a:t>
            </a:r>
            <a:r>
              <a:rPr lang="en-US" altLang="zh-TW" sz="1600" dirty="0">
                <a:latin typeface="標楷體" panose="03000509000000000000" pitchFamily="65" charset="-120"/>
                <a:ea typeface="標楷體" panose="03000509000000000000" pitchFamily="65" charset="-120"/>
              </a:rPr>
              <a:t>IOS</a:t>
            </a:r>
            <a:r>
              <a:rPr lang="zh-TW" altLang="en-US" sz="1600" dirty="0">
                <a:latin typeface="標楷體" panose="03000509000000000000" pitchFamily="65" charset="-120"/>
                <a:ea typeface="標楷體" panose="03000509000000000000" pitchFamily="65" charset="-120"/>
              </a:rPr>
              <a:t>的標準設定方式，</a:t>
            </a:r>
            <a:r>
              <a:rPr lang="en-US" altLang="zh-TW" sz="1600" dirty="0">
                <a:latin typeface="標楷體" panose="03000509000000000000" pitchFamily="65" charset="-120"/>
                <a:ea typeface="標楷體" panose="03000509000000000000" pitchFamily="65" charset="-120"/>
              </a:rPr>
              <a:t>Connector A</a:t>
            </a:r>
            <a:r>
              <a:rPr lang="zh-TW" altLang="en-US" sz="1600" dirty="0">
                <a:latin typeface="標楷體" panose="03000509000000000000" pitchFamily="65" charset="-120"/>
                <a:ea typeface="標楷體" panose="03000509000000000000" pitchFamily="65" charset="-120"/>
              </a:rPr>
              <a:t>的</a:t>
            </a:r>
            <a:r>
              <a:rPr lang="en-US" altLang="zh-TW" sz="1600" dirty="0">
                <a:latin typeface="標楷體" panose="03000509000000000000" pitchFamily="65" charset="-120"/>
                <a:ea typeface="標楷體" panose="03000509000000000000" pitchFamily="65" charset="-120"/>
              </a:rPr>
              <a:t>Pin 1</a:t>
            </a:r>
            <a:r>
              <a:rPr lang="zh-TW" altLang="en-US" sz="1600" dirty="0">
                <a:latin typeface="標楷體" panose="03000509000000000000" pitchFamily="65" charset="-120"/>
                <a:ea typeface="標楷體" panose="03000509000000000000" pitchFamily="65" charset="-120"/>
              </a:rPr>
              <a:t>連接</a:t>
            </a:r>
            <a:r>
              <a:rPr lang="en-US" altLang="zh-TW" sz="1600" dirty="0">
                <a:latin typeface="標楷體" panose="03000509000000000000" pitchFamily="65" charset="-120"/>
                <a:ea typeface="標楷體" panose="03000509000000000000" pitchFamily="65" charset="-120"/>
              </a:rPr>
              <a:t>B</a:t>
            </a:r>
            <a:r>
              <a:rPr lang="zh-TW" altLang="en-US" sz="1600" dirty="0">
                <a:latin typeface="標楷體" panose="03000509000000000000" pitchFamily="65" charset="-120"/>
                <a:ea typeface="標楷體" panose="03000509000000000000" pitchFamily="65" charset="-120"/>
              </a:rPr>
              <a:t>的</a:t>
            </a:r>
            <a:r>
              <a:rPr lang="en-US" altLang="zh-TW" sz="1600" dirty="0">
                <a:latin typeface="標楷體" panose="03000509000000000000" pitchFamily="65" charset="-120"/>
                <a:ea typeface="標楷體" panose="03000509000000000000" pitchFamily="65" charset="-120"/>
              </a:rPr>
              <a:t>Pin 8</a:t>
            </a:r>
            <a:r>
              <a:rPr lang="zh-TW" altLang="en-US" sz="1600" dirty="0">
                <a:latin typeface="標楷體" panose="03000509000000000000" pitchFamily="65" charset="-120"/>
                <a:ea typeface="標楷體" panose="03000509000000000000" pitchFamily="65" charset="-120"/>
              </a:rPr>
              <a:t>，</a:t>
            </a:r>
            <a:r>
              <a:rPr lang="en-US" altLang="zh-TW" sz="1600" dirty="0">
                <a:latin typeface="標楷體" panose="03000509000000000000" pitchFamily="65" charset="-120"/>
                <a:ea typeface="標楷體" panose="03000509000000000000" pitchFamily="65" charset="-120"/>
              </a:rPr>
              <a:t> Connector A</a:t>
            </a:r>
            <a:r>
              <a:rPr lang="zh-TW" altLang="en-US" sz="1600" dirty="0">
                <a:latin typeface="標楷體" panose="03000509000000000000" pitchFamily="65" charset="-120"/>
                <a:ea typeface="標楷體" panose="03000509000000000000" pitchFamily="65" charset="-120"/>
              </a:rPr>
              <a:t>的</a:t>
            </a:r>
            <a:r>
              <a:rPr lang="en-US" altLang="zh-TW" sz="1600" dirty="0">
                <a:latin typeface="標楷體" panose="03000509000000000000" pitchFamily="65" charset="-120"/>
                <a:ea typeface="標楷體" panose="03000509000000000000" pitchFamily="65" charset="-120"/>
              </a:rPr>
              <a:t>Pin 2</a:t>
            </a:r>
            <a:r>
              <a:rPr lang="zh-TW" altLang="en-US" sz="1600" dirty="0">
                <a:latin typeface="標楷體" panose="03000509000000000000" pitchFamily="65" charset="-120"/>
                <a:ea typeface="標楷體" panose="03000509000000000000" pitchFamily="65" charset="-120"/>
              </a:rPr>
              <a:t>連接</a:t>
            </a:r>
            <a:r>
              <a:rPr lang="en-US" altLang="zh-TW" sz="1600" dirty="0">
                <a:latin typeface="標楷體" panose="03000509000000000000" pitchFamily="65" charset="-120"/>
                <a:ea typeface="標楷體" panose="03000509000000000000" pitchFamily="65" charset="-120"/>
              </a:rPr>
              <a:t>B</a:t>
            </a:r>
            <a:r>
              <a:rPr lang="zh-TW" altLang="en-US" sz="1600" dirty="0">
                <a:latin typeface="標楷體" panose="03000509000000000000" pitchFamily="65" charset="-120"/>
                <a:ea typeface="標楷體" panose="03000509000000000000" pitchFamily="65" charset="-120"/>
              </a:rPr>
              <a:t>的</a:t>
            </a:r>
            <a:r>
              <a:rPr lang="en-US" altLang="zh-TW" sz="1600" dirty="0">
                <a:latin typeface="標楷體" panose="03000509000000000000" pitchFamily="65" charset="-120"/>
                <a:ea typeface="標楷體" panose="03000509000000000000" pitchFamily="65" charset="-120"/>
              </a:rPr>
              <a:t>Pin 7</a:t>
            </a:r>
            <a:r>
              <a:rPr lang="zh-TW" altLang="en-US" sz="1600" dirty="0">
                <a:latin typeface="標楷體" panose="03000509000000000000" pitchFamily="65" charset="-120"/>
                <a:ea typeface="標楷體" panose="03000509000000000000" pitchFamily="65" charset="-120"/>
              </a:rPr>
              <a:t>，以此類推。我們必須使用</a:t>
            </a:r>
            <a:r>
              <a:rPr lang="en-US" altLang="zh-TW" sz="1600" dirty="0">
                <a:latin typeface="標楷體" panose="03000509000000000000" pitchFamily="65" charset="-120"/>
                <a:ea typeface="標楷體" panose="03000509000000000000" pitchFamily="65" charset="-120"/>
              </a:rPr>
              <a:t>Rollover Cable</a:t>
            </a:r>
            <a:r>
              <a:rPr lang="zh-TW" altLang="en-US" sz="1600" dirty="0">
                <a:latin typeface="標楷體" panose="03000509000000000000" pitchFamily="65" charset="-120"/>
                <a:ea typeface="標楷體" panose="03000509000000000000" pitchFamily="65" charset="-120"/>
              </a:rPr>
              <a:t>連接電腦與設備，才能開啟終端機介面，並以輸入指令的方式管理設備。</a:t>
            </a:r>
            <a:endParaRPr lang="en-US" altLang="zh-TW" sz="1600" dirty="0">
              <a:latin typeface="標楷體" panose="03000509000000000000" pitchFamily="65" charset="-120"/>
              <a:ea typeface="標楷體" panose="03000509000000000000" pitchFamily="65" charset="-120"/>
            </a:endParaRPr>
          </a:p>
          <a:p>
            <a:endParaRPr lang="en-US" altLang="zh-TW" sz="1600" dirty="0">
              <a:latin typeface="標楷體" panose="03000509000000000000" pitchFamily="65" charset="-120"/>
              <a:ea typeface="標楷體" panose="03000509000000000000" pitchFamily="65" charset="-120"/>
            </a:endParaRPr>
          </a:p>
          <a:p>
            <a:r>
              <a:rPr lang="zh-TW" altLang="en-US" sz="1600" dirty="0">
                <a:latin typeface="標楷體" panose="03000509000000000000" pitchFamily="65" charset="-120"/>
                <a:ea typeface="標楷體" panose="03000509000000000000" pitchFamily="65" charset="-120"/>
              </a:rPr>
              <a:t>例如</a:t>
            </a:r>
            <a:r>
              <a:rPr lang="en-US" altLang="zh-TW" sz="1600" dirty="0">
                <a:latin typeface="標楷體" panose="03000509000000000000" pitchFamily="65" charset="-120"/>
                <a:ea typeface="標楷體" panose="03000509000000000000" pitchFamily="65" charset="-120"/>
              </a:rPr>
              <a:t>:</a:t>
            </a:r>
            <a:r>
              <a:rPr lang="zh-TW" altLang="en-US" sz="1600" dirty="0">
                <a:latin typeface="標楷體" panose="03000509000000000000" pitchFamily="65" charset="-120"/>
                <a:ea typeface="標楷體" panose="03000509000000000000" pitchFamily="65" charset="-120"/>
              </a:rPr>
              <a:t>筆電連接</a:t>
            </a:r>
            <a:r>
              <a:rPr lang="en-US" altLang="zh-TW" sz="1600" dirty="0">
                <a:latin typeface="標楷體" panose="03000509000000000000" pitchFamily="65" charset="-120"/>
                <a:ea typeface="標楷體" panose="03000509000000000000" pitchFamily="65" charset="-120"/>
              </a:rPr>
              <a:t>Cisco Router </a:t>
            </a:r>
            <a:r>
              <a:rPr lang="zh-TW" altLang="en-US" sz="1600" dirty="0">
                <a:latin typeface="標楷體" panose="03000509000000000000" pitchFamily="65" charset="-120"/>
                <a:ea typeface="標楷體" panose="03000509000000000000" pitchFamily="65" charset="-120"/>
              </a:rPr>
              <a:t>的 </a:t>
            </a:r>
            <a:r>
              <a:rPr lang="en-US" altLang="zh-TW" sz="1600" dirty="0">
                <a:latin typeface="標楷體" panose="03000509000000000000" pitchFamily="65" charset="-120"/>
                <a:ea typeface="標楷體" panose="03000509000000000000" pitchFamily="65" charset="-120"/>
              </a:rPr>
              <a:t>Console</a:t>
            </a:r>
            <a:r>
              <a:rPr lang="zh-TW" altLang="en-US" sz="1600" dirty="0">
                <a:latin typeface="標楷體" panose="03000509000000000000" pitchFamily="65" charset="-120"/>
                <a:ea typeface="標楷體" panose="03000509000000000000" pitchFamily="65" charset="-120"/>
              </a:rPr>
              <a:t>，輸入控制指令。</a:t>
            </a:r>
          </a:p>
        </p:txBody>
      </p:sp>
      <p:pic>
        <p:nvPicPr>
          <p:cNvPr id="3" name="圖片 2">
            <a:extLst>
              <a:ext uri="{FF2B5EF4-FFF2-40B4-BE49-F238E27FC236}">
                <a16:creationId xmlns:a16="http://schemas.microsoft.com/office/drawing/2014/main" id="{736627BB-EFE8-4E64-9A82-E316F10E75AB}"/>
              </a:ext>
            </a:extLst>
          </p:cNvPr>
          <p:cNvPicPr>
            <a:picLocks noChangeAspect="1"/>
          </p:cNvPicPr>
          <p:nvPr/>
        </p:nvPicPr>
        <p:blipFill>
          <a:blip r:embed="rId3"/>
          <a:stretch>
            <a:fillRect/>
          </a:stretch>
        </p:blipFill>
        <p:spPr>
          <a:xfrm>
            <a:off x="5656950" y="4871429"/>
            <a:ext cx="6394554" cy="1863740"/>
          </a:xfrm>
          <a:prstGeom prst="rect">
            <a:avLst/>
          </a:prstGeom>
        </p:spPr>
      </p:pic>
    </p:spTree>
    <p:extLst>
      <p:ext uri="{BB962C8B-B14F-4D97-AF65-F5344CB8AC3E}">
        <p14:creationId xmlns:p14="http://schemas.microsoft.com/office/powerpoint/2010/main" val="728748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203760"/>
            <a:ext cx="10515600" cy="1325563"/>
          </a:xfrm>
        </p:spPr>
        <p:txBody>
          <a:bodyPr/>
          <a:lstStyle/>
          <a:p>
            <a:r>
              <a:rPr lang="en-US" altLang="zh-TW" dirty="0">
                <a:latin typeface="標楷體" panose="03000509000000000000" pitchFamily="65" charset="-120"/>
                <a:ea typeface="標楷體" panose="03000509000000000000" pitchFamily="65" charset="-120"/>
              </a:rPr>
              <a:t>Fiber Optic(1/2)</a:t>
            </a:r>
            <a:endParaRPr lang="zh-TW" altLang="en-US"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838200" y="1482210"/>
            <a:ext cx="7882718" cy="5202369"/>
          </a:xfrm>
        </p:spPr>
        <p:txBody>
          <a:bodyPr>
            <a:normAutofit lnSpcReduction="10000"/>
          </a:bodyPr>
          <a:lstStyle/>
          <a:p>
            <a:pPr>
              <a:lnSpc>
                <a:spcPct val="100000"/>
              </a:lnSpc>
            </a:pPr>
            <a:r>
              <a:rPr lang="zh-TW" altLang="en-US" sz="2400" dirty="0">
                <a:latin typeface="標楷體" panose="03000509000000000000" pitchFamily="65" charset="-120"/>
                <a:ea typeface="標楷體" panose="03000509000000000000" pitchFamily="65" charset="-120"/>
              </a:rPr>
              <a:t>光纖網路。</a:t>
            </a:r>
            <a:endParaRPr lang="en-US" altLang="zh-TW" sz="2400" dirty="0">
              <a:latin typeface="標楷體" panose="03000509000000000000" pitchFamily="65" charset="-120"/>
              <a:ea typeface="標楷體" panose="03000509000000000000" pitchFamily="65" charset="-120"/>
            </a:endParaRPr>
          </a:p>
          <a:p>
            <a:pPr>
              <a:lnSpc>
                <a:spcPct val="100000"/>
              </a:lnSpc>
            </a:pPr>
            <a:r>
              <a:rPr lang="zh-TW" altLang="en-US" sz="2400" dirty="0">
                <a:latin typeface="標楷體" panose="03000509000000000000" pitchFamily="65" charset="-120"/>
                <a:ea typeface="標楷體" panose="03000509000000000000" pitchFamily="65" charset="-120"/>
              </a:rPr>
              <a:t>分別為單模與多模光纖。</a:t>
            </a:r>
            <a:endParaRPr lang="en-US" altLang="zh-TW" sz="2400" dirty="0">
              <a:latin typeface="標楷體" panose="03000509000000000000" pitchFamily="65" charset="-120"/>
              <a:ea typeface="標楷體" panose="03000509000000000000" pitchFamily="65" charset="-120"/>
            </a:endParaRPr>
          </a:p>
          <a:p>
            <a:pPr>
              <a:lnSpc>
                <a:spcPct val="100000"/>
              </a:lnSpc>
            </a:pPr>
            <a:r>
              <a:rPr lang="zh-TW" altLang="en-US" sz="2400" dirty="0">
                <a:latin typeface="標楷體" panose="03000509000000000000" pitchFamily="65" charset="-120"/>
                <a:ea typeface="標楷體" panose="03000509000000000000" pitchFamily="65" charset="-120"/>
              </a:rPr>
              <a:t>傳輸距離最長可達 </a:t>
            </a:r>
            <a:r>
              <a:rPr lang="en-US" altLang="zh-TW" sz="2400" dirty="0">
                <a:latin typeface="標楷體" panose="03000509000000000000" pitchFamily="65" charset="-120"/>
                <a:ea typeface="標楷體" panose="03000509000000000000" pitchFamily="65" charset="-120"/>
              </a:rPr>
              <a:t>2,000 </a:t>
            </a:r>
            <a:r>
              <a:rPr lang="zh-TW" altLang="en-US" sz="2400" dirty="0">
                <a:latin typeface="標楷體" panose="03000509000000000000" pitchFamily="65" charset="-120"/>
                <a:ea typeface="標楷體" panose="03000509000000000000" pitchFamily="65" charset="-120"/>
              </a:rPr>
              <a:t>公尺。</a:t>
            </a:r>
            <a:endParaRPr lang="en-US" altLang="zh-TW" sz="2400" dirty="0">
              <a:latin typeface="標楷體" panose="03000509000000000000" pitchFamily="65" charset="-120"/>
              <a:ea typeface="標楷體" panose="03000509000000000000" pitchFamily="65" charset="-120"/>
            </a:endParaRPr>
          </a:p>
          <a:p>
            <a:pPr>
              <a:lnSpc>
                <a:spcPct val="100000"/>
              </a:lnSpc>
            </a:pPr>
            <a:r>
              <a:rPr lang="zh-TW" altLang="en-US" sz="2400" dirty="0">
                <a:latin typeface="標楷體" panose="03000509000000000000" pitchFamily="65" charset="-120"/>
                <a:ea typeface="標楷體" panose="03000509000000000000" pitchFamily="65" charset="-120"/>
              </a:rPr>
              <a:t>一般連接成星狀網路。</a:t>
            </a:r>
            <a:endParaRPr lang="en-US" altLang="zh-TW" sz="2400" dirty="0">
              <a:latin typeface="標楷體" panose="03000509000000000000" pitchFamily="65" charset="-120"/>
              <a:ea typeface="標楷體" panose="03000509000000000000" pitchFamily="65" charset="-120"/>
            </a:endParaRPr>
          </a:p>
          <a:p>
            <a:pPr>
              <a:lnSpc>
                <a:spcPct val="100000"/>
              </a:lnSpc>
            </a:pPr>
            <a:r>
              <a:rPr lang="zh-TW" altLang="en-US" sz="2400" dirty="0">
                <a:latin typeface="標楷體" panose="03000509000000000000" pitchFamily="65" charset="-120"/>
                <a:ea typeface="標楷體" panose="03000509000000000000" pitchFamily="65" charset="-120"/>
              </a:rPr>
              <a:t>優點</a:t>
            </a:r>
            <a:r>
              <a:rPr lang="en-US" altLang="zh-TW" sz="2400" dirty="0">
                <a:latin typeface="標楷體" panose="03000509000000000000" pitchFamily="65" charset="-120"/>
                <a:ea typeface="標楷體" panose="03000509000000000000" pitchFamily="65" charset="-120"/>
              </a:rPr>
              <a:t>:</a:t>
            </a:r>
          </a:p>
          <a:p>
            <a:pPr marL="914400" lvl="1" indent="-457200">
              <a:lnSpc>
                <a:spcPct val="100000"/>
              </a:lnSpc>
              <a:buFont typeface="+mj-lt"/>
              <a:buAutoNum type="arabicPeriod"/>
            </a:pPr>
            <a:r>
              <a:rPr lang="zh-TW" altLang="en-US" sz="2000" dirty="0">
                <a:latin typeface="標楷體" panose="03000509000000000000" pitchFamily="65" charset="-120"/>
                <a:ea typeface="標楷體" panose="03000509000000000000" pitchFamily="65" charset="-120"/>
              </a:rPr>
              <a:t>方便長距離傳輸。</a:t>
            </a:r>
            <a:endParaRPr lang="en-US" altLang="zh-TW" sz="2000" dirty="0">
              <a:latin typeface="標楷體" panose="03000509000000000000" pitchFamily="65" charset="-120"/>
              <a:ea typeface="標楷體" panose="03000509000000000000" pitchFamily="65" charset="-120"/>
            </a:endParaRPr>
          </a:p>
          <a:p>
            <a:pPr marL="914400" lvl="1" indent="-457200">
              <a:lnSpc>
                <a:spcPct val="100000"/>
              </a:lnSpc>
              <a:buFont typeface="+mj-lt"/>
              <a:buAutoNum type="arabicPeriod"/>
            </a:pPr>
            <a:r>
              <a:rPr lang="zh-TW" altLang="en-US" sz="2000" dirty="0">
                <a:latin typeface="標楷體" panose="03000509000000000000" pitchFamily="65" charset="-120"/>
                <a:ea typeface="標楷體" panose="03000509000000000000" pitchFamily="65" charset="-120"/>
              </a:rPr>
              <a:t>光纜重量輕、體積小，故埋設光纜時，可節省管道空間。</a:t>
            </a:r>
            <a:endParaRPr lang="en-US" altLang="zh-TW" sz="2000" dirty="0">
              <a:latin typeface="標楷體" panose="03000509000000000000" pitchFamily="65" charset="-120"/>
              <a:ea typeface="標楷體" panose="03000509000000000000" pitchFamily="65" charset="-120"/>
            </a:endParaRPr>
          </a:p>
          <a:p>
            <a:pPr marL="914400" lvl="1" indent="-457200">
              <a:lnSpc>
                <a:spcPct val="100000"/>
              </a:lnSpc>
              <a:buFont typeface="+mj-lt"/>
              <a:buAutoNum type="arabicPeriod"/>
            </a:pPr>
            <a:r>
              <a:rPr lang="zh-TW" altLang="en-US" sz="2000" dirty="0">
                <a:latin typeface="標楷體" panose="03000509000000000000" pitchFamily="65" charset="-120"/>
                <a:ea typeface="標楷體" panose="03000509000000000000" pitchFamily="65" charset="-120"/>
              </a:rPr>
              <a:t>光纖屬於非金屬的絕緣體，不會受到電磁波等之干擾，在高干擾的環境可保持訊號完整。不受電磁干擾，傳送資訊保密性強。</a:t>
            </a:r>
            <a:endParaRPr lang="en-US" altLang="zh-TW" sz="2000" dirty="0">
              <a:latin typeface="標楷體" panose="03000509000000000000" pitchFamily="65" charset="-120"/>
              <a:ea typeface="標楷體" panose="03000509000000000000" pitchFamily="65" charset="-120"/>
            </a:endParaRPr>
          </a:p>
          <a:p>
            <a:pPr>
              <a:lnSpc>
                <a:spcPct val="100000"/>
              </a:lnSpc>
            </a:pPr>
            <a:r>
              <a:rPr lang="zh-TW" altLang="en-US" sz="2400" dirty="0">
                <a:latin typeface="標楷體" panose="03000509000000000000" pitchFamily="65" charset="-120"/>
                <a:ea typeface="標楷體" panose="03000509000000000000" pitchFamily="65" charset="-120"/>
              </a:rPr>
              <a:t>缺點</a:t>
            </a:r>
            <a:r>
              <a:rPr lang="en-US" altLang="zh-TW" sz="2400" dirty="0">
                <a:latin typeface="標楷體" panose="03000509000000000000" pitchFamily="65" charset="-120"/>
                <a:ea typeface="標楷體" panose="03000509000000000000" pitchFamily="65" charset="-120"/>
              </a:rPr>
              <a:t>:</a:t>
            </a:r>
          </a:p>
          <a:p>
            <a:pPr marL="971550" lvl="1" indent="-514350">
              <a:buFont typeface="+mj-lt"/>
              <a:buAutoNum type="arabicPeriod"/>
            </a:pPr>
            <a:r>
              <a:rPr lang="zh-TW" altLang="en-US" sz="2000" dirty="0">
                <a:latin typeface="標楷體" panose="03000509000000000000" pitchFamily="65" charset="-120"/>
                <a:ea typeface="標楷體" panose="03000509000000000000" pitchFamily="65" charset="-120"/>
              </a:rPr>
              <a:t>元件昂貴。</a:t>
            </a:r>
            <a:endParaRPr lang="en-US" altLang="zh-TW" sz="2000" dirty="0">
              <a:latin typeface="標楷體" panose="03000509000000000000" pitchFamily="65" charset="-120"/>
              <a:ea typeface="標楷體" panose="03000509000000000000" pitchFamily="65" charset="-120"/>
            </a:endParaRPr>
          </a:p>
          <a:p>
            <a:pPr marL="971550" lvl="1" indent="-514350">
              <a:buFont typeface="+mj-lt"/>
              <a:buAutoNum type="arabicPeriod"/>
            </a:pPr>
            <a:r>
              <a:rPr lang="zh-TW" altLang="en-US" sz="2000" dirty="0">
                <a:latin typeface="標楷體" panose="03000509000000000000" pitchFamily="65" charset="-120"/>
                <a:ea typeface="標楷體" panose="03000509000000000000" pitchFamily="65" charset="-120"/>
              </a:rPr>
              <a:t>光纖容易因彎曲而損毀，佈線須要很小心，也需要專門的切割及連接工具，因此而外麻煩</a:t>
            </a: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52315" y="797518"/>
            <a:ext cx="2433357" cy="2128097"/>
          </a:xfrm>
          <a:prstGeom prst="rect">
            <a:avLst/>
          </a:prstGeom>
        </p:spPr>
      </p:pic>
      <p:sp>
        <p:nvSpPr>
          <p:cNvPr id="5" name="文字方塊 4"/>
          <p:cNvSpPr txBox="1"/>
          <p:nvPr/>
        </p:nvSpPr>
        <p:spPr>
          <a:xfrm>
            <a:off x="9945827" y="3047271"/>
            <a:ext cx="800219" cy="276999"/>
          </a:xfrm>
          <a:prstGeom prst="rect">
            <a:avLst/>
          </a:prstGeom>
          <a:noFill/>
        </p:spPr>
        <p:txBody>
          <a:bodyPr wrap="none" rtlCol="0">
            <a:spAutoFit/>
          </a:bodyPr>
          <a:lstStyle/>
          <a:p>
            <a:r>
              <a:rPr lang="zh-TW" altLang="en-US" sz="1200" dirty="0">
                <a:latin typeface="標楷體" panose="03000509000000000000" pitchFamily="65" charset="-120"/>
                <a:ea typeface="標楷體" panose="03000509000000000000" pitchFamily="65" charset="-120"/>
              </a:rPr>
              <a:t>光纖網路</a:t>
            </a:r>
          </a:p>
        </p:txBody>
      </p:sp>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0918" y="3445926"/>
            <a:ext cx="3250036" cy="2430975"/>
          </a:xfrm>
          <a:prstGeom prst="rect">
            <a:avLst/>
          </a:prstGeom>
        </p:spPr>
      </p:pic>
      <p:sp>
        <p:nvSpPr>
          <p:cNvPr id="7" name="文字方塊 6"/>
          <p:cNvSpPr txBox="1"/>
          <p:nvPr/>
        </p:nvSpPr>
        <p:spPr>
          <a:xfrm>
            <a:off x="9638050" y="5998557"/>
            <a:ext cx="1415772" cy="276999"/>
          </a:xfrm>
          <a:prstGeom prst="rect">
            <a:avLst/>
          </a:prstGeom>
          <a:noFill/>
        </p:spPr>
        <p:txBody>
          <a:bodyPr wrap="none" rtlCol="0">
            <a:spAutoFit/>
          </a:bodyPr>
          <a:lstStyle/>
          <a:p>
            <a:r>
              <a:rPr lang="zh-TW" altLang="en-US" sz="1200" dirty="0">
                <a:latin typeface="標楷體" panose="03000509000000000000" pitchFamily="65" charset="-120"/>
                <a:ea typeface="標楷體" panose="03000509000000000000" pitchFamily="65" charset="-120"/>
              </a:rPr>
              <a:t>多模光纖傳輸模式</a:t>
            </a:r>
            <a:endParaRPr lang="en-US" altLang="zh-TW" sz="12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093598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標楷體" panose="03000509000000000000" pitchFamily="65" charset="-120"/>
                <a:ea typeface="標楷體" panose="03000509000000000000" pitchFamily="65" charset="-120"/>
              </a:rPr>
              <a:t>Fiber Optic(2/2)</a:t>
            </a:r>
            <a:endParaRPr lang="zh-TW" altLang="en-US" dirty="0"/>
          </a:p>
        </p:txBody>
      </p:sp>
      <p:sp>
        <p:nvSpPr>
          <p:cNvPr id="3" name="內容版面配置區 2"/>
          <p:cNvSpPr>
            <a:spLocks noGrp="1"/>
          </p:cNvSpPr>
          <p:nvPr>
            <p:ph idx="1"/>
          </p:nvPr>
        </p:nvSpPr>
        <p:spPr>
          <a:xfrm>
            <a:off x="838200" y="1419225"/>
            <a:ext cx="10515600" cy="5229225"/>
          </a:xfrm>
        </p:spPr>
        <p:txBody>
          <a:bodyPr>
            <a:normAutofit/>
          </a:bodyPr>
          <a:lstStyle/>
          <a:p>
            <a:r>
              <a:rPr lang="zh-TW" altLang="en-US" dirty="0">
                <a:latin typeface="標楷體" panose="03000509000000000000" pitchFamily="65" charset="-120"/>
                <a:ea typeface="標楷體" panose="03000509000000000000" pitchFamily="65" charset="-120"/>
              </a:rPr>
              <a:t>單模光纖</a:t>
            </a:r>
            <a:r>
              <a:rPr lang="en-US" altLang="zh-TW" dirty="0">
                <a:latin typeface="標楷體" panose="03000509000000000000" pitchFamily="65" charset="-120"/>
                <a:ea typeface="標楷體" panose="03000509000000000000" pitchFamily="65" charset="-120"/>
              </a:rPr>
              <a:t>:</a:t>
            </a: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核心非常細，材料為玻璃纖維、塑料。</a:t>
            </a:r>
            <a:r>
              <a:rPr lang="en-US" altLang="zh-TW" dirty="0">
                <a:latin typeface="標楷體" panose="03000509000000000000" pitchFamily="65" charset="-120"/>
                <a:ea typeface="標楷體" panose="03000509000000000000" pitchFamily="65" charset="-120"/>
              </a:rPr>
              <a:t>(9 or 10 um)</a:t>
            </a: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單一入射角。</a:t>
            </a:r>
            <a:endParaRPr lang="en-US" altLang="zh-TW" dirty="0">
              <a:latin typeface="標楷體" panose="03000509000000000000" pitchFamily="65" charset="-120"/>
              <a:ea typeface="標楷體" panose="03000509000000000000" pitchFamily="65" charset="-120"/>
            </a:endParaRP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較沒有光線折射或反射的損耗。</a:t>
            </a:r>
            <a:endParaRPr lang="en-US" altLang="zh-TW" dirty="0">
              <a:latin typeface="標楷體" panose="03000509000000000000" pitchFamily="65" charset="-120"/>
              <a:ea typeface="標楷體" panose="03000509000000000000" pitchFamily="65" charset="-120"/>
            </a:endParaRP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傳送距離較遠。多使用在遠端通訊這類較長距離的傳輸。</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多模光纖</a:t>
            </a:r>
            <a:r>
              <a:rPr lang="en-US" altLang="zh-TW" dirty="0">
                <a:latin typeface="標楷體" panose="03000509000000000000" pitchFamily="65" charset="-120"/>
                <a:ea typeface="標楷體" panose="03000509000000000000" pitchFamily="65" charset="-120"/>
              </a:rPr>
              <a:t>:</a:t>
            </a: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核心比較粗，材料為玻璃纖維、塑料。</a:t>
            </a:r>
            <a:r>
              <a:rPr lang="en-US" altLang="zh-TW" dirty="0">
                <a:latin typeface="標楷體" panose="03000509000000000000" pitchFamily="65" charset="-120"/>
                <a:ea typeface="標楷體" panose="03000509000000000000" pitchFamily="65" charset="-120"/>
              </a:rPr>
              <a:t>(50</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or 62.5 um)</a:t>
            </a: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多入射角。</a:t>
            </a:r>
            <a:endParaRPr lang="en-US" altLang="zh-TW" dirty="0">
              <a:latin typeface="標楷體" panose="03000509000000000000" pitchFamily="65" charset="-120"/>
              <a:ea typeface="標楷體" panose="03000509000000000000" pitchFamily="65" charset="-120"/>
            </a:endParaRP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有較多的光線折射或反射的損耗。</a:t>
            </a:r>
            <a:endParaRPr lang="en-US" altLang="zh-TW" dirty="0">
              <a:latin typeface="標楷體" panose="03000509000000000000" pitchFamily="65" charset="-120"/>
              <a:ea typeface="標楷體" panose="03000509000000000000" pitchFamily="65" charset="-120"/>
            </a:endParaRP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傳送距離較短。</a:t>
            </a:r>
            <a:endParaRPr lang="en-US" altLang="zh-TW" dirty="0">
              <a:latin typeface="標楷體" panose="03000509000000000000" pitchFamily="65" charset="-120"/>
              <a:ea typeface="標楷體" panose="03000509000000000000" pitchFamily="65" charset="-120"/>
            </a:endParaRPr>
          </a:p>
          <a:p>
            <a:pPr marL="971550" lvl="1" indent="-514350">
              <a:buFont typeface="+mj-lt"/>
              <a:buAutoNum type="arabicPeriod"/>
            </a:pPr>
            <a:r>
              <a:rPr lang="zh-TW" altLang="en-US" dirty="0">
                <a:latin typeface="標楷體" panose="03000509000000000000" pitchFamily="65" charset="-120"/>
                <a:ea typeface="標楷體" panose="03000509000000000000" pitchFamily="65" charset="-120"/>
              </a:rPr>
              <a:t>多使用在區網這類較短距離的傳輸。</a:t>
            </a:r>
            <a:endParaRPr lang="en-US" altLang="zh-TW" dirty="0">
              <a:latin typeface="標楷體" panose="03000509000000000000" pitchFamily="65" charset="-120"/>
              <a:ea typeface="標楷體" panose="03000509000000000000" pitchFamily="65" charset="-120"/>
            </a:endParaRPr>
          </a:p>
          <a:p>
            <a:pPr marL="971550" lvl="1" indent="-514350">
              <a:buFont typeface="+mj-lt"/>
              <a:buAutoNum type="arabicPeriod"/>
            </a:pPr>
            <a:endParaRPr lang="en-US" altLang="zh-TW" dirty="0">
              <a:latin typeface="標楷體" panose="03000509000000000000" pitchFamily="65" charset="-120"/>
              <a:ea typeface="標楷體" panose="03000509000000000000" pitchFamily="65" charset="-120"/>
            </a:endParaRPr>
          </a:p>
        </p:txBody>
      </p:sp>
      <p:sp>
        <p:nvSpPr>
          <p:cNvPr id="4" name="AutoShape 2" descr="「光纖 單模 多模」的圖片搜尋結果"/>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4880" y="4814047"/>
            <a:ext cx="3398940" cy="1766047"/>
          </a:xfrm>
          <a:prstGeom prst="rect">
            <a:avLst/>
          </a:prstGeom>
        </p:spPr>
      </p:pic>
      <p:sp>
        <p:nvSpPr>
          <p:cNvPr id="7" name="文字方塊 6"/>
          <p:cNvSpPr txBox="1"/>
          <p:nvPr/>
        </p:nvSpPr>
        <p:spPr>
          <a:xfrm>
            <a:off x="9744350" y="4591802"/>
            <a:ext cx="753036" cy="307777"/>
          </a:xfrm>
          <a:prstGeom prst="rect">
            <a:avLst/>
          </a:prstGeom>
          <a:noFill/>
        </p:spPr>
        <p:txBody>
          <a:bodyPr wrap="square" rtlCol="0">
            <a:spAutoFit/>
          </a:bodyPr>
          <a:lstStyle/>
          <a:p>
            <a:r>
              <a:rPr lang="zh-TW" altLang="en-US" sz="1400" dirty="0">
                <a:latin typeface="標楷體" panose="03000509000000000000" pitchFamily="65" charset="-120"/>
                <a:ea typeface="標楷體" panose="03000509000000000000" pitchFamily="65" charset="-120"/>
              </a:rPr>
              <a:t>單模</a:t>
            </a:r>
          </a:p>
        </p:txBody>
      </p:sp>
      <p:sp>
        <p:nvSpPr>
          <p:cNvPr id="8" name="文字方塊 7"/>
          <p:cNvSpPr txBox="1"/>
          <p:nvPr/>
        </p:nvSpPr>
        <p:spPr>
          <a:xfrm>
            <a:off x="9744350" y="5432059"/>
            <a:ext cx="753036" cy="307777"/>
          </a:xfrm>
          <a:prstGeom prst="rect">
            <a:avLst/>
          </a:prstGeom>
          <a:noFill/>
        </p:spPr>
        <p:txBody>
          <a:bodyPr wrap="square" rtlCol="0">
            <a:spAutoFit/>
          </a:bodyPr>
          <a:lstStyle/>
          <a:p>
            <a:r>
              <a:rPr lang="zh-TW" altLang="en-US" sz="1400" dirty="0">
                <a:latin typeface="標楷體" panose="03000509000000000000" pitchFamily="65" charset="-120"/>
                <a:ea typeface="標楷體" panose="03000509000000000000" pitchFamily="65" charset="-120"/>
              </a:rPr>
              <a:t>多模</a:t>
            </a:r>
          </a:p>
        </p:txBody>
      </p:sp>
    </p:spTree>
    <p:extLst>
      <p:ext uri="{BB962C8B-B14F-4D97-AF65-F5344CB8AC3E}">
        <p14:creationId xmlns:p14="http://schemas.microsoft.com/office/powerpoint/2010/main" val="3084893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標楷體" panose="03000509000000000000" pitchFamily="65" charset="-120"/>
                <a:ea typeface="標楷體" panose="03000509000000000000" pitchFamily="65" charset="-120"/>
              </a:rPr>
              <a:t>Hub</a:t>
            </a:r>
            <a:endParaRPr lang="zh-TW" altLang="en-US"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838201" y="1825625"/>
            <a:ext cx="5932470" cy="4351338"/>
          </a:xfrm>
        </p:spPr>
        <p:txBody>
          <a:bodyPr/>
          <a:lstStyle/>
          <a:p>
            <a:r>
              <a:rPr lang="en-US" altLang="zh-TW" dirty="0">
                <a:latin typeface="標楷體" panose="03000509000000000000" pitchFamily="65" charset="-120"/>
                <a:ea typeface="標楷體" panose="03000509000000000000" pitchFamily="65" charset="-120"/>
              </a:rPr>
              <a:t> </a:t>
            </a:r>
            <a:r>
              <a:rPr lang="zh-TW" altLang="en-US" sz="2200" dirty="0">
                <a:latin typeface="標楷體" panose="03000509000000000000" pitchFamily="65" charset="-120"/>
                <a:ea typeface="標楷體" panose="03000509000000000000" pitchFamily="65" charset="-120"/>
              </a:rPr>
              <a:t>特性</a:t>
            </a:r>
            <a:r>
              <a:rPr lang="en-US" altLang="zh-TW" sz="2200" dirty="0">
                <a:latin typeface="標楷體" panose="03000509000000000000" pitchFamily="65" charset="-120"/>
                <a:ea typeface="標楷體" panose="03000509000000000000" pitchFamily="65" charset="-120"/>
              </a:rPr>
              <a:t>:</a:t>
            </a:r>
          </a:p>
          <a:p>
            <a:pPr marL="971550" lvl="1" indent="-514350">
              <a:lnSpc>
                <a:spcPct val="150000"/>
              </a:lnSpc>
              <a:buFont typeface="+mj-lt"/>
              <a:buAutoNum type="arabicPeriod"/>
            </a:pPr>
            <a:r>
              <a:rPr lang="zh-TW" altLang="en-US" sz="1900" dirty="0">
                <a:latin typeface="標楷體" panose="03000509000000000000" pitchFamily="65" charset="-120"/>
                <a:ea typeface="標楷體" panose="03000509000000000000" pitchFamily="65" charset="-120"/>
              </a:rPr>
              <a:t>主要工作於</a:t>
            </a:r>
            <a:r>
              <a:rPr lang="en-US" altLang="zh-TW" sz="1900" dirty="0">
                <a:latin typeface="標楷體" panose="03000509000000000000" pitchFamily="65" charset="-120"/>
                <a:ea typeface="標楷體" panose="03000509000000000000" pitchFamily="65" charset="-120"/>
              </a:rPr>
              <a:t>PHY</a:t>
            </a:r>
            <a:r>
              <a:rPr lang="zh-TW" altLang="en-US" sz="1900" dirty="0">
                <a:latin typeface="標楷體" panose="03000509000000000000" pitchFamily="65" charset="-120"/>
                <a:ea typeface="標楷體" panose="03000509000000000000" pitchFamily="65" charset="-120"/>
              </a:rPr>
              <a:t>層。</a:t>
            </a:r>
            <a:endParaRPr lang="en-US" altLang="zh-TW" sz="1900" dirty="0">
              <a:latin typeface="標楷體" panose="03000509000000000000" pitchFamily="65" charset="-120"/>
              <a:ea typeface="標楷體" panose="03000509000000000000" pitchFamily="65" charset="-120"/>
            </a:endParaRPr>
          </a:p>
          <a:p>
            <a:pPr marL="971550" lvl="1" indent="-514350">
              <a:lnSpc>
                <a:spcPct val="150000"/>
              </a:lnSpc>
              <a:buFont typeface="+mj-lt"/>
              <a:buAutoNum type="arabicPeriod"/>
            </a:pPr>
            <a:r>
              <a:rPr lang="zh-TW" altLang="en-US" sz="1900" dirty="0">
                <a:latin typeface="標楷體" panose="03000509000000000000" pitchFamily="65" charset="-120"/>
                <a:ea typeface="標楷體" panose="03000509000000000000" pitchFamily="65" charset="-120"/>
              </a:rPr>
              <a:t>使用廣播方式進行封包傳送。</a:t>
            </a:r>
            <a:endParaRPr lang="en-US" altLang="zh-TW" sz="1900" dirty="0">
              <a:latin typeface="標楷體" panose="03000509000000000000" pitchFamily="65" charset="-120"/>
              <a:ea typeface="標楷體" panose="03000509000000000000" pitchFamily="65" charset="-120"/>
            </a:endParaRPr>
          </a:p>
          <a:p>
            <a:pPr marL="971550" lvl="1" indent="-514350">
              <a:lnSpc>
                <a:spcPct val="150000"/>
              </a:lnSpc>
              <a:buFont typeface="+mj-lt"/>
              <a:buAutoNum type="arabicPeriod"/>
            </a:pPr>
            <a:r>
              <a:rPr lang="zh-TW" altLang="en-US" sz="1900" dirty="0">
                <a:latin typeface="標楷體" panose="03000509000000000000" pitchFamily="65" charset="-120"/>
                <a:ea typeface="標楷體" panose="03000509000000000000" pitchFamily="65" charset="-120"/>
              </a:rPr>
              <a:t>由於是半雙工，因此無法同時多台電腦互相進行封包傳送</a:t>
            </a:r>
            <a:r>
              <a:rPr lang="en-US" altLang="zh-TW" sz="1900" dirty="0">
                <a:latin typeface="標楷體" panose="03000509000000000000" pitchFamily="65" charset="-120"/>
                <a:ea typeface="標楷體" panose="03000509000000000000" pitchFamily="65" charset="-120"/>
              </a:rPr>
              <a:t>(</a:t>
            </a:r>
            <a:r>
              <a:rPr lang="zh-TW" altLang="en-US" sz="1900" dirty="0">
                <a:latin typeface="標楷體" panose="03000509000000000000" pitchFamily="65" charset="-120"/>
                <a:ea typeface="標楷體" panose="03000509000000000000" pitchFamily="65" charset="-120"/>
              </a:rPr>
              <a:t>同一時間只能選擇</a:t>
            </a:r>
            <a:r>
              <a:rPr lang="zh-TW" altLang="en-US" sz="1900" dirty="0">
                <a:solidFill>
                  <a:srgbClr val="FF0000"/>
                </a:solidFill>
                <a:latin typeface="標楷體" panose="03000509000000000000" pitchFamily="65" charset="-120"/>
                <a:ea typeface="標楷體" panose="03000509000000000000" pitchFamily="65" charset="-120"/>
              </a:rPr>
              <a:t>接收</a:t>
            </a:r>
            <a:r>
              <a:rPr lang="zh-TW" altLang="en-US" sz="1900" dirty="0">
                <a:latin typeface="標楷體" panose="03000509000000000000" pitchFamily="65" charset="-120"/>
                <a:ea typeface="標楷體" panose="03000509000000000000" pitchFamily="65" charset="-120"/>
              </a:rPr>
              <a:t>或</a:t>
            </a:r>
            <a:r>
              <a:rPr lang="zh-TW" altLang="en-US" sz="1900" dirty="0">
                <a:solidFill>
                  <a:srgbClr val="FF0000"/>
                </a:solidFill>
                <a:latin typeface="標楷體" panose="03000509000000000000" pitchFamily="65" charset="-120"/>
                <a:ea typeface="標楷體" panose="03000509000000000000" pitchFamily="65" charset="-120"/>
              </a:rPr>
              <a:t>傳送</a:t>
            </a:r>
            <a:r>
              <a:rPr lang="zh-TW" altLang="en-US" sz="1900" dirty="0">
                <a:latin typeface="標楷體" panose="03000509000000000000" pitchFamily="65" charset="-120"/>
                <a:ea typeface="標楷體" panose="03000509000000000000" pitchFamily="65" charset="-120"/>
              </a:rPr>
              <a:t>資料</a:t>
            </a:r>
            <a:r>
              <a:rPr lang="en-US" altLang="zh-TW" sz="1900" dirty="0">
                <a:latin typeface="標楷體" panose="03000509000000000000" pitchFamily="65" charset="-120"/>
                <a:ea typeface="標楷體" panose="03000509000000000000" pitchFamily="65" charset="-120"/>
              </a:rPr>
              <a:t>)</a:t>
            </a:r>
            <a:r>
              <a:rPr lang="zh-TW" altLang="en-US" sz="1900" dirty="0">
                <a:latin typeface="標楷體" panose="03000509000000000000" pitchFamily="65" charset="-120"/>
                <a:ea typeface="標楷體" panose="03000509000000000000" pitchFamily="65" charset="-120"/>
              </a:rPr>
              <a:t>。</a:t>
            </a:r>
            <a:endParaRPr lang="en-US" altLang="zh-TW" sz="1900" dirty="0">
              <a:latin typeface="標楷體" panose="03000509000000000000" pitchFamily="65" charset="-120"/>
              <a:ea typeface="標楷體" panose="03000509000000000000" pitchFamily="65" charset="-120"/>
            </a:endParaRPr>
          </a:p>
          <a:p>
            <a:pPr marL="971550" lvl="1" indent="-514350">
              <a:lnSpc>
                <a:spcPct val="150000"/>
              </a:lnSpc>
              <a:buFont typeface="+mj-lt"/>
              <a:buAutoNum type="arabicPeriod"/>
            </a:pPr>
            <a:r>
              <a:rPr lang="zh-TW" altLang="en-US" sz="1900" dirty="0">
                <a:latin typeface="標楷體" panose="03000509000000000000" pitchFamily="65" charset="-120"/>
                <a:ea typeface="標楷體" panose="03000509000000000000" pitchFamily="65" charset="-120"/>
              </a:rPr>
              <a:t>當</a:t>
            </a:r>
            <a:r>
              <a:rPr lang="en-US" altLang="zh-TW" sz="1900" dirty="0">
                <a:latin typeface="標楷體" panose="03000509000000000000" pitchFamily="65" charset="-120"/>
                <a:ea typeface="標楷體" panose="03000509000000000000" pitchFamily="65" charset="-120"/>
              </a:rPr>
              <a:t>Hub</a:t>
            </a:r>
            <a:r>
              <a:rPr lang="zh-TW" altLang="en-US" sz="1900" dirty="0">
                <a:latin typeface="標楷體" panose="03000509000000000000" pitchFamily="65" charset="-120"/>
                <a:ea typeface="標楷體" panose="03000509000000000000" pitchFamily="65" charset="-120"/>
              </a:rPr>
              <a:t>連接越多台電腦時速度越慢，反之，連接越少台電腦速度則有可能比 </a:t>
            </a:r>
            <a:r>
              <a:rPr lang="en-US" altLang="zh-TW" sz="1900" dirty="0">
                <a:latin typeface="標楷體" panose="03000509000000000000" pitchFamily="65" charset="-120"/>
                <a:ea typeface="標楷體" panose="03000509000000000000" pitchFamily="65" charset="-120"/>
              </a:rPr>
              <a:t>Switch</a:t>
            </a:r>
            <a:r>
              <a:rPr lang="zh-TW" altLang="en-US" sz="1900" dirty="0">
                <a:latin typeface="標楷體" panose="03000509000000000000" pitchFamily="65" charset="-120"/>
                <a:ea typeface="標楷體" panose="03000509000000000000" pitchFamily="65" charset="-120"/>
              </a:rPr>
              <a:t> 快。</a:t>
            </a: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0559" y="1977285"/>
            <a:ext cx="3885897" cy="3657600"/>
          </a:xfrm>
          <a:prstGeom prst="rect">
            <a:avLst/>
          </a:prstGeom>
        </p:spPr>
      </p:pic>
    </p:spTree>
    <p:extLst>
      <p:ext uri="{BB962C8B-B14F-4D97-AF65-F5344CB8AC3E}">
        <p14:creationId xmlns:p14="http://schemas.microsoft.com/office/powerpoint/2010/main" val="1223279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標楷體" panose="03000509000000000000" pitchFamily="65" charset="-120"/>
                <a:ea typeface="標楷體" panose="03000509000000000000" pitchFamily="65" charset="-120"/>
              </a:rPr>
              <a:t>Repeater</a:t>
            </a:r>
            <a:endParaRPr lang="zh-TW" altLang="en-US"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838200" y="1825625"/>
            <a:ext cx="5747535" cy="4351338"/>
          </a:xfrm>
        </p:spPr>
        <p:txBody>
          <a:bodyPr/>
          <a:lstStyle/>
          <a:p>
            <a:r>
              <a:rPr lang="zh-TW" altLang="en-US" sz="2400" dirty="0">
                <a:latin typeface="標楷體" panose="03000509000000000000" pitchFamily="65" charset="-120"/>
                <a:ea typeface="標楷體" panose="03000509000000000000" pitchFamily="65" charset="-120"/>
              </a:rPr>
              <a:t>用途</a:t>
            </a:r>
            <a:r>
              <a:rPr lang="en-US" altLang="zh-TW" sz="2400" dirty="0">
                <a:latin typeface="標楷體" panose="03000509000000000000" pitchFamily="65" charset="-120"/>
                <a:ea typeface="標楷體" panose="03000509000000000000" pitchFamily="65" charset="-120"/>
              </a:rPr>
              <a:t>:</a:t>
            </a:r>
          </a:p>
          <a:p>
            <a:pPr marL="0" indent="0">
              <a:lnSpc>
                <a:spcPct val="150000"/>
              </a:lnSpc>
              <a:buNone/>
            </a:pPr>
            <a:r>
              <a:rPr lang="zh-TW" altLang="en-US" sz="2400" dirty="0">
                <a:latin typeface="標楷體" panose="03000509000000000000" pitchFamily="65" charset="-120"/>
                <a:ea typeface="標楷體" panose="03000509000000000000" pitchFamily="65" charset="-120"/>
              </a:rPr>
              <a:t>    由於電子訊號在進行傳輸時，訊號強度會隨著電纜的長度而衰減，而</a:t>
            </a:r>
            <a:r>
              <a:rPr lang="en-US" altLang="zh-TW" sz="2400" dirty="0">
                <a:latin typeface="標楷體" panose="03000509000000000000" pitchFamily="65" charset="-120"/>
                <a:ea typeface="標楷體" panose="03000509000000000000" pitchFamily="65" charset="-120"/>
              </a:rPr>
              <a:t>Repeater</a:t>
            </a:r>
            <a:r>
              <a:rPr lang="zh-TW" altLang="en-US" sz="2400" dirty="0">
                <a:latin typeface="標楷體" panose="03000509000000000000" pitchFamily="65" charset="-120"/>
                <a:ea typeface="標楷體" panose="03000509000000000000" pitchFamily="65" charset="-120"/>
              </a:rPr>
              <a:t>則是接收輸入的訊號，並將訊號增強放大傳出去，以增加資料的傳送距離。</a:t>
            </a:r>
            <a:endParaRPr lang="en-US" altLang="zh-TW" sz="2400" dirty="0">
              <a:latin typeface="標楷體" panose="03000509000000000000" pitchFamily="65" charset="-120"/>
              <a:ea typeface="標楷體" panose="03000509000000000000" pitchFamily="65" charset="-120"/>
            </a:endParaRPr>
          </a:p>
        </p:txBody>
      </p:sp>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4458" y="1825625"/>
            <a:ext cx="3390225" cy="3197599"/>
          </a:xfrm>
          <a:prstGeom prst="rect">
            <a:avLst/>
          </a:prstGeom>
        </p:spPr>
      </p:pic>
    </p:spTree>
    <p:extLst>
      <p:ext uri="{BB962C8B-B14F-4D97-AF65-F5344CB8AC3E}">
        <p14:creationId xmlns:p14="http://schemas.microsoft.com/office/powerpoint/2010/main" val="112541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5777" y="2531583"/>
            <a:ext cx="5628731" cy="1857481"/>
          </a:xfrm>
          <a:prstGeom prst="rect">
            <a:avLst/>
          </a:prstGeom>
        </p:spPr>
      </p:pic>
      <p:sp>
        <p:nvSpPr>
          <p:cNvPr id="2" name="標題 1"/>
          <p:cNvSpPr>
            <a:spLocks noGrp="1"/>
          </p:cNvSpPr>
          <p:nvPr>
            <p:ph type="title"/>
          </p:nvPr>
        </p:nvSpPr>
        <p:spPr/>
        <p:txBody>
          <a:bodyPr/>
          <a:lstStyle/>
          <a:p>
            <a:r>
              <a:rPr lang="en-US" altLang="zh-TW" dirty="0">
                <a:latin typeface="標楷體" panose="03000509000000000000" pitchFamily="65" charset="-120"/>
                <a:ea typeface="標楷體" panose="03000509000000000000" pitchFamily="65" charset="-120"/>
              </a:rPr>
              <a:t>Switch(1/3)</a:t>
            </a:r>
            <a:endParaRPr lang="zh-TW" altLang="en-US"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838200" y="1825625"/>
            <a:ext cx="5320553" cy="4351338"/>
          </a:xfrm>
        </p:spPr>
        <p:txBody>
          <a:bodyPr>
            <a:normAutofit lnSpcReduction="10000"/>
          </a:bodyPr>
          <a:lstStyle/>
          <a:p>
            <a:pPr>
              <a:lnSpc>
                <a:spcPct val="100000"/>
              </a:lnSpc>
            </a:pPr>
            <a:r>
              <a:rPr lang="zh-TW" altLang="en-US" sz="2400" dirty="0">
                <a:latin typeface="標楷體" panose="03000509000000000000" pitchFamily="65" charset="-120"/>
                <a:ea typeface="標楷體" panose="03000509000000000000" pitchFamily="65" charset="-120"/>
              </a:rPr>
              <a:t>特性</a:t>
            </a:r>
            <a:r>
              <a:rPr lang="en-US" altLang="zh-TW" sz="2400" dirty="0">
                <a:latin typeface="標楷體" panose="03000509000000000000" pitchFamily="65" charset="-120"/>
                <a:ea typeface="標楷體" panose="03000509000000000000" pitchFamily="65" charset="-120"/>
              </a:rPr>
              <a:t>:</a:t>
            </a:r>
          </a:p>
          <a:p>
            <a:pPr marL="914400" lvl="1" indent="-457200">
              <a:lnSpc>
                <a:spcPct val="150000"/>
              </a:lnSpc>
              <a:buFont typeface="+mj-lt"/>
              <a:buAutoNum type="arabicPeriod"/>
            </a:pPr>
            <a:r>
              <a:rPr lang="zh-TW" altLang="en-US" sz="2000" dirty="0">
                <a:latin typeface="標楷體" panose="03000509000000000000" pitchFamily="65" charset="-120"/>
                <a:ea typeface="標楷體" panose="03000509000000000000" pitchFamily="65" charset="-120"/>
              </a:rPr>
              <a:t>主要工作於</a:t>
            </a:r>
            <a:r>
              <a:rPr lang="en-US" altLang="zh-TW" sz="2000" dirty="0">
                <a:latin typeface="標楷體" panose="03000509000000000000" pitchFamily="65" charset="-120"/>
                <a:ea typeface="標楷體" panose="03000509000000000000" pitchFamily="65" charset="-120"/>
              </a:rPr>
              <a:t>MAC</a:t>
            </a:r>
            <a:r>
              <a:rPr lang="zh-TW" altLang="en-US" sz="2000" dirty="0">
                <a:latin typeface="標楷體" panose="03000509000000000000" pitchFamily="65" charset="-120"/>
                <a:ea typeface="標楷體" panose="03000509000000000000" pitchFamily="65" charset="-120"/>
              </a:rPr>
              <a:t>層。</a:t>
            </a:r>
            <a:endParaRPr lang="en-US" altLang="zh-TW" sz="2000" dirty="0">
              <a:latin typeface="標楷體" panose="03000509000000000000" pitchFamily="65" charset="-120"/>
              <a:ea typeface="標楷體" panose="03000509000000000000" pitchFamily="65" charset="-120"/>
            </a:endParaRPr>
          </a:p>
          <a:p>
            <a:pPr marL="914400" lvl="1" indent="-457200">
              <a:lnSpc>
                <a:spcPct val="150000"/>
              </a:lnSpc>
              <a:buFont typeface="+mj-lt"/>
              <a:buAutoNum type="arabicPeriod"/>
            </a:pPr>
            <a:r>
              <a:rPr lang="en-US" altLang="zh-TW" sz="2000" dirty="0">
                <a:latin typeface="標楷體" panose="03000509000000000000" pitchFamily="65" charset="-120"/>
                <a:ea typeface="標楷體" panose="03000509000000000000" pitchFamily="65" charset="-120"/>
              </a:rPr>
              <a:t>Switch</a:t>
            </a:r>
            <a:r>
              <a:rPr lang="zh-TW" altLang="en-US" sz="2000" dirty="0">
                <a:latin typeface="標楷體" panose="03000509000000000000" pitchFamily="65" charset="-120"/>
                <a:ea typeface="標楷體" panose="03000509000000000000" pitchFamily="65" charset="-120"/>
              </a:rPr>
              <a:t>會在每個埠成功連接時，將</a:t>
            </a:r>
            <a:r>
              <a:rPr lang="en-US" altLang="zh-TW" sz="2000" dirty="0">
                <a:latin typeface="標楷體" panose="03000509000000000000" pitchFamily="65" charset="-120"/>
                <a:ea typeface="標楷體" panose="03000509000000000000" pitchFamily="65" charset="-120"/>
              </a:rPr>
              <a:t>MAC</a:t>
            </a:r>
            <a:r>
              <a:rPr lang="zh-TW" altLang="en-US" sz="2000" dirty="0">
                <a:latin typeface="標楷體" panose="03000509000000000000" pitchFamily="65" charset="-120"/>
                <a:ea typeface="標楷體" panose="03000509000000000000" pitchFamily="65" charset="-120"/>
              </a:rPr>
              <a:t> </a:t>
            </a:r>
            <a:r>
              <a:rPr lang="en-US" altLang="zh-TW" sz="2000" dirty="0">
                <a:latin typeface="標楷體" panose="03000509000000000000" pitchFamily="65" charset="-120"/>
                <a:ea typeface="標楷體" panose="03000509000000000000" pitchFamily="65" charset="-120"/>
              </a:rPr>
              <a:t>Address</a:t>
            </a:r>
            <a:r>
              <a:rPr lang="zh-TW" altLang="en-US" sz="2000" dirty="0">
                <a:latin typeface="標楷體" panose="03000509000000000000" pitchFamily="65" charset="-120"/>
                <a:ea typeface="標楷體" panose="03000509000000000000" pitchFamily="65" charset="-120"/>
              </a:rPr>
              <a:t>和埠對應，形成一張</a:t>
            </a:r>
            <a:r>
              <a:rPr lang="en-US" altLang="zh-TW" sz="2000" dirty="0">
                <a:latin typeface="標楷體" panose="03000509000000000000" pitchFamily="65" charset="-120"/>
                <a:ea typeface="標楷體" panose="03000509000000000000" pitchFamily="65" charset="-120"/>
              </a:rPr>
              <a:t>MAC</a:t>
            </a:r>
            <a:r>
              <a:rPr lang="zh-TW" altLang="en-US" sz="2000" dirty="0">
                <a:latin typeface="標楷體" panose="03000509000000000000" pitchFamily="65" charset="-120"/>
                <a:ea typeface="標楷體" panose="03000509000000000000" pitchFamily="65" charset="-120"/>
              </a:rPr>
              <a:t>表。</a:t>
            </a:r>
            <a:endParaRPr lang="en-US" altLang="zh-TW" sz="2000" dirty="0">
              <a:latin typeface="標楷體" panose="03000509000000000000" pitchFamily="65" charset="-120"/>
              <a:ea typeface="標楷體" panose="03000509000000000000" pitchFamily="65" charset="-120"/>
            </a:endParaRPr>
          </a:p>
          <a:p>
            <a:pPr marL="971550" lvl="1" indent="-514350">
              <a:lnSpc>
                <a:spcPct val="150000"/>
              </a:lnSpc>
              <a:buFont typeface="+mj-lt"/>
              <a:buAutoNum type="arabicPeriod"/>
            </a:pPr>
            <a:r>
              <a:rPr lang="en-US" altLang="zh-TW" sz="2000" dirty="0">
                <a:latin typeface="標楷體" panose="03000509000000000000" pitchFamily="65" charset="-120"/>
                <a:ea typeface="標楷體" panose="03000509000000000000" pitchFamily="65" charset="-120"/>
              </a:rPr>
              <a:t>Switch</a:t>
            </a:r>
            <a:r>
              <a:rPr lang="zh-TW" altLang="en-US" sz="2000" dirty="0">
                <a:latin typeface="標楷體" panose="03000509000000000000" pitchFamily="65" charset="-120"/>
                <a:ea typeface="標楷體" panose="03000509000000000000" pitchFamily="65" charset="-120"/>
              </a:rPr>
              <a:t>會記錄封包中的</a:t>
            </a:r>
            <a:r>
              <a:rPr lang="en-US" altLang="zh-TW" sz="2000" dirty="0">
                <a:latin typeface="標楷體" panose="03000509000000000000" pitchFamily="65" charset="-120"/>
                <a:ea typeface="標楷體" panose="03000509000000000000" pitchFamily="65" charset="-120"/>
              </a:rPr>
              <a:t>MAC</a:t>
            </a:r>
            <a:r>
              <a:rPr lang="zh-TW" altLang="en-US" sz="2000" dirty="0">
                <a:latin typeface="標楷體" panose="03000509000000000000" pitchFamily="65" charset="-120"/>
                <a:ea typeface="標楷體" panose="03000509000000000000" pitchFamily="65" charset="-120"/>
              </a:rPr>
              <a:t> </a:t>
            </a:r>
            <a:r>
              <a:rPr lang="en-US" altLang="zh-TW" sz="2000" dirty="0">
                <a:latin typeface="標楷體" panose="03000509000000000000" pitchFamily="65" charset="-120"/>
                <a:ea typeface="標楷體" panose="03000509000000000000" pitchFamily="65" charset="-120"/>
              </a:rPr>
              <a:t>Address</a:t>
            </a:r>
            <a:r>
              <a:rPr lang="zh-TW" altLang="en-US" sz="2000" dirty="0">
                <a:latin typeface="標楷體" panose="03000509000000000000" pitchFamily="65" charset="-120"/>
                <a:ea typeface="標楷體" panose="03000509000000000000" pitchFamily="65" charset="-120"/>
              </a:rPr>
              <a:t>，因此封包將直接送往對應的埠，其他電腦並不會收到資料。</a:t>
            </a:r>
            <a:endParaRPr lang="en-US" altLang="zh-TW" sz="2000" dirty="0">
              <a:latin typeface="標楷體" panose="03000509000000000000" pitchFamily="65" charset="-120"/>
              <a:ea typeface="標楷體" panose="03000509000000000000" pitchFamily="65" charset="-120"/>
            </a:endParaRPr>
          </a:p>
          <a:p>
            <a:pPr marL="971550" lvl="1" indent="-514350">
              <a:lnSpc>
                <a:spcPct val="150000"/>
              </a:lnSpc>
              <a:buFont typeface="+mj-lt"/>
              <a:buAutoNum type="arabicPeriod"/>
            </a:pPr>
            <a:r>
              <a:rPr lang="zh-TW" altLang="en-US" sz="2000" dirty="0">
                <a:latin typeface="標楷體" panose="03000509000000000000" pitchFamily="65" charset="-120"/>
                <a:ea typeface="標楷體" panose="03000509000000000000" pitchFamily="65" charset="-120"/>
              </a:rPr>
              <a:t>由於是全雙工，因此可以同時多台電腦互相進行封包傳輸。</a:t>
            </a:r>
            <a:endParaRPr lang="en-US" altLang="zh-TW" sz="2000" dirty="0">
              <a:latin typeface="標楷體" panose="03000509000000000000" pitchFamily="65" charset="-120"/>
              <a:ea typeface="標楷體" panose="03000509000000000000" pitchFamily="65" charset="-120"/>
            </a:endParaRPr>
          </a:p>
          <a:p>
            <a:pPr marL="971550" lvl="1" indent="-514350">
              <a:buFont typeface="+mj-lt"/>
              <a:buAutoNum type="arabicPeriod"/>
            </a:pPr>
            <a:endParaRPr lang="zh-TW" altLang="en-US" dirty="0"/>
          </a:p>
        </p:txBody>
      </p:sp>
      <p:sp>
        <p:nvSpPr>
          <p:cNvPr id="5" name="文字方塊 4"/>
          <p:cNvSpPr txBox="1"/>
          <p:nvPr/>
        </p:nvSpPr>
        <p:spPr>
          <a:xfrm>
            <a:off x="9012592" y="4183782"/>
            <a:ext cx="612668" cy="276999"/>
          </a:xfrm>
          <a:prstGeom prst="rect">
            <a:avLst/>
          </a:prstGeom>
          <a:no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Switch</a:t>
            </a:r>
          </a:p>
        </p:txBody>
      </p:sp>
    </p:spTree>
    <p:extLst>
      <p:ext uri="{BB962C8B-B14F-4D97-AF65-F5344CB8AC3E}">
        <p14:creationId xmlns:p14="http://schemas.microsoft.com/office/powerpoint/2010/main" val="600940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標楷體" panose="03000509000000000000" pitchFamily="65" charset="-120"/>
                <a:ea typeface="標楷體" panose="03000509000000000000" pitchFamily="65" charset="-120"/>
              </a:rPr>
              <a:t>Switch(2/3)</a:t>
            </a:r>
            <a:endParaRPr lang="zh-TW" altLang="en-US" dirty="0"/>
          </a:p>
        </p:txBody>
      </p:sp>
      <p:sp>
        <p:nvSpPr>
          <p:cNvPr id="3" name="內容版面配置區 2"/>
          <p:cNvSpPr>
            <a:spLocks noGrp="1"/>
          </p:cNvSpPr>
          <p:nvPr>
            <p:ph idx="1"/>
          </p:nvPr>
        </p:nvSpPr>
        <p:spPr/>
        <p:txBody>
          <a:bodyPr>
            <a:normAutofit fontScale="85000" lnSpcReduction="20000"/>
          </a:bodyPr>
          <a:lstStyle/>
          <a:p>
            <a:pPr>
              <a:lnSpc>
                <a:spcPct val="150000"/>
              </a:lnSpc>
            </a:pPr>
            <a:r>
              <a:rPr lang="zh-TW" altLang="en-US" dirty="0">
                <a:latin typeface="標楷體" panose="03000509000000000000" pitchFamily="65" charset="-120"/>
                <a:ea typeface="標楷體" panose="03000509000000000000" pitchFamily="65" charset="-120"/>
              </a:rPr>
              <a:t>運作模式可分為三種</a:t>
            </a:r>
            <a:r>
              <a:rPr lang="en-US" altLang="zh-TW" dirty="0">
                <a:latin typeface="標楷體" panose="03000509000000000000" pitchFamily="65" charset="-120"/>
                <a:ea typeface="標楷體" panose="03000509000000000000" pitchFamily="65" charset="-120"/>
              </a:rPr>
              <a:t>:</a:t>
            </a:r>
          </a:p>
          <a:p>
            <a:pPr marL="971550" lvl="1" indent="-514350">
              <a:lnSpc>
                <a:spcPct val="150000"/>
              </a:lnSpc>
              <a:buFont typeface="+mj-lt"/>
              <a:buAutoNum type="arabicPeriod"/>
            </a:pPr>
            <a:r>
              <a:rPr lang="en-US" altLang="zh-TW" dirty="0">
                <a:latin typeface="標楷體" panose="03000509000000000000" pitchFamily="65" charset="-120"/>
                <a:ea typeface="標楷體" panose="03000509000000000000" pitchFamily="65" charset="-120"/>
              </a:rPr>
              <a:t>Cut-through</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Packet</a:t>
            </a:r>
            <a:r>
              <a:rPr lang="zh-TW" altLang="en-US" dirty="0">
                <a:latin typeface="標楷體" panose="03000509000000000000" pitchFamily="65" charset="-120"/>
                <a:ea typeface="標楷體" panose="03000509000000000000" pitchFamily="65" charset="-120"/>
              </a:rPr>
              <a:t>的前</a:t>
            </a:r>
            <a:r>
              <a:rPr lang="en-US" altLang="zh-TW" dirty="0">
                <a:latin typeface="標楷體" panose="03000509000000000000" pitchFamily="65" charset="-120"/>
                <a:ea typeface="標楷體" panose="03000509000000000000" pitchFamily="65" charset="-120"/>
              </a:rPr>
              <a:t>6</a:t>
            </a:r>
            <a:r>
              <a:rPr lang="zh-TW" altLang="en-US" dirty="0">
                <a:latin typeface="標楷體" panose="03000509000000000000" pitchFamily="65" charset="-120"/>
                <a:ea typeface="標楷體" panose="03000509000000000000" pitchFamily="65" charset="-120"/>
              </a:rPr>
              <a:t>個位元組</a:t>
            </a:r>
            <a:r>
              <a:rPr lang="en-US" altLang="zh-TW" dirty="0">
                <a:latin typeface="標楷體" panose="03000509000000000000" pitchFamily="65" charset="-120"/>
                <a:ea typeface="標楷體" panose="03000509000000000000" pitchFamily="65" charset="-120"/>
              </a:rPr>
              <a:t>(MAC Address)</a:t>
            </a:r>
            <a:r>
              <a:rPr lang="zh-TW" altLang="en-US" dirty="0">
                <a:latin typeface="標楷體" panose="03000509000000000000" pitchFamily="65" charset="-120"/>
                <a:ea typeface="標楷體" panose="03000509000000000000" pitchFamily="65" charset="-120"/>
              </a:rPr>
              <a:t>抵達</a:t>
            </a:r>
            <a:r>
              <a:rPr lang="en-US" altLang="zh-TW" dirty="0">
                <a:latin typeface="標楷體" panose="03000509000000000000" pitchFamily="65" charset="-120"/>
                <a:ea typeface="標楷體" panose="03000509000000000000" pitchFamily="65" charset="-120"/>
              </a:rPr>
              <a:t>Switch</a:t>
            </a:r>
            <a:r>
              <a:rPr lang="zh-TW" altLang="en-US" dirty="0">
                <a:latin typeface="標楷體" panose="03000509000000000000" pitchFamily="65" charset="-120"/>
                <a:ea typeface="標楷體" panose="03000509000000000000" pitchFamily="65" charset="-120"/>
              </a:rPr>
              <a:t>，代表確定目的位址，即轉發該</a:t>
            </a:r>
            <a:r>
              <a:rPr lang="en-US" altLang="zh-TW" dirty="0">
                <a:latin typeface="標楷體" panose="03000509000000000000" pitchFamily="65" charset="-120"/>
                <a:ea typeface="標楷體" panose="03000509000000000000" pitchFamily="65" charset="-120"/>
              </a:rPr>
              <a:t>Packet</a:t>
            </a:r>
            <a:r>
              <a:rPr lang="zh-TW" altLang="en-US" dirty="0">
                <a:latin typeface="標楷體" panose="03000509000000000000" pitchFamily="65" charset="-120"/>
                <a:ea typeface="標楷體" panose="03000509000000000000" pitchFamily="65" charset="-120"/>
              </a:rPr>
              <a:t>。</a:t>
            </a:r>
            <a:endParaRPr lang="en-US" altLang="zh-TW" dirty="0">
              <a:latin typeface="標楷體" panose="03000509000000000000" pitchFamily="65" charset="-120"/>
              <a:ea typeface="標楷體" panose="03000509000000000000" pitchFamily="65" charset="-120"/>
            </a:endParaRPr>
          </a:p>
          <a:p>
            <a:pPr marL="971550" lvl="1" indent="-514350">
              <a:lnSpc>
                <a:spcPct val="150000"/>
              </a:lnSpc>
              <a:buFont typeface="+mj-lt"/>
              <a:buAutoNum type="arabicPeriod"/>
            </a:pPr>
            <a:r>
              <a:rPr lang="en-US" altLang="zh-TW" dirty="0">
                <a:latin typeface="標楷體" panose="03000509000000000000" pitchFamily="65" charset="-120"/>
                <a:ea typeface="標楷體" panose="03000509000000000000" pitchFamily="65" charset="-120"/>
              </a:rPr>
              <a:t>Store-and-forward</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Switch</a:t>
            </a:r>
            <a:r>
              <a:rPr lang="zh-TW" altLang="en-US" dirty="0">
                <a:latin typeface="標楷體" panose="03000509000000000000" pitchFamily="65" charset="-120"/>
                <a:ea typeface="標楷體" panose="03000509000000000000" pitchFamily="65" charset="-120"/>
              </a:rPr>
              <a:t>收到完整的</a:t>
            </a:r>
            <a:r>
              <a:rPr lang="en-US" altLang="zh-TW" dirty="0">
                <a:latin typeface="標楷體" panose="03000509000000000000" pitchFamily="65" charset="-120"/>
                <a:ea typeface="標楷體" panose="03000509000000000000" pitchFamily="65" charset="-120"/>
              </a:rPr>
              <a:t>Packet</a:t>
            </a:r>
            <a:r>
              <a:rPr lang="zh-TW" altLang="en-US" dirty="0">
                <a:latin typeface="標楷體" panose="03000509000000000000" pitchFamily="65" charset="-120"/>
                <a:ea typeface="標楷體" panose="03000509000000000000" pitchFamily="65" charset="-120"/>
              </a:rPr>
              <a:t>後，檢查是否有錯誤，若無錯誤則讀取目的</a:t>
            </a:r>
            <a:r>
              <a:rPr lang="en-US" altLang="zh-TW" dirty="0">
                <a:latin typeface="標楷體" panose="03000509000000000000" pitchFamily="65" charset="-120"/>
                <a:ea typeface="標楷體" panose="03000509000000000000" pitchFamily="65" charset="-120"/>
              </a:rPr>
              <a:t>MAC Address</a:t>
            </a:r>
            <a:r>
              <a:rPr lang="zh-TW" altLang="en-US" dirty="0">
                <a:latin typeface="標楷體" panose="03000509000000000000" pitchFamily="65" charset="-120"/>
                <a:ea typeface="標楷體" panose="03000509000000000000" pitchFamily="65" charset="-120"/>
              </a:rPr>
              <a:t>進行轉發。</a:t>
            </a:r>
            <a:endParaRPr lang="en-US" altLang="zh-TW" dirty="0">
              <a:latin typeface="標楷體" panose="03000509000000000000" pitchFamily="65" charset="-120"/>
              <a:ea typeface="標楷體" panose="03000509000000000000" pitchFamily="65" charset="-120"/>
            </a:endParaRPr>
          </a:p>
          <a:p>
            <a:pPr marL="971550" lvl="1" indent="-514350">
              <a:lnSpc>
                <a:spcPct val="150000"/>
              </a:lnSpc>
              <a:buFont typeface="+mj-lt"/>
              <a:buAutoNum type="arabicPeriod"/>
            </a:pPr>
            <a:r>
              <a:rPr lang="en-US" altLang="zh-TW" dirty="0">
                <a:latin typeface="標楷體" panose="03000509000000000000" pitchFamily="65" charset="-120"/>
                <a:ea typeface="標楷體" panose="03000509000000000000" pitchFamily="65" charset="-120"/>
              </a:rPr>
              <a:t>Fragment-free</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 類似</a:t>
            </a:r>
            <a:r>
              <a:rPr lang="en-US" altLang="zh-TW" dirty="0">
                <a:latin typeface="標楷體" panose="03000509000000000000" pitchFamily="65" charset="-120"/>
                <a:ea typeface="標楷體" panose="03000509000000000000" pitchFamily="65" charset="-120"/>
              </a:rPr>
              <a:t>Cut-through</a:t>
            </a:r>
            <a:r>
              <a:rPr lang="zh-TW" altLang="en-US" dirty="0">
                <a:latin typeface="標楷體" panose="03000509000000000000" pitchFamily="65" charset="-120"/>
                <a:ea typeface="標楷體" panose="03000509000000000000" pitchFamily="65" charset="-120"/>
              </a:rPr>
              <a:t>，不同於對</a:t>
            </a:r>
            <a:r>
              <a:rPr lang="en-US" altLang="zh-TW" dirty="0">
                <a:latin typeface="標楷體" panose="03000509000000000000" pitchFamily="65" charset="-120"/>
                <a:ea typeface="標楷體" panose="03000509000000000000" pitchFamily="65" charset="-120"/>
              </a:rPr>
              <a:t>Packet</a:t>
            </a:r>
            <a:r>
              <a:rPr lang="zh-TW" altLang="en-US" dirty="0">
                <a:latin typeface="標楷體" panose="03000509000000000000" pitchFamily="65" charset="-120"/>
                <a:ea typeface="標楷體" panose="03000509000000000000" pitchFamily="65" charset="-120"/>
              </a:rPr>
              <a:t>的前</a:t>
            </a:r>
            <a:r>
              <a:rPr lang="en-US" altLang="zh-TW" dirty="0">
                <a:latin typeface="標楷體" panose="03000509000000000000" pitchFamily="65" charset="-120"/>
                <a:ea typeface="標楷體" panose="03000509000000000000" pitchFamily="65" charset="-120"/>
              </a:rPr>
              <a:t>64</a:t>
            </a:r>
            <a:r>
              <a:rPr lang="zh-TW" altLang="en-US" dirty="0">
                <a:latin typeface="標楷體" panose="03000509000000000000" pitchFamily="65" charset="-120"/>
                <a:ea typeface="標楷體" panose="03000509000000000000" pitchFamily="65" charset="-120"/>
              </a:rPr>
              <a:t>個位元進行檢查，若無錯誤則進行轉發。</a:t>
            </a:r>
            <a:endParaRPr lang="en-US" altLang="zh-TW" dirty="0">
              <a:latin typeface="標楷體" panose="03000509000000000000" pitchFamily="65" charset="-120"/>
              <a:ea typeface="標楷體" panose="03000509000000000000" pitchFamily="65" charset="-120"/>
            </a:endParaRPr>
          </a:p>
          <a:p>
            <a:pPr>
              <a:lnSpc>
                <a:spcPct val="150000"/>
              </a:lnSpc>
            </a:pPr>
            <a:r>
              <a:rPr lang="zh-TW" altLang="en-US" dirty="0">
                <a:latin typeface="標楷體" panose="03000509000000000000" pitchFamily="65" charset="-120"/>
                <a:ea typeface="標楷體" panose="03000509000000000000" pitchFamily="65" charset="-120"/>
              </a:rPr>
              <a:t>通常，</a:t>
            </a:r>
            <a:r>
              <a:rPr lang="en-US" altLang="zh-TW" dirty="0">
                <a:latin typeface="標楷體" panose="03000509000000000000" pitchFamily="65" charset="-120"/>
                <a:ea typeface="標楷體" panose="03000509000000000000" pitchFamily="65" charset="-120"/>
              </a:rPr>
              <a:t>Switch</a:t>
            </a:r>
            <a:r>
              <a:rPr lang="zh-TW" altLang="en-US" dirty="0">
                <a:latin typeface="標楷體" panose="03000509000000000000" pitchFamily="65" charset="-120"/>
                <a:ea typeface="標楷體" panose="03000509000000000000" pitchFamily="65" charset="-120"/>
              </a:rPr>
              <a:t>採取</a:t>
            </a:r>
            <a:r>
              <a:rPr lang="en-US" altLang="zh-TW" dirty="0">
                <a:latin typeface="標楷體" panose="03000509000000000000" pitchFamily="65" charset="-120"/>
                <a:ea typeface="標楷體" panose="03000509000000000000" pitchFamily="65" charset="-120"/>
              </a:rPr>
              <a:t>Cut-through</a:t>
            </a:r>
            <a:r>
              <a:rPr lang="zh-TW" altLang="en-US" dirty="0">
                <a:latin typeface="標楷體" panose="03000509000000000000" pitchFamily="65" charset="-120"/>
                <a:ea typeface="標楷體" panose="03000509000000000000" pitchFamily="65" charset="-120"/>
              </a:rPr>
              <a:t>，若誤碼率上升到某個門檻，則改用</a:t>
            </a:r>
            <a:r>
              <a:rPr lang="en-US" altLang="zh-TW" dirty="0">
                <a:latin typeface="標楷體" panose="03000509000000000000" pitchFamily="65" charset="-120"/>
                <a:ea typeface="標楷體" panose="03000509000000000000" pitchFamily="65" charset="-120"/>
              </a:rPr>
              <a:t>Store-and-forward </a:t>
            </a:r>
            <a:r>
              <a:rPr lang="zh-TW" altLang="en-US" dirty="0">
                <a:latin typeface="標楷體" panose="03000509000000000000" pitchFamily="65" charset="-120"/>
                <a:ea typeface="標楷體" panose="03000509000000000000" pitchFamily="65" charset="-120"/>
              </a:rPr>
              <a:t>。</a:t>
            </a:r>
            <a:endParaRPr lang="en-US" altLang="zh-TW"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661342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0" name="直線接點 59"/>
          <p:cNvCxnSpPr/>
          <p:nvPr/>
        </p:nvCxnSpPr>
        <p:spPr>
          <a:xfrm>
            <a:off x="4003551" y="5996875"/>
            <a:ext cx="736925" cy="50214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 name="直線接點 13"/>
          <p:cNvCxnSpPr/>
          <p:nvPr/>
        </p:nvCxnSpPr>
        <p:spPr>
          <a:xfrm flipH="1" flipV="1">
            <a:off x="1415568" y="2474284"/>
            <a:ext cx="953835" cy="119384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 name="直線接點 20"/>
          <p:cNvCxnSpPr/>
          <p:nvPr/>
        </p:nvCxnSpPr>
        <p:spPr>
          <a:xfrm flipV="1">
            <a:off x="3182046" y="2408219"/>
            <a:ext cx="1401050" cy="125450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 name="直線接點 18"/>
          <p:cNvCxnSpPr/>
          <p:nvPr/>
        </p:nvCxnSpPr>
        <p:spPr>
          <a:xfrm flipH="1">
            <a:off x="3936165" y="4038966"/>
            <a:ext cx="36190" cy="162777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a:xfrm flipH="1">
            <a:off x="1922031" y="4038966"/>
            <a:ext cx="1658713" cy="170259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flipV="1">
            <a:off x="2782036" y="2445250"/>
            <a:ext cx="153912" cy="1222876"/>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標題 1"/>
          <p:cNvSpPr>
            <a:spLocks noGrp="1"/>
          </p:cNvSpPr>
          <p:nvPr>
            <p:ph type="title"/>
          </p:nvPr>
        </p:nvSpPr>
        <p:spPr/>
        <p:txBody>
          <a:bodyPr/>
          <a:lstStyle/>
          <a:p>
            <a:r>
              <a:rPr lang="en-US" altLang="zh-TW" dirty="0">
                <a:latin typeface="標楷體" panose="03000509000000000000" pitchFamily="65" charset="-120"/>
                <a:ea typeface="標楷體" panose="03000509000000000000" pitchFamily="65" charset="-120"/>
              </a:rPr>
              <a:t>Switch(3/3)</a:t>
            </a:r>
            <a:endParaRPr lang="zh-TW" altLang="en-US" dirty="0">
              <a:latin typeface="標楷體" panose="03000509000000000000" pitchFamily="65" charset="-120"/>
              <a:ea typeface="標楷體" panose="03000509000000000000" pitchFamily="65" charset="-120"/>
            </a:endParaRPr>
          </a:p>
        </p:txBody>
      </p:sp>
      <p:pic>
        <p:nvPicPr>
          <p:cNvPr id="5" name="圖片 4"/>
          <p:cNvPicPr>
            <a:picLocks noChangeAspect="1"/>
          </p:cNvPicPr>
          <p:nvPr/>
        </p:nvPicPr>
        <p:blipFill>
          <a:blip r:embed="rId2"/>
          <a:stretch>
            <a:fillRect/>
          </a:stretch>
        </p:blipFill>
        <p:spPr>
          <a:xfrm>
            <a:off x="2619962" y="1729716"/>
            <a:ext cx="627435" cy="847440"/>
          </a:xfrm>
          <a:prstGeom prst="rect">
            <a:avLst/>
          </a:prstGeom>
        </p:spPr>
      </p:pic>
      <p:pic>
        <p:nvPicPr>
          <p:cNvPr id="6" name="圖片 5"/>
          <p:cNvPicPr>
            <a:picLocks noChangeAspect="1"/>
          </p:cNvPicPr>
          <p:nvPr/>
        </p:nvPicPr>
        <p:blipFill>
          <a:blip r:embed="rId2"/>
          <a:stretch>
            <a:fillRect/>
          </a:stretch>
        </p:blipFill>
        <p:spPr>
          <a:xfrm>
            <a:off x="972811" y="1757333"/>
            <a:ext cx="627435" cy="847440"/>
          </a:xfrm>
          <a:prstGeom prst="rect">
            <a:avLst/>
          </a:prstGeom>
        </p:spPr>
      </p:pic>
      <p:pic>
        <p:nvPicPr>
          <p:cNvPr id="7" name="圖片 6"/>
          <p:cNvPicPr>
            <a:picLocks noChangeAspect="1"/>
          </p:cNvPicPr>
          <p:nvPr/>
        </p:nvPicPr>
        <p:blipFill>
          <a:blip r:embed="rId2"/>
          <a:stretch>
            <a:fillRect/>
          </a:stretch>
        </p:blipFill>
        <p:spPr>
          <a:xfrm>
            <a:off x="4269379" y="1727748"/>
            <a:ext cx="627435" cy="847440"/>
          </a:xfrm>
          <a:prstGeom prst="rect">
            <a:avLst/>
          </a:prstGeom>
        </p:spPr>
      </p:pic>
      <p:pic>
        <p:nvPicPr>
          <p:cNvPr id="8" name="圖片 7"/>
          <p:cNvPicPr>
            <a:picLocks noChangeAspect="1"/>
          </p:cNvPicPr>
          <p:nvPr/>
        </p:nvPicPr>
        <p:blipFill>
          <a:blip r:embed="rId2"/>
          <a:stretch>
            <a:fillRect/>
          </a:stretch>
        </p:blipFill>
        <p:spPr>
          <a:xfrm>
            <a:off x="1512621" y="5456341"/>
            <a:ext cx="627435" cy="847440"/>
          </a:xfrm>
          <a:prstGeom prst="rect">
            <a:avLst/>
          </a:prstGeom>
        </p:spPr>
      </p:pic>
      <p:sp>
        <p:nvSpPr>
          <p:cNvPr id="23" name="文字方塊 22"/>
          <p:cNvSpPr txBox="1"/>
          <p:nvPr/>
        </p:nvSpPr>
        <p:spPr>
          <a:xfrm>
            <a:off x="2774821" y="1388075"/>
            <a:ext cx="300082"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B</a:t>
            </a:r>
            <a:endParaRPr lang="zh-TW" altLang="en-US" dirty="0">
              <a:latin typeface="標楷體" panose="03000509000000000000" pitchFamily="65" charset="-120"/>
              <a:ea typeface="標楷體" panose="03000509000000000000" pitchFamily="65" charset="-120"/>
            </a:endParaRPr>
          </a:p>
        </p:txBody>
      </p:sp>
      <p:sp>
        <p:nvSpPr>
          <p:cNvPr id="24" name="文字方塊 23"/>
          <p:cNvSpPr txBox="1"/>
          <p:nvPr/>
        </p:nvSpPr>
        <p:spPr>
          <a:xfrm>
            <a:off x="4432392" y="1388075"/>
            <a:ext cx="300082"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C</a:t>
            </a:r>
            <a:endParaRPr lang="zh-TW" altLang="en-US" dirty="0">
              <a:latin typeface="標楷體" panose="03000509000000000000" pitchFamily="65" charset="-120"/>
              <a:ea typeface="標楷體" panose="03000509000000000000" pitchFamily="65" charset="-120"/>
            </a:endParaRPr>
          </a:p>
        </p:txBody>
      </p:sp>
      <p:sp>
        <p:nvSpPr>
          <p:cNvPr id="26" name="文字方塊 25"/>
          <p:cNvSpPr txBox="1"/>
          <p:nvPr/>
        </p:nvSpPr>
        <p:spPr>
          <a:xfrm>
            <a:off x="1665396" y="5129936"/>
            <a:ext cx="300082"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D</a:t>
            </a:r>
            <a:endParaRPr lang="zh-TW" altLang="en-US" dirty="0">
              <a:latin typeface="標楷體" panose="03000509000000000000" pitchFamily="65" charset="-120"/>
              <a:ea typeface="標楷體" panose="03000509000000000000" pitchFamily="65" charset="-120"/>
            </a:endParaRPr>
          </a:p>
        </p:txBody>
      </p:sp>
      <p:sp>
        <p:nvSpPr>
          <p:cNvPr id="27" name="文字方塊 26"/>
          <p:cNvSpPr txBox="1"/>
          <p:nvPr/>
        </p:nvSpPr>
        <p:spPr>
          <a:xfrm>
            <a:off x="1138090" y="1388075"/>
            <a:ext cx="300082"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A</a:t>
            </a:r>
            <a:endParaRPr lang="zh-TW" altLang="en-US" dirty="0">
              <a:latin typeface="標楷體" panose="03000509000000000000" pitchFamily="65" charset="-120"/>
              <a:ea typeface="標楷體" panose="03000509000000000000" pitchFamily="65" charset="-120"/>
            </a:endParaRPr>
          </a:p>
        </p:txBody>
      </p:sp>
      <p:graphicFrame>
        <p:nvGraphicFramePr>
          <p:cNvPr id="34" name="表格 33"/>
          <p:cNvGraphicFramePr>
            <a:graphicFrameLocks noGrp="1"/>
          </p:cNvGraphicFramePr>
          <p:nvPr>
            <p:extLst>
              <p:ext uri="{D42A27DB-BD31-4B8C-83A1-F6EECF244321}">
                <p14:modId xmlns:p14="http://schemas.microsoft.com/office/powerpoint/2010/main" val="436866014"/>
              </p:ext>
            </p:extLst>
          </p:nvPr>
        </p:nvGraphicFramePr>
        <p:xfrm>
          <a:off x="8963025" y="4205503"/>
          <a:ext cx="3035364" cy="1483360"/>
        </p:xfrm>
        <a:graphic>
          <a:graphicData uri="http://schemas.openxmlformats.org/drawingml/2006/table">
            <a:tbl>
              <a:tblPr firstRow="1" bandRow="1">
                <a:tableStyleId>{5C22544A-7EE6-4342-B048-85BDC9FD1C3A}</a:tableStyleId>
              </a:tblPr>
              <a:tblGrid>
                <a:gridCol w="816298">
                  <a:extLst>
                    <a:ext uri="{9D8B030D-6E8A-4147-A177-3AD203B41FA5}">
                      <a16:colId xmlns:a16="http://schemas.microsoft.com/office/drawing/2014/main" val="2611997121"/>
                    </a:ext>
                  </a:extLst>
                </a:gridCol>
                <a:gridCol w="1784963">
                  <a:extLst>
                    <a:ext uri="{9D8B030D-6E8A-4147-A177-3AD203B41FA5}">
                      <a16:colId xmlns:a16="http://schemas.microsoft.com/office/drawing/2014/main" val="1203294639"/>
                    </a:ext>
                  </a:extLst>
                </a:gridCol>
                <a:gridCol w="434103">
                  <a:extLst>
                    <a:ext uri="{9D8B030D-6E8A-4147-A177-3AD203B41FA5}">
                      <a16:colId xmlns:a16="http://schemas.microsoft.com/office/drawing/2014/main" val="1580661074"/>
                    </a:ext>
                  </a:extLst>
                </a:gridCol>
              </a:tblGrid>
              <a:tr h="370840">
                <a:tc>
                  <a:txBody>
                    <a:bodyPr/>
                    <a:lstStyle/>
                    <a:p>
                      <a:pPr algn="ctr"/>
                      <a:r>
                        <a:rPr lang="en-US" altLang="zh-TW" sz="1400" dirty="0">
                          <a:latin typeface="標楷體" panose="03000509000000000000" pitchFamily="65" charset="-120"/>
                          <a:ea typeface="標楷體" panose="03000509000000000000" pitchFamily="65" charset="-120"/>
                        </a:rPr>
                        <a:t>Time(s)</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400" dirty="0">
                          <a:latin typeface="標楷體" panose="03000509000000000000" pitchFamily="65" charset="-120"/>
                          <a:ea typeface="標楷體" panose="03000509000000000000" pitchFamily="65" charset="-120"/>
                        </a:rPr>
                        <a:t>Mac Address</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algn="ctr"/>
                      <a:r>
                        <a:rPr lang="zh-TW" altLang="en-US" sz="1400" b="0" i="0" kern="1200" dirty="0">
                          <a:solidFill>
                            <a:schemeClr val="lt1"/>
                          </a:solidFill>
                          <a:effectLst/>
                          <a:latin typeface="標楷體" panose="03000509000000000000" pitchFamily="65" charset="-120"/>
                          <a:ea typeface="標楷體" panose="03000509000000000000" pitchFamily="65" charset="-120"/>
                          <a:cs typeface="+mn-cs"/>
                        </a:rPr>
                        <a:t>埠</a:t>
                      </a:r>
                      <a:endParaRPr lang="zh-TW" altLang="en-US" sz="14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386824763"/>
                  </a:ext>
                </a:extLst>
              </a:tr>
              <a:tr h="370840">
                <a:tc>
                  <a:txBody>
                    <a:bodyPr/>
                    <a:lstStyle/>
                    <a:p>
                      <a:pPr algn="ct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907754842"/>
                  </a:ext>
                </a:extLst>
              </a:tr>
              <a:tr h="370840">
                <a:tc>
                  <a:txBody>
                    <a:bodyPr/>
                    <a:lstStyle/>
                    <a:p>
                      <a:pPr algn="ct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200" dirty="0">
                          <a:latin typeface="標楷體" panose="03000509000000000000" pitchFamily="65" charset="-120"/>
                          <a:ea typeface="標楷體" panose="03000509000000000000" pitchFamily="65" charset="-120"/>
                        </a:rPr>
                        <a:t> </a:t>
                      </a: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2792240890"/>
                  </a:ext>
                </a:extLst>
              </a:tr>
              <a:tr h="370840">
                <a:tc>
                  <a:txBody>
                    <a:bodyPr/>
                    <a:lstStyle/>
                    <a:p>
                      <a:pPr algn="ct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179267381"/>
                  </a:ext>
                </a:extLst>
              </a:tr>
            </a:tbl>
          </a:graphicData>
        </a:graphic>
      </p:graphicFrame>
      <p:sp>
        <p:nvSpPr>
          <p:cNvPr id="36" name="文字方塊 35"/>
          <p:cNvSpPr txBox="1"/>
          <p:nvPr/>
        </p:nvSpPr>
        <p:spPr>
          <a:xfrm>
            <a:off x="9929182" y="4622521"/>
            <a:ext cx="2058933" cy="276999"/>
          </a:xfrm>
          <a:prstGeom prst="rect">
            <a:avLst/>
          </a:prstGeom>
          <a:noFill/>
        </p:spPr>
        <p:txBody>
          <a:bodyPr wrap="square" rtlCol="0">
            <a:spAutoFit/>
          </a:bodyPr>
          <a:lstStyle/>
          <a:p>
            <a:r>
              <a:rPr lang="en-US" altLang="zh-TW" sz="1200" dirty="0">
                <a:latin typeface="標楷體" panose="03000509000000000000" pitchFamily="65" charset="-120"/>
                <a:ea typeface="標楷體" panose="03000509000000000000" pitchFamily="65" charset="-120"/>
              </a:rPr>
              <a:t>0C:54:A5:1A:CF:76     a</a:t>
            </a:r>
            <a:endParaRPr lang="zh-TW" altLang="en-US" sz="1200" dirty="0">
              <a:latin typeface="標楷體" panose="03000509000000000000" pitchFamily="65" charset="-120"/>
              <a:ea typeface="標楷體" panose="03000509000000000000" pitchFamily="65" charset="-120"/>
            </a:endParaRPr>
          </a:p>
        </p:txBody>
      </p:sp>
      <p:sp>
        <p:nvSpPr>
          <p:cNvPr id="37" name="文字方塊 36"/>
          <p:cNvSpPr txBox="1"/>
          <p:nvPr/>
        </p:nvSpPr>
        <p:spPr>
          <a:xfrm>
            <a:off x="9929181" y="4984493"/>
            <a:ext cx="2058933" cy="276999"/>
          </a:xfrm>
          <a:prstGeom prst="rect">
            <a:avLst/>
          </a:prstGeom>
          <a:noFill/>
        </p:spPr>
        <p:txBody>
          <a:bodyPr wrap="square" rtlCol="0">
            <a:spAutoFit/>
          </a:bodyPr>
          <a:lstStyle/>
          <a:p>
            <a:r>
              <a:rPr lang="en-US" altLang="zh-TW" sz="1200" dirty="0">
                <a:latin typeface="標楷體" panose="03000509000000000000" pitchFamily="65" charset="-120"/>
                <a:ea typeface="標楷體" panose="03000509000000000000" pitchFamily="65" charset="-120"/>
              </a:rPr>
              <a:t>0C:54:A5:1A:CF:77     b</a:t>
            </a:r>
            <a:endParaRPr lang="zh-TW" altLang="en-US" sz="1200" dirty="0">
              <a:latin typeface="標楷體" panose="03000509000000000000" pitchFamily="65" charset="-120"/>
              <a:ea typeface="標楷體" panose="03000509000000000000" pitchFamily="65" charset="-120"/>
            </a:endParaRPr>
          </a:p>
        </p:txBody>
      </p:sp>
      <p:sp>
        <p:nvSpPr>
          <p:cNvPr id="41" name="文字方塊 40"/>
          <p:cNvSpPr txBox="1"/>
          <p:nvPr/>
        </p:nvSpPr>
        <p:spPr>
          <a:xfrm>
            <a:off x="4948175" y="3496126"/>
            <a:ext cx="3756211" cy="523220"/>
          </a:xfrm>
          <a:prstGeom prst="rect">
            <a:avLst/>
          </a:prstGeom>
          <a:noFill/>
          <a:ln>
            <a:solidFill>
              <a:schemeClr val="tx1"/>
            </a:solidFill>
          </a:ln>
        </p:spPr>
        <p:txBody>
          <a:bodyPr wrap="square" rtlCol="0">
            <a:spAutoFit/>
          </a:bodyPr>
          <a:lstStyle/>
          <a:p>
            <a:r>
              <a:rPr lang="en-US" altLang="zh-TW" sz="1400" dirty="0">
                <a:latin typeface="標楷體" panose="03000509000000000000" pitchFamily="65" charset="-120"/>
                <a:ea typeface="標楷體" panose="03000509000000000000" pitchFamily="65" charset="-120"/>
              </a:rPr>
              <a:t>Source Address : 0C:54:A5:1A:CF:76</a:t>
            </a:r>
          </a:p>
          <a:p>
            <a:r>
              <a:rPr lang="en-US" altLang="zh-TW" sz="1400" dirty="0">
                <a:latin typeface="標楷體" panose="03000509000000000000" pitchFamily="65" charset="-120"/>
                <a:ea typeface="標楷體" panose="03000509000000000000" pitchFamily="65" charset="-120"/>
              </a:rPr>
              <a:t>Destination Address : 0C:54:A5:1A:CF:78</a:t>
            </a:r>
          </a:p>
        </p:txBody>
      </p:sp>
      <p:sp>
        <p:nvSpPr>
          <p:cNvPr id="42" name="文字方塊 41"/>
          <p:cNvSpPr txBox="1"/>
          <p:nvPr/>
        </p:nvSpPr>
        <p:spPr>
          <a:xfrm>
            <a:off x="4948175" y="4527818"/>
            <a:ext cx="3756211" cy="523220"/>
          </a:xfrm>
          <a:prstGeom prst="rect">
            <a:avLst/>
          </a:prstGeom>
          <a:noFill/>
          <a:ln>
            <a:solidFill>
              <a:schemeClr val="tx1"/>
            </a:solidFill>
          </a:ln>
        </p:spPr>
        <p:txBody>
          <a:bodyPr wrap="square" rtlCol="0">
            <a:spAutoFit/>
          </a:bodyPr>
          <a:lstStyle/>
          <a:p>
            <a:r>
              <a:rPr lang="en-US" altLang="zh-TW" sz="1400" dirty="0">
                <a:latin typeface="標楷體" panose="03000509000000000000" pitchFamily="65" charset="-120"/>
                <a:ea typeface="標楷體" panose="03000509000000000000" pitchFamily="65" charset="-120"/>
              </a:rPr>
              <a:t>Source Address : 0C:54:A5:1A:CF:77</a:t>
            </a:r>
          </a:p>
          <a:p>
            <a:r>
              <a:rPr lang="en-US" altLang="zh-TW" sz="1400" dirty="0">
                <a:latin typeface="標楷體" panose="03000509000000000000" pitchFamily="65" charset="-120"/>
                <a:ea typeface="標楷體" panose="03000509000000000000" pitchFamily="65" charset="-120"/>
              </a:rPr>
              <a:t>Destination Address : 0C:54:A5:1A:CF:79</a:t>
            </a:r>
          </a:p>
        </p:txBody>
      </p:sp>
      <p:graphicFrame>
        <p:nvGraphicFramePr>
          <p:cNvPr id="43" name="表格 42"/>
          <p:cNvGraphicFramePr>
            <a:graphicFrameLocks noGrp="1"/>
          </p:cNvGraphicFramePr>
          <p:nvPr>
            <p:extLst>
              <p:ext uri="{D42A27DB-BD31-4B8C-83A1-F6EECF244321}">
                <p14:modId xmlns:p14="http://schemas.microsoft.com/office/powerpoint/2010/main" val="670966253"/>
              </p:ext>
            </p:extLst>
          </p:nvPr>
        </p:nvGraphicFramePr>
        <p:xfrm>
          <a:off x="4950310" y="2140379"/>
          <a:ext cx="7048080" cy="759358"/>
        </p:xfrm>
        <a:graphic>
          <a:graphicData uri="http://schemas.openxmlformats.org/drawingml/2006/table">
            <a:tbl>
              <a:tblPr firstRow="1" bandRow="1">
                <a:tableStyleId>{5C22544A-7EE6-4342-B048-85BDC9FD1C3A}</a:tableStyleId>
              </a:tblPr>
              <a:tblGrid>
                <a:gridCol w="1409616">
                  <a:extLst>
                    <a:ext uri="{9D8B030D-6E8A-4147-A177-3AD203B41FA5}">
                      <a16:colId xmlns:a16="http://schemas.microsoft.com/office/drawing/2014/main" val="1228199428"/>
                    </a:ext>
                  </a:extLst>
                </a:gridCol>
                <a:gridCol w="1409616">
                  <a:extLst>
                    <a:ext uri="{9D8B030D-6E8A-4147-A177-3AD203B41FA5}">
                      <a16:colId xmlns:a16="http://schemas.microsoft.com/office/drawing/2014/main" val="1276617046"/>
                    </a:ext>
                  </a:extLst>
                </a:gridCol>
                <a:gridCol w="1409616">
                  <a:extLst>
                    <a:ext uri="{9D8B030D-6E8A-4147-A177-3AD203B41FA5}">
                      <a16:colId xmlns:a16="http://schemas.microsoft.com/office/drawing/2014/main" val="3676091278"/>
                    </a:ext>
                  </a:extLst>
                </a:gridCol>
                <a:gridCol w="1409616">
                  <a:extLst>
                    <a:ext uri="{9D8B030D-6E8A-4147-A177-3AD203B41FA5}">
                      <a16:colId xmlns:a16="http://schemas.microsoft.com/office/drawing/2014/main" val="1038686851"/>
                    </a:ext>
                  </a:extLst>
                </a:gridCol>
                <a:gridCol w="1409616">
                  <a:extLst>
                    <a:ext uri="{9D8B030D-6E8A-4147-A177-3AD203B41FA5}">
                      <a16:colId xmlns:a16="http://schemas.microsoft.com/office/drawing/2014/main" val="2880509704"/>
                    </a:ext>
                  </a:extLst>
                </a:gridCol>
              </a:tblGrid>
              <a:tr h="379679">
                <a:tc>
                  <a:txBody>
                    <a:bodyPr/>
                    <a:lstStyle/>
                    <a:p>
                      <a:pPr algn="ctr"/>
                      <a:r>
                        <a:rPr lang="en-US" altLang="zh-TW" b="0" dirty="0"/>
                        <a:t>A</a:t>
                      </a:r>
                      <a:endParaRPr lang="zh-TW" altLang="en-US" b="0" dirty="0"/>
                    </a:p>
                  </a:txBody>
                  <a:tcPr anchor="ctr"/>
                </a:tc>
                <a:tc>
                  <a:txBody>
                    <a:bodyPr/>
                    <a:lstStyle/>
                    <a:p>
                      <a:pPr algn="ctr"/>
                      <a:r>
                        <a:rPr lang="en-US" altLang="zh-TW" b="0" dirty="0"/>
                        <a:t>B</a:t>
                      </a:r>
                      <a:endParaRPr lang="zh-TW" altLang="en-US" b="0" dirty="0"/>
                    </a:p>
                  </a:txBody>
                  <a:tcPr anchor="ctr"/>
                </a:tc>
                <a:tc>
                  <a:txBody>
                    <a:bodyPr/>
                    <a:lstStyle/>
                    <a:p>
                      <a:pPr algn="ctr"/>
                      <a:r>
                        <a:rPr lang="en-US" altLang="zh-TW" b="0" dirty="0"/>
                        <a:t>C</a:t>
                      </a:r>
                      <a:endParaRPr lang="zh-TW" altLang="en-US" b="0" dirty="0"/>
                    </a:p>
                  </a:txBody>
                  <a:tcPr anchor="ctr"/>
                </a:tc>
                <a:tc>
                  <a:txBody>
                    <a:bodyPr/>
                    <a:lstStyle/>
                    <a:p>
                      <a:pPr algn="ctr"/>
                      <a:r>
                        <a:rPr lang="en-US" altLang="zh-TW" b="0" dirty="0"/>
                        <a:t>D</a:t>
                      </a:r>
                      <a:endParaRPr lang="zh-TW" altLang="en-US" b="0" dirty="0"/>
                    </a:p>
                  </a:txBody>
                  <a:tcPr anchor="ctr"/>
                </a:tc>
                <a:tc>
                  <a:txBody>
                    <a:bodyPr/>
                    <a:lstStyle/>
                    <a:p>
                      <a:pPr algn="ctr"/>
                      <a:r>
                        <a:rPr lang="en-US" altLang="zh-TW" dirty="0">
                          <a:latin typeface="標楷體" panose="03000509000000000000" pitchFamily="65" charset="-120"/>
                          <a:ea typeface="標楷體" panose="03000509000000000000" pitchFamily="65" charset="-120"/>
                        </a:rPr>
                        <a:t>Router</a:t>
                      </a:r>
                      <a:endParaRPr lang="zh-TW" altLang="en-US"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949706474"/>
                  </a:ext>
                </a:extLst>
              </a:tr>
              <a:tr h="379679">
                <a:tc>
                  <a:txBody>
                    <a:bodyPr/>
                    <a:lstStyle/>
                    <a:p>
                      <a:pPr algn="ctr"/>
                      <a:r>
                        <a:rPr lang="en-US" altLang="zh-TW" sz="1000" dirty="0">
                          <a:latin typeface="標楷體" panose="03000509000000000000" pitchFamily="65" charset="-120"/>
                          <a:ea typeface="標楷體" panose="03000509000000000000" pitchFamily="65" charset="-120"/>
                        </a:rPr>
                        <a:t>0C:54:A5:1A:CF:76</a:t>
                      </a:r>
                      <a:endParaRPr lang="zh-TW" altLang="en-US" sz="1000" dirty="0"/>
                    </a:p>
                  </a:txBody>
                  <a:tcPr anchor="ctr"/>
                </a:tc>
                <a:tc>
                  <a:txBody>
                    <a:bodyPr/>
                    <a:lstStyle/>
                    <a:p>
                      <a:pPr algn="ctr"/>
                      <a:r>
                        <a:rPr lang="en-US" altLang="zh-TW" sz="1000" dirty="0">
                          <a:latin typeface="標楷體" panose="03000509000000000000" pitchFamily="65" charset="-120"/>
                          <a:ea typeface="標楷體" panose="03000509000000000000" pitchFamily="65" charset="-120"/>
                        </a:rPr>
                        <a:t>0C:54:A5:1A:CF:77</a:t>
                      </a:r>
                      <a:endParaRPr lang="zh-TW" altLang="en-US" sz="1000" dirty="0"/>
                    </a:p>
                  </a:txBody>
                  <a:tcPr anchor="ctr"/>
                </a:tc>
                <a:tc>
                  <a:txBody>
                    <a:bodyPr/>
                    <a:lstStyle/>
                    <a:p>
                      <a:pPr algn="ctr"/>
                      <a:r>
                        <a:rPr lang="en-US" altLang="zh-TW" sz="1000" dirty="0">
                          <a:latin typeface="標楷體" panose="03000509000000000000" pitchFamily="65" charset="-120"/>
                          <a:ea typeface="標楷體" panose="03000509000000000000" pitchFamily="65" charset="-120"/>
                        </a:rPr>
                        <a:t>0C:54:A5:1A:CF:78</a:t>
                      </a:r>
                      <a:endParaRPr lang="zh-TW" altLang="en-US" sz="1000" dirty="0"/>
                    </a:p>
                  </a:txBody>
                  <a:tcPr anchor="ctr"/>
                </a:tc>
                <a:tc>
                  <a:txBody>
                    <a:bodyPr/>
                    <a:lstStyle/>
                    <a:p>
                      <a:pPr algn="ctr"/>
                      <a:r>
                        <a:rPr lang="en-US" altLang="zh-TW" sz="1000" dirty="0">
                          <a:latin typeface="標楷體" panose="03000509000000000000" pitchFamily="65" charset="-120"/>
                          <a:ea typeface="標楷體" panose="03000509000000000000" pitchFamily="65" charset="-120"/>
                        </a:rPr>
                        <a:t>0C:54:A5:1A:CF:79</a:t>
                      </a:r>
                      <a:endParaRPr lang="zh-TW" altLang="en-US" sz="1000" dirty="0"/>
                    </a:p>
                  </a:txBody>
                  <a:tcPr anchor="ctr"/>
                </a:tc>
                <a:tc>
                  <a:txBody>
                    <a:bodyPr/>
                    <a:lstStyle/>
                    <a:p>
                      <a:pPr algn="ctr"/>
                      <a:r>
                        <a:rPr lang="en-US" altLang="zh-TW" sz="1000" dirty="0">
                          <a:latin typeface="標楷體" panose="03000509000000000000" pitchFamily="65" charset="-120"/>
                          <a:ea typeface="標楷體" panose="03000509000000000000" pitchFamily="65" charset="-120"/>
                        </a:rPr>
                        <a:t>0C:54:A5:1A:CF:80</a:t>
                      </a:r>
                      <a:endParaRPr lang="zh-TW" altLang="en-US" sz="1000" dirty="0"/>
                    </a:p>
                  </a:txBody>
                  <a:tcPr anchor="ctr"/>
                </a:tc>
                <a:extLst>
                  <a:ext uri="{0D108BD9-81ED-4DB2-BD59-A6C34878D82A}">
                    <a16:rowId xmlns:a16="http://schemas.microsoft.com/office/drawing/2014/main" val="3989013121"/>
                  </a:ext>
                </a:extLst>
              </a:tr>
            </a:tbl>
          </a:graphicData>
        </a:graphic>
      </p:graphicFrame>
      <p:sp>
        <p:nvSpPr>
          <p:cNvPr id="44" name="文字方塊 43"/>
          <p:cNvSpPr txBox="1"/>
          <p:nvPr/>
        </p:nvSpPr>
        <p:spPr>
          <a:xfrm>
            <a:off x="8116204" y="1727748"/>
            <a:ext cx="1454244" cy="369332"/>
          </a:xfrm>
          <a:prstGeom prst="rect">
            <a:avLst/>
          </a:prstGeom>
          <a:noFill/>
        </p:spPr>
        <p:txBody>
          <a:bodyPr wrap="none" rtlCol="0">
            <a:spAutoFit/>
          </a:bodyPr>
          <a:lstStyle/>
          <a:p>
            <a:r>
              <a:rPr lang="en-US" altLang="zh-TW" b="1" dirty="0">
                <a:latin typeface="標楷體" panose="03000509000000000000" pitchFamily="65" charset="-120"/>
                <a:ea typeface="標楷體" panose="03000509000000000000" pitchFamily="65" charset="-120"/>
              </a:rPr>
              <a:t>MAC Address</a:t>
            </a:r>
            <a:endParaRPr lang="zh-TW" altLang="en-US" b="1" dirty="0">
              <a:latin typeface="標楷體" panose="03000509000000000000" pitchFamily="65" charset="-120"/>
              <a:ea typeface="標楷體" panose="03000509000000000000" pitchFamily="65" charset="-120"/>
            </a:endParaRPr>
          </a:p>
        </p:txBody>
      </p:sp>
      <p:graphicFrame>
        <p:nvGraphicFramePr>
          <p:cNvPr id="45" name="表格 44"/>
          <p:cNvGraphicFramePr>
            <a:graphicFrameLocks noGrp="1"/>
          </p:cNvGraphicFramePr>
          <p:nvPr>
            <p:extLst>
              <p:ext uri="{D42A27DB-BD31-4B8C-83A1-F6EECF244321}">
                <p14:modId xmlns:p14="http://schemas.microsoft.com/office/powerpoint/2010/main" val="1803069258"/>
              </p:ext>
            </p:extLst>
          </p:nvPr>
        </p:nvGraphicFramePr>
        <p:xfrm>
          <a:off x="2219074" y="3678556"/>
          <a:ext cx="1979710" cy="370840"/>
        </p:xfrm>
        <a:graphic>
          <a:graphicData uri="http://schemas.openxmlformats.org/drawingml/2006/table">
            <a:tbl>
              <a:tblPr firstRow="1" bandRow="1">
                <a:tableStyleId>{5C22544A-7EE6-4342-B048-85BDC9FD1C3A}</a:tableStyleId>
              </a:tblPr>
              <a:tblGrid>
                <a:gridCol w="395942">
                  <a:extLst>
                    <a:ext uri="{9D8B030D-6E8A-4147-A177-3AD203B41FA5}">
                      <a16:colId xmlns:a16="http://schemas.microsoft.com/office/drawing/2014/main" val="3512300595"/>
                    </a:ext>
                  </a:extLst>
                </a:gridCol>
                <a:gridCol w="395942">
                  <a:extLst>
                    <a:ext uri="{9D8B030D-6E8A-4147-A177-3AD203B41FA5}">
                      <a16:colId xmlns:a16="http://schemas.microsoft.com/office/drawing/2014/main" val="2343907236"/>
                    </a:ext>
                  </a:extLst>
                </a:gridCol>
                <a:gridCol w="395942">
                  <a:extLst>
                    <a:ext uri="{9D8B030D-6E8A-4147-A177-3AD203B41FA5}">
                      <a16:colId xmlns:a16="http://schemas.microsoft.com/office/drawing/2014/main" val="1077772459"/>
                    </a:ext>
                  </a:extLst>
                </a:gridCol>
                <a:gridCol w="395942">
                  <a:extLst>
                    <a:ext uri="{9D8B030D-6E8A-4147-A177-3AD203B41FA5}">
                      <a16:colId xmlns:a16="http://schemas.microsoft.com/office/drawing/2014/main" val="56872490"/>
                    </a:ext>
                  </a:extLst>
                </a:gridCol>
                <a:gridCol w="395942">
                  <a:extLst>
                    <a:ext uri="{9D8B030D-6E8A-4147-A177-3AD203B41FA5}">
                      <a16:colId xmlns:a16="http://schemas.microsoft.com/office/drawing/2014/main" val="781904573"/>
                    </a:ext>
                  </a:extLst>
                </a:gridCol>
              </a:tblGrid>
              <a:tr h="370840">
                <a:tc>
                  <a:txBody>
                    <a:bodyPr/>
                    <a:lstStyle/>
                    <a:p>
                      <a:pPr algn="ctr"/>
                      <a:r>
                        <a:rPr lang="en-US" altLang="zh-TW" b="0" dirty="0">
                          <a:solidFill>
                            <a:sysClr val="windowText" lastClr="000000"/>
                          </a:solidFill>
                          <a:latin typeface="標楷體" panose="03000509000000000000" pitchFamily="65" charset="-120"/>
                          <a:ea typeface="標楷體" panose="03000509000000000000" pitchFamily="65" charset="-120"/>
                        </a:rPr>
                        <a:t>a</a:t>
                      </a:r>
                      <a:endParaRPr lang="zh-TW" altLang="en-US"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b="0" dirty="0">
                          <a:solidFill>
                            <a:sysClr val="windowText" lastClr="000000"/>
                          </a:solidFill>
                          <a:latin typeface="標楷體" panose="03000509000000000000" pitchFamily="65" charset="-120"/>
                          <a:ea typeface="標楷體" panose="03000509000000000000" pitchFamily="65" charset="-120"/>
                        </a:rPr>
                        <a:t>b</a:t>
                      </a:r>
                      <a:endParaRPr lang="zh-TW" altLang="en-US"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b="0" dirty="0">
                          <a:solidFill>
                            <a:sysClr val="windowText" lastClr="000000"/>
                          </a:solidFill>
                          <a:latin typeface="標楷體" panose="03000509000000000000" pitchFamily="65" charset="-120"/>
                          <a:ea typeface="標楷體" panose="03000509000000000000" pitchFamily="65" charset="-120"/>
                        </a:rPr>
                        <a:t>c</a:t>
                      </a:r>
                      <a:endParaRPr lang="zh-TW" altLang="en-US"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b="0" dirty="0">
                          <a:solidFill>
                            <a:sysClr val="windowText" lastClr="000000"/>
                          </a:solidFill>
                          <a:latin typeface="標楷體" panose="03000509000000000000" pitchFamily="65" charset="-120"/>
                          <a:ea typeface="標楷體" panose="03000509000000000000" pitchFamily="65" charset="-120"/>
                        </a:rPr>
                        <a:t>d</a:t>
                      </a:r>
                      <a:endParaRPr lang="zh-TW" altLang="en-US"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b="0" dirty="0">
                          <a:solidFill>
                            <a:sysClr val="windowText" lastClr="000000"/>
                          </a:solidFill>
                          <a:latin typeface="標楷體" panose="03000509000000000000" pitchFamily="65" charset="-120"/>
                          <a:ea typeface="標楷體" panose="03000509000000000000" pitchFamily="65" charset="-120"/>
                        </a:rPr>
                        <a:t>e</a:t>
                      </a:r>
                      <a:endParaRPr lang="zh-TW" altLang="en-US"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9426599"/>
                  </a:ext>
                </a:extLst>
              </a:tr>
            </a:tbl>
          </a:graphicData>
        </a:graphic>
      </p:graphicFrame>
      <p:sp>
        <p:nvSpPr>
          <p:cNvPr id="67" name="文字方塊 66"/>
          <p:cNvSpPr txBox="1"/>
          <p:nvPr/>
        </p:nvSpPr>
        <p:spPr>
          <a:xfrm>
            <a:off x="1560458" y="3735110"/>
            <a:ext cx="646331" cy="276999"/>
          </a:xfrm>
          <a:prstGeom prst="rect">
            <a:avLst/>
          </a:prstGeom>
          <a:noFill/>
        </p:spPr>
        <p:txBody>
          <a:bodyPr wrap="none" rtlCol="0">
            <a:spAutoFit/>
          </a:bodyPr>
          <a:lstStyle/>
          <a:p>
            <a:r>
              <a:rPr lang="en-US" altLang="zh-TW" sz="1200" dirty="0">
                <a:latin typeface="標楷體" panose="03000509000000000000" pitchFamily="65" charset="-120"/>
                <a:ea typeface="標楷體" panose="03000509000000000000" pitchFamily="65" charset="-120"/>
              </a:rPr>
              <a:t>Switch</a:t>
            </a:r>
            <a:endParaRPr lang="zh-TW" altLang="en-US" sz="1200" dirty="0">
              <a:latin typeface="標楷體" panose="03000509000000000000" pitchFamily="65" charset="-120"/>
              <a:ea typeface="標楷體" panose="03000509000000000000" pitchFamily="65" charset="-120"/>
            </a:endParaRPr>
          </a:p>
        </p:txBody>
      </p:sp>
      <p:sp>
        <p:nvSpPr>
          <p:cNvPr id="76" name="文字方塊 75"/>
          <p:cNvSpPr txBox="1"/>
          <p:nvPr/>
        </p:nvSpPr>
        <p:spPr>
          <a:xfrm>
            <a:off x="5027027" y="3123310"/>
            <a:ext cx="2031325"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 Packet : A -&gt; C</a:t>
            </a:r>
          </a:p>
        </p:txBody>
      </p:sp>
      <p:sp>
        <p:nvSpPr>
          <p:cNvPr id="77" name="文字方塊 76"/>
          <p:cNvSpPr txBox="1"/>
          <p:nvPr/>
        </p:nvSpPr>
        <p:spPr>
          <a:xfrm>
            <a:off x="5162955" y="4161256"/>
            <a:ext cx="1915909" cy="646331"/>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Packet : B -&gt; D</a:t>
            </a:r>
          </a:p>
          <a:p>
            <a:endParaRPr lang="zh-TW" altLang="en-US" dirty="0"/>
          </a:p>
        </p:txBody>
      </p:sp>
      <p:sp>
        <p:nvSpPr>
          <p:cNvPr id="78" name="矩形 77"/>
          <p:cNvSpPr/>
          <p:nvPr/>
        </p:nvSpPr>
        <p:spPr>
          <a:xfrm>
            <a:off x="4948175" y="3266524"/>
            <a:ext cx="212623" cy="15929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79" name="矩形 78"/>
          <p:cNvSpPr/>
          <p:nvPr/>
        </p:nvSpPr>
        <p:spPr>
          <a:xfrm>
            <a:off x="4965909" y="4297571"/>
            <a:ext cx="212623" cy="15929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80" name="矩形 79"/>
          <p:cNvSpPr/>
          <p:nvPr/>
        </p:nvSpPr>
        <p:spPr>
          <a:xfrm>
            <a:off x="1338629" y="2419686"/>
            <a:ext cx="212623" cy="15929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81" name="矩形 80"/>
          <p:cNvSpPr/>
          <p:nvPr/>
        </p:nvSpPr>
        <p:spPr>
          <a:xfrm>
            <a:off x="2670450" y="3575553"/>
            <a:ext cx="212623" cy="15929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82" name="矩形 81"/>
          <p:cNvSpPr/>
          <p:nvPr/>
        </p:nvSpPr>
        <p:spPr>
          <a:xfrm>
            <a:off x="3083083" y="3585778"/>
            <a:ext cx="212623" cy="15929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83" name="矩形 82"/>
          <p:cNvSpPr/>
          <p:nvPr/>
        </p:nvSpPr>
        <p:spPr>
          <a:xfrm>
            <a:off x="3465045" y="3970896"/>
            <a:ext cx="212623" cy="15929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84" name="矩形 83"/>
          <p:cNvSpPr/>
          <p:nvPr/>
        </p:nvSpPr>
        <p:spPr>
          <a:xfrm>
            <a:off x="3887100" y="3970896"/>
            <a:ext cx="212623" cy="15929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85" name="矩形 84"/>
          <p:cNvSpPr/>
          <p:nvPr/>
        </p:nvSpPr>
        <p:spPr>
          <a:xfrm>
            <a:off x="2832582" y="2415896"/>
            <a:ext cx="212623" cy="15929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86" name="矩形 85"/>
          <p:cNvSpPr/>
          <p:nvPr/>
        </p:nvSpPr>
        <p:spPr>
          <a:xfrm>
            <a:off x="2263230" y="3585778"/>
            <a:ext cx="212623" cy="15929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90" name="矩形 89"/>
          <p:cNvSpPr/>
          <p:nvPr/>
        </p:nvSpPr>
        <p:spPr>
          <a:xfrm>
            <a:off x="3085652" y="3585778"/>
            <a:ext cx="212623" cy="15929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91" name="矩形 90"/>
          <p:cNvSpPr/>
          <p:nvPr/>
        </p:nvSpPr>
        <p:spPr>
          <a:xfrm>
            <a:off x="3467611" y="3958383"/>
            <a:ext cx="212623" cy="15929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92" name="矩形 91"/>
          <p:cNvSpPr/>
          <p:nvPr/>
        </p:nvSpPr>
        <p:spPr>
          <a:xfrm>
            <a:off x="3897240" y="3969268"/>
            <a:ext cx="212623" cy="15929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93" name="文字方塊 92"/>
          <p:cNvSpPr txBox="1"/>
          <p:nvPr/>
        </p:nvSpPr>
        <p:spPr>
          <a:xfrm>
            <a:off x="9985410" y="3810117"/>
            <a:ext cx="1223412" cy="369332"/>
          </a:xfrm>
          <a:prstGeom prst="rect">
            <a:avLst/>
          </a:prstGeom>
          <a:noFill/>
        </p:spPr>
        <p:txBody>
          <a:bodyPr wrap="none" rtlCol="0">
            <a:spAutoFit/>
          </a:bodyPr>
          <a:lstStyle/>
          <a:p>
            <a:r>
              <a:rPr lang="en-US" altLang="zh-TW" b="1" dirty="0">
                <a:latin typeface="標楷體" panose="03000509000000000000" pitchFamily="65" charset="-120"/>
                <a:ea typeface="標楷體" panose="03000509000000000000" pitchFamily="65" charset="-120"/>
              </a:rPr>
              <a:t>MAC Table</a:t>
            </a:r>
            <a:endParaRPr lang="zh-TW" altLang="en-US" b="1" dirty="0">
              <a:latin typeface="標楷體" panose="03000509000000000000" pitchFamily="65" charset="-120"/>
              <a:ea typeface="標楷體" panose="03000509000000000000" pitchFamily="65" charset="-120"/>
            </a:endParaRPr>
          </a:p>
        </p:txBody>
      </p:sp>
      <p:sp>
        <p:nvSpPr>
          <p:cNvPr id="46" name="文字方塊 45"/>
          <p:cNvSpPr txBox="1"/>
          <p:nvPr/>
        </p:nvSpPr>
        <p:spPr>
          <a:xfrm>
            <a:off x="4967035" y="5566745"/>
            <a:ext cx="3756211" cy="523220"/>
          </a:xfrm>
          <a:prstGeom prst="rect">
            <a:avLst/>
          </a:prstGeom>
          <a:noFill/>
          <a:ln>
            <a:solidFill>
              <a:schemeClr val="tx1"/>
            </a:solidFill>
          </a:ln>
        </p:spPr>
        <p:txBody>
          <a:bodyPr wrap="square" rtlCol="0">
            <a:spAutoFit/>
          </a:bodyPr>
          <a:lstStyle/>
          <a:p>
            <a:r>
              <a:rPr lang="en-US" altLang="zh-TW" sz="1400" dirty="0">
                <a:latin typeface="標楷體" panose="03000509000000000000" pitchFamily="65" charset="-120"/>
                <a:ea typeface="標楷體" panose="03000509000000000000" pitchFamily="65" charset="-120"/>
              </a:rPr>
              <a:t>Source Address : 0C:54:A5:1A:CF:78</a:t>
            </a:r>
          </a:p>
          <a:p>
            <a:r>
              <a:rPr lang="en-US" altLang="zh-TW" sz="1400" dirty="0">
                <a:latin typeface="標楷體" panose="03000509000000000000" pitchFamily="65" charset="-120"/>
                <a:ea typeface="標楷體" panose="03000509000000000000" pitchFamily="65" charset="-120"/>
              </a:rPr>
              <a:t>Destination Address : 0C:54:A5:1A:CF:77</a:t>
            </a:r>
          </a:p>
        </p:txBody>
      </p:sp>
      <p:sp>
        <p:nvSpPr>
          <p:cNvPr id="47" name="文字方塊 46"/>
          <p:cNvSpPr txBox="1"/>
          <p:nvPr/>
        </p:nvSpPr>
        <p:spPr>
          <a:xfrm>
            <a:off x="5045887" y="5193929"/>
            <a:ext cx="2031325"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 Packet : C -&gt; B</a:t>
            </a:r>
          </a:p>
        </p:txBody>
      </p:sp>
      <p:sp>
        <p:nvSpPr>
          <p:cNvPr id="48" name="矩形 47"/>
          <p:cNvSpPr/>
          <p:nvPr/>
        </p:nvSpPr>
        <p:spPr>
          <a:xfrm>
            <a:off x="4967035" y="5337143"/>
            <a:ext cx="212623" cy="159292"/>
          </a:xfrm>
          <a:prstGeom prst="rect">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49" name="矩形 48"/>
          <p:cNvSpPr/>
          <p:nvPr/>
        </p:nvSpPr>
        <p:spPr>
          <a:xfrm>
            <a:off x="4322875" y="2466921"/>
            <a:ext cx="212623" cy="159292"/>
          </a:xfrm>
          <a:prstGeom prst="rect">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50" name="文字方塊 49"/>
          <p:cNvSpPr txBox="1"/>
          <p:nvPr/>
        </p:nvSpPr>
        <p:spPr>
          <a:xfrm>
            <a:off x="9929180" y="5363201"/>
            <a:ext cx="2058933" cy="276999"/>
          </a:xfrm>
          <a:prstGeom prst="rect">
            <a:avLst/>
          </a:prstGeom>
          <a:noFill/>
        </p:spPr>
        <p:txBody>
          <a:bodyPr wrap="square" rtlCol="0">
            <a:spAutoFit/>
          </a:bodyPr>
          <a:lstStyle/>
          <a:p>
            <a:r>
              <a:rPr lang="en-US" altLang="zh-TW" sz="1200" dirty="0">
                <a:latin typeface="標楷體" panose="03000509000000000000" pitchFamily="65" charset="-120"/>
                <a:ea typeface="標楷體" panose="03000509000000000000" pitchFamily="65" charset="-120"/>
              </a:rPr>
              <a:t>0C:54:A5:1A:CF:78     c</a:t>
            </a:r>
            <a:endParaRPr lang="zh-TW" altLang="en-US" sz="1200" dirty="0">
              <a:latin typeface="標楷體" panose="03000509000000000000" pitchFamily="65" charset="-120"/>
              <a:ea typeface="標楷體" panose="03000509000000000000" pitchFamily="65" charset="-120"/>
            </a:endParaRPr>
          </a:p>
        </p:txBody>
      </p:sp>
      <p:sp>
        <p:nvSpPr>
          <p:cNvPr id="51" name="矩形 50"/>
          <p:cNvSpPr/>
          <p:nvPr/>
        </p:nvSpPr>
        <p:spPr>
          <a:xfrm>
            <a:off x="2667881" y="3575553"/>
            <a:ext cx="212623" cy="159292"/>
          </a:xfrm>
          <a:prstGeom prst="rect">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3" name="文字方塊 2"/>
          <p:cNvSpPr txBox="1"/>
          <p:nvPr/>
        </p:nvSpPr>
        <p:spPr>
          <a:xfrm>
            <a:off x="9138331" y="4622521"/>
            <a:ext cx="492443" cy="276999"/>
          </a:xfrm>
          <a:prstGeom prst="rect">
            <a:avLst/>
          </a:prstGeom>
          <a:noFill/>
        </p:spPr>
        <p:txBody>
          <a:bodyPr wrap="none" rtlCol="0">
            <a:spAutoFit/>
          </a:bodyPr>
          <a:lstStyle/>
          <a:p>
            <a:r>
              <a:rPr lang="en-US" altLang="zh-TW" sz="1200" dirty="0">
                <a:latin typeface="標楷體" panose="03000509000000000000" pitchFamily="65" charset="-120"/>
                <a:ea typeface="標楷體" panose="03000509000000000000" pitchFamily="65" charset="-120"/>
              </a:rPr>
              <a:t>0.00</a:t>
            </a:r>
            <a:endParaRPr lang="zh-TW" altLang="en-US" sz="1200" dirty="0">
              <a:latin typeface="標楷體" panose="03000509000000000000" pitchFamily="65" charset="-120"/>
              <a:ea typeface="標楷體" panose="03000509000000000000" pitchFamily="65" charset="-120"/>
            </a:endParaRPr>
          </a:p>
        </p:txBody>
      </p:sp>
      <p:sp>
        <p:nvSpPr>
          <p:cNvPr id="53" name="文字方塊 52"/>
          <p:cNvSpPr txBox="1"/>
          <p:nvPr/>
        </p:nvSpPr>
        <p:spPr>
          <a:xfrm>
            <a:off x="9128096" y="4984492"/>
            <a:ext cx="492443" cy="276999"/>
          </a:xfrm>
          <a:prstGeom prst="rect">
            <a:avLst/>
          </a:prstGeom>
          <a:noFill/>
        </p:spPr>
        <p:txBody>
          <a:bodyPr wrap="none" rtlCol="0">
            <a:spAutoFit/>
          </a:bodyPr>
          <a:lstStyle/>
          <a:p>
            <a:r>
              <a:rPr lang="en-US" altLang="zh-TW" sz="1200" dirty="0">
                <a:latin typeface="標楷體" panose="03000509000000000000" pitchFamily="65" charset="-120"/>
                <a:ea typeface="標楷體" panose="03000509000000000000" pitchFamily="65" charset="-120"/>
              </a:rPr>
              <a:t>0.00</a:t>
            </a:r>
            <a:endParaRPr lang="zh-TW" altLang="en-US" sz="1200" dirty="0">
              <a:latin typeface="標楷體" panose="03000509000000000000" pitchFamily="65" charset="-120"/>
              <a:ea typeface="標楷體" panose="03000509000000000000" pitchFamily="65" charset="-120"/>
            </a:endParaRPr>
          </a:p>
        </p:txBody>
      </p:sp>
      <p:sp>
        <p:nvSpPr>
          <p:cNvPr id="54" name="文字方塊 53"/>
          <p:cNvSpPr txBox="1"/>
          <p:nvPr/>
        </p:nvSpPr>
        <p:spPr>
          <a:xfrm>
            <a:off x="9128095" y="5363201"/>
            <a:ext cx="492443" cy="276999"/>
          </a:xfrm>
          <a:prstGeom prst="rect">
            <a:avLst/>
          </a:prstGeom>
          <a:noFill/>
        </p:spPr>
        <p:txBody>
          <a:bodyPr wrap="none" rtlCol="0">
            <a:spAutoFit/>
          </a:bodyPr>
          <a:lstStyle/>
          <a:p>
            <a:r>
              <a:rPr lang="en-US" altLang="zh-TW" sz="1200" dirty="0">
                <a:latin typeface="標楷體" panose="03000509000000000000" pitchFamily="65" charset="-120"/>
                <a:ea typeface="標楷體" panose="03000509000000000000" pitchFamily="65" charset="-120"/>
              </a:rPr>
              <a:t>0.00</a:t>
            </a:r>
            <a:endParaRPr lang="zh-TW" altLang="en-US" sz="1200" dirty="0">
              <a:latin typeface="標楷體" panose="03000509000000000000" pitchFamily="65" charset="-120"/>
              <a:ea typeface="標楷體" panose="03000509000000000000" pitchFamily="65" charset="-120"/>
            </a:endParaRPr>
          </a:p>
        </p:txBody>
      </p:sp>
      <p:sp>
        <p:nvSpPr>
          <p:cNvPr id="4" name="文字方塊 3"/>
          <p:cNvSpPr txBox="1"/>
          <p:nvPr/>
        </p:nvSpPr>
        <p:spPr>
          <a:xfrm>
            <a:off x="9132714" y="4619498"/>
            <a:ext cx="492443" cy="276999"/>
          </a:xfrm>
          <a:prstGeom prst="rect">
            <a:avLst/>
          </a:prstGeom>
          <a:noFill/>
        </p:spPr>
        <p:txBody>
          <a:bodyPr wrap="none" rtlCol="0">
            <a:spAutoFit/>
          </a:bodyPr>
          <a:lstStyle/>
          <a:p>
            <a:r>
              <a:rPr lang="en-US" altLang="zh-TW" sz="1200" dirty="0">
                <a:latin typeface="標楷體" panose="03000509000000000000" pitchFamily="65" charset="-120"/>
                <a:ea typeface="標楷體" panose="03000509000000000000" pitchFamily="65" charset="-120"/>
              </a:rPr>
              <a:t>0.50</a:t>
            </a:r>
            <a:endParaRPr lang="zh-TW" altLang="en-US" sz="1200" dirty="0">
              <a:latin typeface="標楷體" panose="03000509000000000000" pitchFamily="65" charset="-120"/>
              <a:ea typeface="標楷體" panose="03000509000000000000" pitchFamily="65" charset="-120"/>
            </a:endParaRPr>
          </a:p>
        </p:txBody>
      </p:sp>
      <p:sp>
        <p:nvSpPr>
          <p:cNvPr id="57" name="文字方塊 56"/>
          <p:cNvSpPr txBox="1"/>
          <p:nvPr/>
        </p:nvSpPr>
        <p:spPr>
          <a:xfrm>
            <a:off x="9132715" y="4622521"/>
            <a:ext cx="492443" cy="276999"/>
          </a:xfrm>
          <a:prstGeom prst="rect">
            <a:avLst/>
          </a:prstGeom>
          <a:noFill/>
        </p:spPr>
        <p:txBody>
          <a:bodyPr wrap="none" rtlCol="0">
            <a:spAutoFit/>
          </a:bodyPr>
          <a:lstStyle/>
          <a:p>
            <a:r>
              <a:rPr lang="en-US" altLang="zh-TW" sz="1200" dirty="0">
                <a:latin typeface="標楷體" panose="03000509000000000000" pitchFamily="65" charset="-120"/>
                <a:ea typeface="標楷體" panose="03000509000000000000" pitchFamily="65" charset="-120"/>
              </a:rPr>
              <a:t>0.25</a:t>
            </a:r>
            <a:endParaRPr lang="zh-TW" altLang="en-US" sz="1200" dirty="0">
              <a:latin typeface="標楷體" panose="03000509000000000000" pitchFamily="65" charset="-120"/>
              <a:ea typeface="標楷體" panose="03000509000000000000" pitchFamily="65" charset="-120"/>
            </a:endParaRPr>
          </a:p>
        </p:txBody>
      </p:sp>
      <p:sp>
        <p:nvSpPr>
          <p:cNvPr id="58" name="文字方塊 57"/>
          <p:cNvSpPr txBox="1"/>
          <p:nvPr/>
        </p:nvSpPr>
        <p:spPr>
          <a:xfrm>
            <a:off x="9128096" y="4989838"/>
            <a:ext cx="492443" cy="276999"/>
          </a:xfrm>
          <a:prstGeom prst="rect">
            <a:avLst/>
          </a:prstGeom>
          <a:noFill/>
        </p:spPr>
        <p:txBody>
          <a:bodyPr wrap="none" rtlCol="0">
            <a:spAutoFit/>
          </a:bodyPr>
          <a:lstStyle/>
          <a:p>
            <a:r>
              <a:rPr lang="en-US" altLang="zh-TW" sz="1200" dirty="0">
                <a:latin typeface="標楷體" panose="03000509000000000000" pitchFamily="65" charset="-120"/>
                <a:ea typeface="標楷體" panose="03000509000000000000" pitchFamily="65" charset="-120"/>
              </a:rPr>
              <a:t>0.25</a:t>
            </a:r>
            <a:endParaRPr lang="zh-TW" altLang="en-US" sz="1200" dirty="0">
              <a:latin typeface="標楷體" panose="03000509000000000000" pitchFamily="65" charset="-120"/>
              <a:ea typeface="標楷體" panose="03000509000000000000" pitchFamily="65" charset="-120"/>
            </a:endParaRPr>
          </a:p>
        </p:txBody>
      </p:sp>
      <p:pic>
        <p:nvPicPr>
          <p:cNvPr id="59" name="圖片 58"/>
          <p:cNvPicPr>
            <a:picLocks noChangeAspect="1"/>
          </p:cNvPicPr>
          <p:nvPr/>
        </p:nvPicPr>
        <p:blipFill>
          <a:blip r:embed="rId3"/>
          <a:stretch>
            <a:fillRect/>
          </a:stretch>
        </p:blipFill>
        <p:spPr>
          <a:xfrm>
            <a:off x="3578109" y="5550010"/>
            <a:ext cx="620675" cy="519244"/>
          </a:xfrm>
          <a:prstGeom prst="rect">
            <a:avLst/>
          </a:prstGeom>
        </p:spPr>
      </p:pic>
      <p:sp>
        <p:nvSpPr>
          <p:cNvPr id="61" name="文字方塊 60"/>
          <p:cNvSpPr txBox="1"/>
          <p:nvPr/>
        </p:nvSpPr>
        <p:spPr>
          <a:xfrm>
            <a:off x="3392216" y="6089965"/>
            <a:ext cx="877163"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Router</a:t>
            </a:r>
            <a:endParaRPr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72429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8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81"/>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8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3"/>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84"/>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92"/>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9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90"/>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85"/>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8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51"/>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58"/>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2" nodeType="clickEffect">
                                  <p:stCondLst>
                                    <p:cond delay="0"/>
                                  </p:stCondLst>
                                  <p:childTnLst>
                                    <p:set>
                                      <p:cBhvr>
                                        <p:cTn id="50" dur="1" fill="hold">
                                          <p:stCondLst>
                                            <p:cond delay="0"/>
                                          </p:stCondLst>
                                        </p:cTn>
                                        <p:tgtEl>
                                          <p:spTgt spid="80"/>
                                        </p:tgtEl>
                                        <p:attrNameLst>
                                          <p:attrName>style.visibility</p:attrName>
                                        </p:attrNameLst>
                                      </p:cBhvr>
                                      <p:to>
                                        <p:strVal val="visible"/>
                                      </p:to>
                                    </p:set>
                                  </p:childTnLst>
                                </p:cTn>
                              </p:par>
                              <p:par>
                                <p:cTn id="51" presetID="42" presetClass="path" presetSubtype="0" accel="50000" decel="50000" fill="hold" grpId="1" nodeType="withEffect">
                                  <p:stCondLst>
                                    <p:cond delay="0"/>
                                  </p:stCondLst>
                                  <p:childTnLst>
                                    <p:animMotion origin="layout" path="M 4.16667E-7 -1.85185E-6 L 0.07578 0.17222 " pathEditMode="relative" rAng="0" ptsTypes="AA">
                                      <p:cBhvr>
                                        <p:cTn id="52" dur="2000" fill="hold"/>
                                        <p:tgtEl>
                                          <p:spTgt spid="80"/>
                                        </p:tgtEl>
                                        <p:attrNameLst>
                                          <p:attrName>ppt_x</p:attrName>
                                          <p:attrName>ppt_y</p:attrName>
                                        </p:attrNameLst>
                                      </p:cBhvr>
                                      <p:rCtr x="3789" y="8611"/>
                                    </p:animMotion>
                                  </p:childTnLst>
                                </p:cTn>
                              </p:par>
                              <p:par>
                                <p:cTn id="53" presetID="1" presetClass="entr" presetSubtype="0" fill="hold" grpId="1"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par>
                                <p:cTn id="55" presetID="1" presetClass="entr" presetSubtype="0" fill="hold" grpId="1" nodeType="withEffect">
                                  <p:stCondLst>
                                    <p:cond delay="0"/>
                                  </p:stCondLst>
                                  <p:childTnLst>
                                    <p:set>
                                      <p:cBhvr>
                                        <p:cTn id="56" dur="1" fill="hold">
                                          <p:stCondLst>
                                            <p:cond delay="0"/>
                                          </p:stCondLst>
                                        </p:cTn>
                                        <p:tgtEl>
                                          <p:spTgt spid="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1" nodeType="clickEffect">
                                  <p:stCondLst>
                                    <p:cond delay="0"/>
                                  </p:stCondLst>
                                  <p:childTnLst>
                                    <p:set>
                                      <p:cBhvr>
                                        <p:cTn id="60" dur="1" fill="hold">
                                          <p:stCondLst>
                                            <p:cond delay="0"/>
                                          </p:stCondLst>
                                        </p:cTn>
                                        <p:tgtEl>
                                          <p:spTgt spid="81"/>
                                        </p:tgtEl>
                                        <p:attrNameLst>
                                          <p:attrName>style.visibility</p:attrName>
                                        </p:attrNameLst>
                                      </p:cBhvr>
                                      <p:to>
                                        <p:strVal val="visible"/>
                                      </p:to>
                                    </p:set>
                                  </p:childTnLst>
                                </p:cTn>
                              </p:par>
                              <p:par>
                                <p:cTn id="61" presetID="1" presetClass="entr" presetSubtype="0" fill="hold" grpId="1" nodeType="withEffect">
                                  <p:stCondLst>
                                    <p:cond delay="0"/>
                                  </p:stCondLst>
                                  <p:childTnLst>
                                    <p:set>
                                      <p:cBhvr>
                                        <p:cTn id="62" dur="1" fill="hold">
                                          <p:stCondLst>
                                            <p:cond delay="0"/>
                                          </p:stCondLst>
                                        </p:cTn>
                                        <p:tgtEl>
                                          <p:spTgt spid="82"/>
                                        </p:tgtEl>
                                        <p:attrNameLst>
                                          <p:attrName>style.visibility</p:attrName>
                                        </p:attrNameLst>
                                      </p:cBhvr>
                                      <p:to>
                                        <p:strVal val="visible"/>
                                      </p:to>
                                    </p:set>
                                  </p:childTnLst>
                                </p:cTn>
                              </p:par>
                              <p:par>
                                <p:cTn id="63" presetID="1" presetClass="entr" presetSubtype="0" fill="hold" grpId="1" nodeType="withEffect">
                                  <p:stCondLst>
                                    <p:cond delay="0"/>
                                  </p:stCondLst>
                                  <p:childTnLst>
                                    <p:set>
                                      <p:cBhvr>
                                        <p:cTn id="64" dur="1" fill="hold">
                                          <p:stCondLst>
                                            <p:cond delay="0"/>
                                          </p:stCondLst>
                                        </p:cTn>
                                        <p:tgtEl>
                                          <p:spTgt spid="83"/>
                                        </p:tgtEl>
                                        <p:attrNameLst>
                                          <p:attrName>style.visibility</p:attrName>
                                        </p:attrNameLst>
                                      </p:cBhvr>
                                      <p:to>
                                        <p:strVal val="visible"/>
                                      </p:to>
                                    </p:set>
                                  </p:childTnLst>
                                </p:cTn>
                              </p:par>
                              <p:par>
                                <p:cTn id="65" presetID="1" presetClass="entr" presetSubtype="0" fill="hold" grpId="1" nodeType="withEffect">
                                  <p:stCondLst>
                                    <p:cond delay="0"/>
                                  </p:stCondLst>
                                  <p:childTnLst>
                                    <p:set>
                                      <p:cBhvr>
                                        <p:cTn id="66" dur="1" fill="hold">
                                          <p:stCondLst>
                                            <p:cond delay="0"/>
                                          </p:stCondLst>
                                        </p:cTn>
                                        <p:tgtEl>
                                          <p:spTgt spid="84"/>
                                        </p:tgtEl>
                                        <p:attrNameLst>
                                          <p:attrName>style.visibility</p:attrName>
                                        </p:attrNameLst>
                                      </p:cBhvr>
                                      <p:to>
                                        <p:strVal val="visible"/>
                                      </p:to>
                                    </p:set>
                                  </p:childTnLst>
                                </p:cTn>
                              </p:par>
                              <p:par>
                                <p:cTn id="67" presetID="42" presetClass="path" presetSubtype="0" accel="50000" decel="50000" fill="hold" grpId="2" nodeType="withEffect">
                                  <p:stCondLst>
                                    <p:cond delay="0"/>
                                  </p:stCondLst>
                                  <p:childTnLst>
                                    <p:animMotion origin="layout" path="M -4.375E-6 -3.7037E-7 L 0.01107 -0.17639 " pathEditMode="relative" rAng="0" ptsTypes="AA">
                                      <p:cBhvr>
                                        <p:cTn id="68" dur="2000" fill="hold"/>
                                        <p:tgtEl>
                                          <p:spTgt spid="81"/>
                                        </p:tgtEl>
                                        <p:attrNameLst>
                                          <p:attrName>ppt_x</p:attrName>
                                          <p:attrName>ppt_y</p:attrName>
                                        </p:attrNameLst>
                                      </p:cBhvr>
                                      <p:rCtr x="547" y="-8819"/>
                                    </p:animMotion>
                                  </p:childTnLst>
                                </p:cTn>
                              </p:par>
                              <p:par>
                                <p:cTn id="69" presetID="42" presetClass="path" presetSubtype="0" accel="50000" decel="50000" fill="hold" grpId="2" nodeType="withEffect">
                                  <p:stCondLst>
                                    <p:cond delay="0"/>
                                  </p:stCondLst>
                                  <p:childTnLst>
                                    <p:animMotion origin="layout" path="M 1.45833E-6 -7.40741E-7 L 0.10677 -0.17361 " pathEditMode="relative" rAng="0" ptsTypes="AA">
                                      <p:cBhvr>
                                        <p:cTn id="70" dur="2000" fill="hold"/>
                                        <p:tgtEl>
                                          <p:spTgt spid="82"/>
                                        </p:tgtEl>
                                        <p:attrNameLst>
                                          <p:attrName>ppt_x</p:attrName>
                                          <p:attrName>ppt_y</p:attrName>
                                        </p:attrNameLst>
                                      </p:cBhvr>
                                      <p:rCtr x="5339" y="-8681"/>
                                    </p:animMotion>
                                  </p:childTnLst>
                                </p:cTn>
                              </p:par>
                              <p:par>
                                <p:cTn id="71" presetID="42" presetClass="path" presetSubtype="0" accel="50000" decel="50000" fill="hold" grpId="2" nodeType="withEffect">
                                  <p:stCondLst>
                                    <p:cond delay="0"/>
                                  </p:stCondLst>
                                  <p:childTnLst>
                                    <p:animMotion origin="layout" path="M 1.25E-6 7.40741E-7 L -0.12136 0.22268 " pathEditMode="relative" rAng="0" ptsTypes="AA">
                                      <p:cBhvr>
                                        <p:cTn id="72" dur="2000" fill="hold"/>
                                        <p:tgtEl>
                                          <p:spTgt spid="83"/>
                                        </p:tgtEl>
                                        <p:attrNameLst>
                                          <p:attrName>ppt_x</p:attrName>
                                          <p:attrName>ppt_y</p:attrName>
                                        </p:attrNameLst>
                                      </p:cBhvr>
                                      <p:rCtr x="-6068" y="11134"/>
                                    </p:animMotion>
                                  </p:childTnLst>
                                </p:cTn>
                              </p:par>
                              <p:par>
                                <p:cTn id="73" presetID="42" presetClass="path" presetSubtype="0" accel="50000" decel="50000" fill="hold" grpId="2" nodeType="withEffect">
                                  <p:stCondLst>
                                    <p:cond delay="0"/>
                                  </p:stCondLst>
                                  <p:childTnLst>
                                    <p:animMotion origin="layout" path="M -4.16667E-6 7.40741E-7 L -0.00468 0.21134 " pathEditMode="relative" rAng="0" ptsTypes="AA">
                                      <p:cBhvr>
                                        <p:cTn id="74" dur="2000" fill="hold"/>
                                        <p:tgtEl>
                                          <p:spTgt spid="84"/>
                                        </p:tgtEl>
                                        <p:attrNameLst>
                                          <p:attrName>ppt_x</p:attrName>
                                          <p:attrName>ppt_y</p:attrName>
                                        </p:attrNameLst>
                                      </p:cBhvr>
                                      <p:rCtr x="-234" y="10556"/>
                                    </p:animMotion>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grpId="3" nodeType="clickEffect">
                                  <p:stCondLst>
                                    <p:cond delay="0"/>
                                  </p:stCondLst>
                                  <p:childTnLst>
                                    <p:set>
                                      <p:cBhvr>
                                        <p:cTn id="78" dur="1" fill="hold">
                                          <p:stCondLst>
                                            <p:cond delay="0"/>
                                          </p:stCondLst>
                                        </p:cTn>
                                        <p:tgtEl>
                                          <p:spTgt spid="81"/>
                                        </p:tgtEl>
                                        <p:attrNameLst>
                                          <p:attrName>style.visibility</p:attrName>
                                        </p:attrNameLst>
                                      </p:cBhvr>
                                      <p:to>
                                        <p:strVal val="hidden"/>
                                      </p:to>
                                    </p:set>
                                  </p:childTnLst>
                                </p:cTn>
                              </p:par>
                              <p:par>
                                <p:cTn id="79" presetID="1" presetClass="exit" presetSubtype="0" fill="hold" grpId="3" nodeType="withEffect">
                                  <p:stCondLst>
                                    <p:cond delay="0"/>
                                  </p:stCondLst>
                                  <p:childTnLst>
                                    <p:set>
                                      <p:cBhvr>
                                        <p:cTn id="80" dur="1" fill="hold">
                                          <p:stCondLst>
                                            <p:cond delay="0"/>
                                          </p:stCondLst>
                                        </p:cTn>
                                        <p:tgtEl>
                                          <p:spTgt spid="82"/>
                                        </p:tgtEl>
                                        <p:attrNameLst>
                                          <p:attrName>style.visibility</p:attrName>
                                        </p:attrNameLst>
                                      </p:cBhvr>
                                      <p:to>
                                        <p:strVal val="hidden"/>
                                      </p:to>
                                    </p:set>
                                  </p:childTnLst>
                                </p:cTn>
                              </p:par>
                              <p:par>
                                <p:cTn id="81" presetID="1" presetClass="exit" presetSubtype="0" fill="hold" grpId="3" nodeType="withEffect">
                                  <p:stCondLst>
                                    <p:cond delay="0"/>
                                  </p:stCondLst>
                                  <p:childTnLst>
                                    <p:set>
                                      <p:cBhvr>
                                        <p:cTn id="82" dur="1" fill="hold">
                                          <p:stCondLst>
                                            <p:cond delay="0"/>
                                          </p:stCondLst>
                                        </p:cTn>
                                        <p:tgtEl>
                                          <p:spTgt spid="83"/>
                                        </p:tgtEl>
                                        <p:attrNameLst>
                                          <p:attrName>style.visibility</p:attrName>
                                        </p:attrNameLst>
                                      </p:cBhvr>
                                      <p:to>
                                        <p:strVal val="hidden"/>
                                      </p:to>
                                    </p:set>
                                  </p:childTnLst>
                                </p:cTn>
                              </p:par>
                              <p:par>
                                <p:cTn id="83" presetID="1" presetClass="exit" presetSubtype="0" fill="hold" grpId="3" nodeType="withEffect">
                                  <p:stCondLst>
                                    <p:cond delay="0"/>
                                  </p:stCondLst>
                                  <p:childTnLst>
                                    <p:set>
                                      <p:cBhvr>
                                        <p:cTn id="84" dur="1" fill="hold">
                                          <p:stCondLst>
                                            <p:cond delay="0"/>
                                          </p:stCondLst>
                                        </p:cTn>
                                        <p:tgtEl>
                                          <p:spTgt spid="84"/>
                                        </p:tgtEl>
                                        <p:attrNameLst>
                                          <p:attrName>style.visibility</p:attrName>
                                        </p:attrNameLst>
                                      </p:cBhvr>
                                      <p:to>
                                        <p:strVal val="hidden"/>
                                      </p:to>
                                    </p:set>
                                  </p:childTnLst>
                                </p:cTn>
                              </p:par>
                              <p:par>
                                <p:cTn id="85" presetID="1" presetClass="exit" presetSubtype="0" fill="hold" grpId="3" nodeType="withEffect">
                                  <p:stCondLst>
                                    <p:cond delay="0"/>
                                  </p:stCondLst>
                                  <p:childTnLst>
                                    <p:set>
                                      <p:cBhvr>
                                        <p:cTn id="86" dur="1" fill="hold">
                                          <p:stCondLst>
                                            <p:cond delay="0"/>
                                          </p:stCondLst>
                                        </p:cTn>
                                        <p:tgtEl>
                                          <p:spTgt spid="80"/>
                                        </p:tgtEl>
                                        <p:attrNameLst>
                                          <p:attrName>style.visibility</p:attrName>
                                        </p:attrNameLst>
                                      </p:cBhvr>
                                      <p:to>
                                        <p:strVal val="hidden"/>
                                      </p:to>
                                    </p:set>
                                  </p:childTnLst>
                                </p:cTn>
                              </p:par>
                              <p:par>
                                <p:cTn id="87" presetID="1" presetClass="entr" presetSubtype="0" fill="hold" grpId="1" nodeType="withEffect">
                                  <p:stCondLst>
                                    <p:cond delay="0"/>
                                  </p:stCondLst>
                                  <p:childTnLst>
                                    <p:set>
                                      <p:cBhvr>
                                        <p:cTn id="88" dur="1" fill="hold">
                                          <p:stCondLst>
                                            <p:cond delay="0"/>
                                          </p:stCondLst>
                                        </p:cTn>
                                        <p:tgtEl>
                                          <p:spTgt spid="85"/>
                                        </p:tgtEl>
                                        <p:attrNameLst>
                                          <p:attrName>style.visibility</p:attrName>
                                        </p:attrNameLst>
                                      </p:cBhvr>
                                      <p:to>
                                        <p:strVal val="visible"/>
                                      </p:to>
                                    </p:set>
                                  </p:childTnLst>
                                </p:cTn>
                              </p:par>
                              <p:par>
                                <p:cTn id="89" presetID="42" presetClass="path" presetSubtype="0" accel="50000" decel="50000" fill="hold" grpId="2" nodeType="withEffect">
                                  <p:stCondLst>
                                    <p:cond delay="0"/>
                                  </p:stCondLst>
                                  <p:childTnLst>
                                    <p:animMotion origin="layout" path="M 4.375E-6 1.11111E-6 L -0.01342 0.16898 " pathEditMode="relative" rAng="0" ptsTypes="AA">
                                      <p:cBhvr>
                                        <p:cTn id="90" dur="2000" fill="hold"/>
                                        <p:tgtEl>
                                          <p:spTgt spid="85"/>
                                        </p:tgtEl>
                                        <p:attrNameLst>
                                          <p:attrName>ppt_x</p:attrName>
                                          <p:attrName>ppt_y</p:attrName>
                                        </p:attrNameLst>
                                      </p:cBhvr>
                                      <p:rCtr x="-677" y="8449"/>
                                    </p:animMotion>
                                  </p:childTnLst>
                                </p:cTn>
                              </p:par>
                              <p:par>
                                <p:cTn id="91" presetID="1" presetClass="entr" presetSubtype="0" fill="hold" grpId="1" nodeType="withEffect">
                                  <p:stCondLst>
                                    <p:cond delay="0"/>
                                  </p:stCondLst>
                                  <p:childTnLst>
                                    <p:set>
                                      <p:cBhvr>
                                        <p:cTn id="92" dur="1" fill="hold">
                                          <p:stCondLst>
                                            <p:cond delay="0"/>
                                          </p:stCondLst>
                                        </p:cTn>
                                        <p:tgtEl>
                                          <p:spTgt spid="37"/>
                                        </p:tgtEl>
                                        <p:attrNameLst>
                                          <p:attrName>style.visibility</p:attrName>
                                        </p:attrNameLst>
                                      </p:cBhvr>
                                      <p:to>
                                        <p:strVal val="visible"/>
                                      </p:to>
                                    </p:set>
                                  </p:childTnLst>
                                </p:cTn>
                              </p:par>
                              <p:par>
                                <p:cTn id="93" presetID="1" presetClass="entr" presetSubtype="0" fill="hold" grpId="1" nodeType="withEffect">
                                  <p:stCondLst>
                                    <p:cond delay="0"/>
                                  </p:stCondLst>
                                  <p:childTnLst>
                                    <p:set>
                                      <p:cBhvr>
                                        <p:cTn id="94" dur="1" fill="hold">
                                          <p:stCondLst>
                                            <p:cond delay="0"/>
                                          </p:stCondLst>
                                        </p:cTn>
                                        <p:tgtEl>
                                          <p:spTgt spid="53"/>
                                        </p:tgtEl>
                                        <p:attrNameLst>
                                          <p:attrName>style.visibility</p:attrName>
                                        </p:attrNameLst>
                                      </p:cBhvr>
                                      <p:to>
                                        <p:strVal val="visible"/>
                                      </p:to>
                                    </p:set>
                                  </p:childTnLst>
                                </p:cTn>
                              </p:par>
                              <p:par>
                                <p:cTn id="95" presetID="1" presetClass="entr" presetSubtype="0" fill="hold" grpId="1" nodeType="withEffect">
                                  <p:stCondLst>
                                    <p:cond delay="0"/>
                                  </p:stCondLst>
                                  <p:childTnLst>
                                    <p:set>
                                      <p:cBhvr>
                                        <p:cTn id="96" dur="1" fill="hold">
                                          <p:stCondLst>
                                            <p:cond delay="0"/>
                                          </p:stCondLst>
                                        </p:cTn>
                                        <p:tgtEl>
                                          <p:spTgt spid="57"/>
                                        </p:tgtEl>
                                        <p:attrNameLst>
                                          <p:attrName>style.visibility</p:attrName>
                                        </p:attrNameLst>
                                      </p:cBhvr>
                                      <p:to>
                                        <p:strVal val="visible"/>
                                      </p:to>
                                    </p:set>
                                  </p:childTnLst>
                                </p:cTn>
                              </p:par>
                              <p:par>
                                <p:cTn id="97" presetID="1" presetClass="exit" presetSubtype="0" fill="hold" grpId="2" nodeType="withEffect">
                                  <p:stCondLst>
                                    <p:cond delay="0"/>
                                  </p:stCondLst>
                                  <p:childTnLst>
                                    <p:set>
                                      <p:cBhvr>
                                        <p:cTn id="98" dur="1" fill="hold">
                                          <p:stCondLst>
                                            <p:cond delay="0"/>
                                          </p:stCondLst>
                                        </p:cTn>
                                        <p:tgtEl>
                                          <p:spTgt spid="3"/>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1" nodeType="clickEffect">
                                  <p:stCondLst>
                                    <p:cond delay="0"/>
                                  </p:stCondLst>
                                  <p:childTnLst>
                                    <p:set>
                                      <p:cBhvr>
                                        <p:cTn id="102" dur="1" fill="hold">
                                          <p:stCondLst>
                                            <p:cond delay="0"/>
                                          </p:stCondLst>
                                        </p:cTn>
                                        <p:tgtEl>
                                          <p:spTgt spid="92"/>
                                        </p:tgtEl>
                                        <p:attrNameLst>
                                          <p:attrName>style.visibility</p:attrName>
                                        </p:attrNameLst>
                                      </p:cBhvr>
                                      <p:to>
                                        <p:strVal val="visible"/>
                                      </p:to>
                                    </p:set>
                                  </p:childTnLst>
                                </p:cTn>
                              </p:par>
                              <p:par>
                                <p:cTn id="103" presetID="1" presetClass="entr" presetSubtype="0" fill="hold" grpId="1" nodeType="withEffect">
                                  <p:stCondLst>
                                    <p:cond delay="0"/>
                                  </p:stCondLst>
                                  <p:childTnLst>
                                    <p:set>
                                      <p:cBhvr>
                                        <p:cTn id="104" dur="1" fill="hold">
                                          <p:stCondLst>
                                            <p:cond delay="0"/>
                                          </p:stCondLst>
                                        </p:cTn>
                                        <p:tgtEl>
                                          <p:spTgt spid="91"/>
                                        </p:tgtEl>
                                        <p:attrNameLst>
                                          <p:attrName>style.visibility</p:attrName>
                                        </p:attrNameLst>
                                      </p:cBhvr>
                                      <p:to>
                                        <p:strVal val="visible"/>
                                      </p:to>
                                    </p:set>
                                  </p:childTnLst>
                                </p:cTn>
                              </p:par>
                              <p:par>
                                <p:cTn id="105" presetID="1" presetClass="entr" presetSubtype="0" fill="hold" grpId="1" nodeType="withEffect">
                                  <p:stCondLst>
                                    <p:cond delay="0"/>
                                  </p:stCondLst>
                                  <p:childTnLst>
                                    <p:set>
                                      <p:cBhvr>
                                        <p:cTn id="106" dur="1" fill="hold">
                                          <p:stCondLst>
                                            <p:cond delay="0"/>
                                          </p:stCondLst>
                                        </p:cTn>
                                        <p:tgtEl>
                                          <p:spTgt spid="90"/>
                                        </p:tgtEl>
                                        <p:attrNameLst>
                                          <p:attrName>style.visibility</p:attrName>
                                        </p:attrNameLst>
                                      </p:cBhvr>
                                      <p:to>
                                        <p:strVal val="visible"/>
                                      </p:to>
                                    </p:set>
                                  </p:childTnLst>
                                </p:cTn>
                              </p:par>
                              <p:par>
                                <p:cTn id="107" presetID="1" presetClass="entr" presetSubtype="0" fill="hold" grpId="1" nodeType="withEffect">
                                  <p:stCondLst>
                                    <p:cond delay="0"/>
                                  </p:stCondLst>
                                  <p:childTnLst>
                                    <p:set>
                                      <p:cBhvr>
                                        <p:cTn id="108" dur="1" fill="hold">
                                          <p:stCondLst>
                                            <p:cond delay="0"/>
                                          </p:stCondLst>
                                        </p:cTn>
                                        <p:tgtEl>
                                          <p:spTgt spid="86"/>
                                        </p:tgtEl>
                                        <p:attrNameLst>
                                          <p:attrName>style.visibility</p:attrName>
                                        </p:attrNameLst>
                                      </p:cBhvr>
                                      <p:to>
                                        <p:strVal val="visible"/>
                                      </p:to>
                                    </p:set>
                                  </p:childTnLst>
                                </p:cTn>
                              </p:par>
                              <p:par>
                                <p:cTn id="109" presetID="42" presetClass="path" presetSubtype="0" accel="50000" decel="50000" fill="hold" grpId="2" nodeType="withEffect">
                                  <p:stCondLst>
                                    <p:cond delay="0"/>
                                  </p:stCondLst>
                                  <p:childTnLst>
                                    <p:animMotion origin="layout" path="M -1.04167E-6 -7.40741E-7 L -0.07578 -0.17014 " pathEditMode="relative" rAng="0" ptsTypes="AA">
                                      <p:cBhvr>
                                        <p:cTn id="110" dur="2000" fill="hold"/>
                                        <p:tgtEl>
                                          <p:spTgt spid="86"/>
                                        </p:tgtEl>
                                        <p:attrNameLst>
                                          <p:attrName>ppt_x</p:attrName>
                                          <p:attrName>ppt_y</p:attrName>
                                        </p:attrNameLst>
                                      </p:cBhvr>
                                      <p:rCtr x="-3789" y="-8519"/>
                                    </p:animMotion>
                                  </p:childTnLst>
                                </p:cTn>
                              </p:par>
                              <p:par>
                                <p:cTn id="111" presetID="42" presetClass="path" presetSubtype="0" accel="50000" decel="50000" fill="hold" grpId="2" nodeType="withEffect">
                                  <p:stCondLst>
                                    <p:cond delay="0"/>
                                  </p:stCondLst>
                                  <p:childTnLst>
                                    <p:animMotion origin="layout" path="M 1.04167E-6 -7.40741E-7 L 0.10755 -0.17361 " pathEditMode="relative" rAng="0" ptsTypes="AA">
                                      <p:cBhvr>
                                        <p:cTn id="112" dur="2000" fill="hold"/>
                                        <p:tgtEl>
                                          <p:spTgt spid="90"/>
                                        </p:tgtEl>
                                        <p:attrNameLst>
                                          <p:attrName>ppt_x</p:attrName>
                                          <p:attrName>ppt_y</p:attrName>
                                        </p:attrNameLst>
                                      </p:cBhvr>
                                      <p:rCtr x="5378" y="-8681"/>
                                    </p:animMotion>
                                  </p:childTnLst>
                                </p:cTn>
                              </p:par>
                              <p:par>
                                <p:cTn id="113" presetID="42" presetClass="path" presetSubtype="0" accel="50000" decel="50000" fill="hold" grpId="2" nodeType="withEffect">
                                  <p:stCondLst>
                                    <p:cond delay="0"/>
                                  </p:stCondLst>
                                  <p:childTnLst>
                                    <p:animMotion origin="layout" path="M 4.58333E-6 2.22222E-6 L -0.00339 0.20509 " pathEditMode="relative" rAng="0" ptsTypes="AA">
                                      <p:cBhvr>
                                        <p:cTn id="114" dur="2000" fill="hold"/>
                                        <p:tgtEl>
                                          <p:spTgt spid="92"/>
                                        </p:tgtEl>
                                        <p:attrNameLst>
                                          <p:attrName>ppt_x</p:attrName>
                                          <p:attrName>ppt_y</p:attrName>
                                        </p:attrNameLst>
                                      </p:cBhvr>
                                      <p:rCtr x="-169" y="10255"/>
                                    </p:animMotion>
                                  </p:childTnLst>
                                </p:cTn>
                              </p:par>
                              <p:par>
                                <p:cTn id="115" presetID="42" presetClass="path" presetSubtype="0" accel="50000" decel="50000" fill="hold" grpId="2" nodeType="withEffect">
                                  <p:stCondLst>
                                    <p:cond delay="0"/>
                                  </p:stCondLst>
                                  <p:childTnLst>
                                    <p:animMotion origin="layout" path="M 1.04167E-6 2.59259E-6 L -0.12162 0.22176 " pathEditMode="relative" rAng="0" ptsTypes="AA">
                                      <p:cBhvr>
                                        <p:cTn id="116" dur="2000" fill="hold"/>
                                        <p:tgtEl>
                                          <p:spTgt spid="91"/>
                                        </p:tgtEl>
                                        <p:attrNameLst>
                                          <p:attrName>ppt_x</p:attrName>
                                          <p:attrName>ppt_y</p:attrName>
                                        </p:attrNameLst>
                                      </p:cBhvr>
                                      <p:rCtr x="-6081" y="11088"/>
                                    </p:animMotion>
                                  </p:childTnLst>
                                </p:cTn>
                              </p:par>
                            </p:childTnLst>
                          </p:cTn>
                        </p:par>
                      </p:childTnLst>
                    </p:cTn>
                  </p:par>
                  <p:par>
                    <p:cTn id="117" fill="hold">
                      <p:stCondLst>
                        <p:cond delay="indefinite"/>
                      </p:stCondLst>
                      <p:childTnLst>
                        <p:par>
                          <p:cTn id="118" fill="hold">
                            <p:stCondLst>
                              <p:cond delay="0"/>
                            </p:stCondLst>
                            <p:childTnLst>
                              <p:par>
                                <p:cTn id="119" presetID="1" presetClass="exit" presetSubtype="0" fill="hold" grpId="3" nodeType="clickEffect">
                                  <p:stCondLst>
                                    <p:cond delay="0"/>
                                  </p:stCondLst>
                                  <p:childTnLst>
                                    <p:set>
                                      <p:cBhvr>
                                        <p:cTn id="120" dur="1" fill="hold">
                                          <p:stCondLst>
                                            <p:cond delay="0"/>
                                          </p:stCondLst>
                                        </p:cTn>
                                        <p:tgtEl>
                                          <p:spTgt spid="92"/>
                                        </p:tgtEl>
                                        <p:attrNameLst>
                                          <p:attrName>style.visibility</p:attrName>
                                        </p:attrNameLst>
                                      </p:cBhvr>
                                      <p:to>
                                        <p:strVal val="hidden"/>
                                      </p:to>
                                    </p:set>
                                  </p:childTnLst>
                                </p:cTn>
                              </p:par>
                              <p:par>
                                <p:cTn id="121" presetID="1" presetClass="exit" presetSubtype="0" fill="hold" grpId="3" nodeType="withEffect">
                                  <p:stCondLst>
                                    <p:cond delay="0"/>
                                  </p:stCondLst>
                                  <p:childTnLst>
                                    <p:set>
                                      <p:cBhvr>
                                        <p:cTn id="122" dur="1" fill="hold">
                                          <p:stCondLst>
                                            <p:cond delay="0"/>
                                          </p:stCondLst>
                                        </p:cTn>
                                        <p:tgtEl>
                                          <p:spTgt spid="91"/>
                                        </p:tgtEl>
                                        <p:attrNameLst>
                                          <p:attrName>style.visibility</p:attrName>
                                        </p:attrNameLst>
                                      </p:cBhvr>
                                      <p:to>
                                        <p:strVal val="hidden"/>
                                      </p:to>
                                    </p:set>
                                  </p:childTnLst>
                                </p:cTn>
                              </p:par>
                              <p:par>
                                <p:cTn id="123" presetID="1" presetClass="exit" presetSubtype="0" fill="hold" grpId="3" nodeType="withEffect">
                                  <p:stCondLst>
                                    <p:cond delay="0"/>
                                  </p:stCondLst>
                                  <p:childTnLst>
                                    <p:set>
                                      <p:cBhvr>
                                        <p:cTn id="124" dur="1" fill="hold">
                                          <p:stCondLst>
                                            <p:cond delay="0"/>
                                          </p:stCondLst>
                                        </p:cTn>
                                        <p:tgtEl>
                                          <p:spTgt spid="90"/>
                                        </p:tgtEl>
                                        <p:attrNameLst>
                                          <p:attrName>style.visibility</p:attrName>
                                        </p:attrNameLst>
                                      </p:cBhvr>
                                      <p:to>
                                        <p:strVal val="hidden"/>
                                      </p:to>
                                    </p:set>
                                  </p:childTnLst>
                                </p:cTn>
                              </p:par>
                              <p:par>
                                <p:cTn id="125" presetID="1" presetClass="exit" presetSubtype="0" fill="hold" grpId="3" nodeType="withEffect">
                                  <p:stCondLst>
                                    <p:cond delay="0"/>
                                  </p:stCondLst>
                                  <p:childTnLst>
                                    <p:set>
                                      <p:cBhvr>
                                        <p:cTn id="126" dur="1" fill="hold">
                                          <p:stCondLst>
                                            <p:cond delay="0"/>
                                          </p:stCondLst>
                                        </p:cTn>
                                        <p:tgtEl>
                                          <p:spTgt spid="85"/>
                                        </p:tgtEl>
                                        <p:attrNameLst>
                                          <p:attrName>style.visibility</p:attrName>
                                        </p:attrNameLst>
                                      </p:cBhvr>
                                      <p:to>
                                        <p:strVal val="hidden"/>
                                      </p:to>
                                    </p:set>
                                  </p:childTnLst>
                                </p:cTn>
                              </p:par>
                              <p:par>
                                <p:cTn id="127" presetID="1" presetClass="exit" presetSubtype="0" fill="hold" grpId="3" nodeType="withEffect">
                                  <p:stCondLst>
                                    <p:cond delay="0"/>
                                  </p:stCondLst>
                                  <p:childTnLst>
                                    <p:set>
                                      <p:cBhvr>
                                        <p:cTn id="128" dur="1" fill="hold">
                                          <p:stCondLst>
                                            <p:cond delay="0"/>
                                          </p:stCondLst>
                                        </p:cTn>
                                        <p:tgtEl>
                                          <p:spTgt spid="86"/>
                                        </p:tgtEl>
                                        <p:attrNameLst>
                                          <p:attrName>style.visibility</p:attrName>
                                        </p:attrNameLst>
                                      </p:cBhvr>
                                      <p:to>
                                        <p:strVal val="hidden"/>
                                      </p:to>
                                    </p:set>
                                  </p:childTnLst>
                                </p:cTn>
                              </p:par>
                              <p:par>
                                <p:cTn id="129" presetID="1" presetClass="entr" presetSubtype="0" fill="hold" grpId="2" nodeType="withEffect">
                                  <p:stCondLst>
                                    <p:cond delay="0"/>
                                  </p:stCondLst>
                                  <p:childTnLst>
                                    <p:set>
                                      <p:cBhvr>
                                        <p:cTn id="130" dur="1" fill="hold">
                                          <p:stCondLst>
                                            <p:cond delay="0"/>
                                          </p:stCondLst>
                                        </p:cTn>
                                        <p:tgtEl>
                                          <p:spTgt spid="49"/>
                                        </p:tgtEl>
                                        <p:attrNameLst>
                                          <p:attrName>style.visibility</p:attrName>
                                        </p:attrNameLst>
                                      </p:cBhvr>
                                      <p:to>
                                        <p:strVal val="visible"/>
                                      </p:to>
                                    </p:set>
                                  </p:childTnLst>
                                </p:cTn>
                              </p:par>
                              <p:par>
                                <p:cTn id="131" presetID="42" presetClass="path" presetSubtype="0" accel="50000" decel="50000" fill="hold" grpId="1" nodeType="withEffect">
                                  <p:stCondLst>
                                    <p:cond delay="0"/>
                                  </p:stCondLst>
                                  <p:childTnLst>
                                    <p:animMotion origin="layout" path="M -1.25E-6 3.7037E-6 L -0.10169 0.16319 " pathEditMode="relative" rAng="0" ptsTypes="AA">
                                      <p:cBhvr>
                                        <p:cTn id="132" dur="2000" fill="hold"/>
                                        <p:tgtEl>
                                          <p:spTgt spid="49"/>
                                        </p:tgtEl>
                                        <p:attrNameLst>
                                          <p:attrName>ppt_x</p:attrName>
                                          <p:attrName>ppt_y</p:attrName>
                                        </p:attrNameLst>
                                      </p:cBhvr>
                                      <p:rCtr x="-5091" y="8148"/>
                                    </p:animMotion>
                                  </p:childTnLst>
                                </p:cTn>
                              </p:par>
                              <p:par>
                                <p:cTn id="133" presetID="1" presetClass="entr" presetSubtype="0" fill="hold" grpId="1" nodeType="withEffect">
                                  <p:stCondLst>
                                    <p:cond delay="0"/>
                                  </p:stCondLst>
                                  <p:childTnLst>
                                    <p:set>
                                      <p:cBhvr>
                                        <p:cTn id="134" dur="1" fill="hold">
                                          <p:stCondLst>
                                            <p:cond delay="0"/>
                                          </p:stCondLst>
                                        </p:cTn>
                                        <p:tgtEl>
                                          <p:spTgt spid="50"/>
                                        </p:tgtEl>
                                        <p:attrNameLst>
                                          <p:attrName>style.visibility</p:attrName>
                                        </p:attrNameLst>
                                      </p:cBhvr>
                                      <p:to>
                                        <p:strVal val="visible"/>
                                      </p:to>
                                    </p:set>
                                  </p:childTnLst>
                                </p:cTn>
                              </p:par>
                              <p:par>
                                <p:cTn id="135" presetID="1" presetClass="entr" presetSubtype="0" fill="hold" grpId="1" nodeType="withEffect">
                                  <p:stCondLst>
                                    <p:cond delay="0"/>
                                  </p:stCondLst>
                                  <p:childTnLst>
                                    <p:set>
                                      <p:cBhvr>
                                        <p:cTn id="136" dur="1" fill="hold">
                                          <p:stCondLst>
                                            <p:cond delay="0"/>
                                          </p:stCondLst>
                                        </p:cTn>
                                        <p:tgtEl>
                                          <p:spTgt spid="54"/>
                                        </p:tgtEl>
                                        <p:attrNameLst>
                                          <p:attrName>style.visibility</p:attrName>
                                        </p:attrNameLst>
                                      </p:cBhvr>
                                      <p:to>
                                        <p:strVal val="visible"/>
                                      </p:to>
                                    </p:set>
                                  </p:childTnLst>
                                </p:cTn>
                              </p:par>
                              <p:par>
                                <p:cTn id="137" presetID="1" presetClass="exit" presetSubtype="0" fill="hold" grpId="2" nodeType="withEffect">
                                  <p:stCondLst>
                                    <p:cond delay="0"/>
                                  </p:stCondLst>
                                  <p:childTnLst>
                                    <p:set>
                                      <p:cBhvr>
                                        <p:cTn id="138" dur="1" fill="hold">
                                          <p:stCondLst>
                                            <p:cond delay="0"/>
                                          </p:stCondLst>
                                        </p:cTn>
                                        <p:tgtEl>
                                          <p:spTgt spid="53"/>
                                        </p:tgtEl>
                                        <p:attrNameLst>
                                          <p:attrName>style.visibility</p:attrName>
                                        </p:attrNameLst>
                                      </p:cBhvr>
                                      <p:to>
                                        <p:strVal val="hidden"/>
                                      </p:to>
                                    </p:set>
                                  </p:childTnLst>
                                </p:cTn>
                              </p:par>
                              <p:par>
                                <p:cTn id="139" presetID="1" presetClass="entr" presetSubtype="0" fill="hold" grpId="1" nodeType="withEffect">
                                  <p:stCondLst>
                                    <p:cond delay="0"/>
                                  </p:stCondLst>
                                  <p:childTnLst>
                                    <p:set>
                                      <p:cBhvr>
                                        <p:cTn id="140" dur="1" fill="hold">
                                          <p:stCondLst>
                                            <p:cond delay="0"/>
                                          </p:stCondLst>
                                        </p:cTn>
                                        <p:tgtEl>
                                          <p:spTgt spid="58"/>
                                        </p:tgtEl>
                                        <p:attrNameLst>
                                          <p:attrName>style.visibility</p:attrName>
                                        </p:attrNameLst>
                                      </p:cBhvr>
                                      <p:to>
                                        <p:strVal val="visible"/>
                                      </p:to>
                                    </p:set>
                                  </p:childTnLst>
                                </p:cTn>
                              </p:par>
                              <p:par>
                                <p:cTn id="141" presetID="1" presetClass="exit" presetSubtype="0" fill="hold" grpId="2" nodeType="withEffect">
                                  <p:stCondLst>
                                    <p:cond delay="0"/>
                                  </p:stCondLst>
                                  <p:childTnLst>
                                    <p:set>
                                      <p:cBhvr>
                                        <p:cTn id="142" dur="1" fill="hold">
                                          <p:stCondLst>
                                            <p:cond delay="0"/>
                                          </p:stCondLst>
                                        </p:cTn>
                                        <p:tgtEl>
                                          <p:spTgt spid="57"/>
                                        </p:tgtEl>
                                        <p:attrNameLst>
                                          <p:attrName>style.visibility</p:attrName>
                                        </p:attrNameLst>
                                      </p:cBhvr>
                                      <p:to>
                                        <p:strVal val="hidden"/>
                                      </p:to>
                                    </p:set>
                                  </p:childTnLst>
                                </p:cTn>
                              </p:par>
                              <p:par>
                                <p:cTn id="143" presetID="1" presetClass="entr" presetSubtype="0" fill="hold" grpId="1" nodeType="withEffect">
                                  <p:stCondLst>
                                    <p:cond delay="0"/>
                                  </p:stCondLst>
                                  <p:childTnLst>
                                    <p:set>
                                      <p:cBhvr>
                                        <p:cTn id="144" dur="1" fill="hold">
                                          <p:stCondLst>
                                            <p:cond delay="0"/>
                                          </p:stCondLst>
                                        </p:cTn>
                                        <p:tgtEl>
                                          <p:spTgt spid="4"/>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1" nodeType="clickEffect">
                                  <p:stCondLst>
                                    <p:cond delay="0"/>
                                  </p:stCondLst>
                                  <p:childTnLst>
                                    <p:set>
                                      <p:cBhvr>
                                        <p:cTn id="148" dur="1" fill="hold">
                                          <p:stCondLst>
                                            <p:cond delay="0"/>
                                          </p:stCondLst>
                                        </p:cTn>
                                        <p:tgtEl>
                                          <p:spTgt spid="51"/>
                                        </p:tgtEl>
                                        <p:attrNameLst>
                                          <p:attrName>style.visibility</p:attrName>
                                        </p:attrNameLst>
                                      </p:cBhvr>
                                      <p:to>
                                        <p:strVal val="visible"/>
                                      </p:to>
                                    </p:set>
                                  </p:childTnLst>
                                </p:cTn>
                              </p:par>
                              <p:par>
                                <p:cTn id="149" presetID="42" presetClass="path" presetSubtype="0" accel="50000" decel="50000" fill="hold" grpId="2" nodeType="withEffect">
                                  <p:stCondLst>
                                    <p:cond delay="0"/>
                                  </p:stCondLst>
                                  <p:childTnLst>
                                    <p:animMotion origin="layout" path="M -3.95833E-6 -3.7037E-7 L 0.01355 -0.16898 " pathEditMode="relative" rAng="0" ptsTypes="AA">
                                      <p:cBhvr>
                                        <p:cTn id="150" dur="2000" fill="hold"/>
                                        <p:tgtEl>
                                          <p:spTgt spid="51"/>
                                        </p:tgtEl>
                                        <p:attrNameLst>
                                          <p:attrName>ppt_x</p:attrName>
                                          <p:attrName>ppt_y</p:attrName>
                                        </p:attrNameLst>
                                      </p:cBhvr>
                                      <p:rCtr x="677" y="-8449"/>
                                    </p:animMotion>
                                  </p:childTnLst>
                                </p:cTn>
                              </p:par>
                            </p:childTnLst>
                          </p:cTn>
                        </p:par>
                      </p:childTnLst>
                    </p:cTn>
                  </p:par>
                  <p:par>
                    <p:cTn id="151" fill="hold">
                      <p:stCondLst>
                        <p:cond delay="indefinite"/>
                      </p:stCondLst>
                      <p:childTnLst>
                        <p:par>
                          <p:cTn id="152" fill="hold">
                            <p:stCondLst>
                              <p:cond delay="0"/>
                            </p:stCondLst>
                            <p:childTnLst>
                              <p:par>
                                <p:cTn id="153" presetID="1" presetClass="exit" presetSubtype="0" fill="hold" grpId="3" nodeType="clickEffect">
                                  <p:stCondLst>
                                    <p:cond delay="0"/>
                                  </p:stCondLst>
                                  <p:childTnLst>
                                    <p:set>
                                      <p:cBhvr>
                                        <p:cTn id="154" dur="1" fill="hold">
                                          <p:stCondLst>
                                            <p:cond delay="0"/>
                                          </p:stCondLst>
                                        </p:cTn>
                                        <p:tgtEl>
                                          <p:spTgt spid="51"/>
                                        </p:tgtEl>
                                        <p:attrNameLst>
                                          <p:attrName>style.visibility</p:attrName>
                                        </p:attrNameLst>
                                      </p:cBhvr>
                                      <p:to>
                                        <p:strVal val="hidden"/>
                                      </p:to>
                                    </p:set>
                                  </p:childTnLst>
                                </p:cTn>
                              </p:par>
                              <p:par>
                                <p:cTn id="155" presetID="1" presetClass="exit" presetSubtype="0" fill="hold" grpId="3" nodeType="withEffect">
                                  <p:stCondLst>
                                    <p:cond delay="0"/>
                                  </p:stCondLst>
                                  <p:childTnLst>
                                    <p:set>
                                      <p:cBhvr>
                                        <p:cTn id="156" dur="1" fill="hold">
                                          <p:stCondLst>
                                            <p:cond delay="0"/>
                                          </p:stCondLst>
                                        </p:cTn>
                                        <p:tgtEl>
                                          <p:spTgt spid="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6" grpId="1"/>
      <p:bldP spid="37" grpId="0"/>
      <p:bldP spid="37" grpId="1"/>
      <p:bldP spid="80" grpId="0" animBg="1"/>
      <p:bldP spid="80" grpId="1" animBg="1"/>
      <p:bldP spid="80" grpId="2" animBg="1"/>
      <p:bldP spid="80" grpId="3" animBg="1"/>
      <p:bldP spid="81" grpId="0" animBg="1"/>
      <p:bldP spid="81" grpId="1" animBg="1"/>
      <p:bldP spid="81" grpId="2" animBg="1"/>
      <p:bldP spid="81" grpId="3" animBg="1"/>
      <p:bldP spid="82" grpId="0" animBg="1"/>
      <p:bldP spid="82" grpId="1" animBg="1"/>
      <p:bldP spid="82" grpId="2" animBg="1"/>
      <p:bldP spid="82" grpId="3" animBg="1"/>
      <p:bldP spid="83" grpId="0" animBg="1"/>
      <p:bldP spid="83" grpId="1" animBg="1"/>
      <p:bldP spid="83" grpId="2" animBg="1"/>
      <p:bldP spid="83" grpId="3" animBg="1"/>
      <p:bldP spid="84" grpId="0" animBg="1"/>
      <p:bldP spid="84" grpId="1" animBg="1"/>
      <p:bldP spid="84" grpId="2" animBg="1"/>
      <p:bldP spid="84" grpId="3" animBg="1"/>
      <p:bldP spid="85" grpId="0" animBg="1"/>
      <p:bldP spid="85" grpId="1" animBg="1"/>
      <p:bldP spid="85" grpId="2" animBg="1"/>
      <p:bldP spid="85" grpId="3" animBg="1"/>
      <p:bldP spid="86" grpId="0" animBg="1"/>
      <p:bldP spid="86" grpId="1" animBg="1"/>
      <p:bldP spid="86" grpId="2" animBg="1"/>
      <p:bldP spid="86" grpId="3" animBg="1"/>
      <p:bldP spid="90" grpId="0" animBg="1"/>
      <p:bldP spid="90" grpId="1" animBg="1"/>
      <p:bldP spid="90" grpId="2" animBg="1"/>
      <p:bldP spid="90" grpId="3" animBg="1"/>
      <p:bldP spid="91" grpId="0" animBg="1"/>
      <p:bldP spid="91" grpId="1" animBg="1"/>
      <p:bldP spid="91" grpId="2" animBg="1"/>
      <p:bldP spid="91" grpId="3" animBg="1"/>
      <p:bldP spid="92" grpId="0" animBg="1"/>
      <p:bldP spid="92" grpId="1" animBg="1"/>
      <p:bldP spid="92" grpId="2" animBg="1"/>
      <p:bldP spid="92" grpId="3" animBg="1"/>
      <p:bldP spid="49" grpId="0" animBg="1"/>
      <p:bldP spid="49" grpId="1" animBg="1"/>
      <p:bldP spid="49" grpId="2" animBg="1"/>
      <p:bldP spid="49" grpId="3" animBg="1"/>
      <p:bldP spid="50" grpId="0"/>
      <p:bldP spid="50" grpId="1"/>
      <p:bldP spid="51" grpId="0" animBg="1"/>
      <p:bldP spid="51" grpId="1" animBg="1"/>
      <p:bldP spid="51" grpId="2" animBg="1"/>
      <p:bldP spid="51" grpId="3" animBg="1"/>
      <p:bldP spid="3" grpId="0"/>
      <p:bldP spid="3" grpId="1"/>
      <p:bldP spid="3" grpId="2"/>
      <p:bldP spid="53" grpId="0"/>
      <p:bldP spid="53" grpId="1"/>
      <p:bldP spid="53" grpId="2"/>
      <p:bldP spid="54" grpId="0"/>
      <p:bldP spid="54" grpId="1"/>
      <p:bldP spid="4" grpId="0"/>
      <p:bldP spid="4" grpId="1"/>
      <p:bldP spid="57" grpId="0"/>
      <p:bldP spid="57" grpId="1"/>
      <p:bldP spid="57" grpId="2"/>
      <p:bldP spid="58" grpId="0"/>
      <p:bldP spid="58"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標楷體" panose="03000509000000000000" pitchFamily="65" charset="-120"/>
                <a:ea typeface="標楷體" panose="03000509000000000000" pitchFamily="65" charset="-120"/>
              </a:rPr>
              <a:t>Switch</a:t>
            </a:r>
            <a:r>
              <a:rPr lang="zh-TW" altLang="en-US" dirty="0">
                <a:latin typeface="標楷體" panose="03000509000000000000" pitchFamily="65" charset="-120"/>
                <a:ea typeface="標楷體" panose="03000509000000000000" pitchFamily="65" charset="-120"/>
              </a:rPr>
              <a:t> 迴路可能造成的網路問題</a:t>
            </a:r>
          </a:p>
        </p:txBody>
      </p:sp>
      <p:sp>
        <p:nvSpPr>
          <p:cNvPr id="3" name="內容版面配置區 2"/>
          <p:cNvSpPr>
            <a:spLocks noGrp="1"/>
          </p:cNvSpPr>
          <p:nvPr>
            <p:ph idx="1"/>
          </p:nvPr>
        </p:nvSpPr>
        <p:spPr/>
        <p:txBody>
          <a:bodyPr/>
          <a:lstStyle/>
          <a:p>
            <a:pPr>
              <a:lnSpc>
                <a:spcPct val="200000"/>
              </a:lnSpc>
            </a:pPr>
            <a:r>
              <a:rPr lang="zh-TW" altLang="en-US" dirty="0">
                <a:latin typeface="標楷體" panose="03000509000000000000" pitchFamily="65" charset="-120"/>
                <a:ea typeface="標楷體" panose="03000509000000000000" pitchFamily="65" charset="-120"/>
              </a:rPr>
              <a:t>廣播風暴（</a:t>
            </a:r>
            <a:r>
              <a:rPr lang="en-US" altLang="zh-TW" dirty="0">
                <a:latin typeface="標楷體" panose="03000509000000000000" pitchFamily="65" charset="-120"/>
                <a:ea typeface="標楷體" panose="03000509000000000000" pitchFamily="65" charset="-120"/>
              </a:rPr>
              <a:t>Broadcast Storm</a:t>
            </a:r>
            <a:r>
              <a:rPr lang="zh-TW" altLang="en-US" dirty="0">
                <a:latin typeface="標楷體" panose="03000509000000000000" pitchFamily="65" charset="-120"/>
                <a:ea typeface="標楷體" panose="03000509000000000000" pitchFamily="65" charset="-120"/>
              </a:rPr>
              <a:t>）</a:t>
            </a:r>
            <a:endParaRPr lang="en-US" altLang="zh-TW" dirty="0">
              <a:latin typeface="標楷體" panose="03000509000000000000" pitchFamily="65" charset="-120"/>
              <a:ea typeface="標楷體" panose="03000509000000000000" pitchFamily="65" charset="-120"/>
            </a:endParaRPr>
          </a:p>
          <a:p>
            <a:pPr>
              <a:lnSpc>
                <a:spcPct val="200000"/>
              </a:lnSpc>
            </a:pPr>
            <a:r>
              <a:rPr lang="en-US" altLang="zh-TW" dirty="0">
                <a:latin typeface="標楷體" panose="03000509000000000000" pitchFamily="65" charset="-120"/>
                <a:ea typeface="標楷體" panose="03000509000000000000" pitchFamily="65" charset="-120"/>
              </a:rPr>
              <a:t>MAC</a:t>
            </a:r>
            <a:r>
              <a:rPr lang="zh-TW" altLang="en-US" dirty="0">
                <a:latin typeface="標楷體" panose="03000509000000000000" pitchFamily="65" charset="-120"/>
                <a:ea typeface="標楷體" panose="03000509000000000000" pitchFamily="65" charset="-120"/>
              </a:rPr>
              <a:t>位址資料庫不一致（</a:t>
            </a:r>
            <a:r>
              <a:rPr lang="en-US" altLang="zh-TW" dirty="0">
                <a:latin typeface="標楷體" panose="03000509000000000000" pitchFamily="65" charset="-120"/>
                <a:ea typeface="標楷體" panose="03000509000000000000" pitchFamily="65" charset="-120"/>
              </a:rPr>
              <a:t>MAC Address Table Instability</a:t>
            </a:r>
            <a:r>
              <a:rPr lang="zh-TW" altLang="en-US" dirty="0">
                <a:latin typeface="標楷體" panose="03000509000000000000" pitchFamily="65" charset="-120"/>
                <a:ea typeface="標楷體" panose="03000509000000000000" pitchFamily="65" charset="-120"/>
              </a:rPr>
              <a:t>）</a:t>
            </a:r>
            <a:endParaRPr lang="en-US" altLang="zh-TW"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181482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直線接點 14"/>
          <p:cNvCxnSpPr/>
          <p:nvPr/>
        </p:nvCxnSpPr>
        <p:spPr>
          <a:xfrm flipV="1">
            <a:off x="6866966" y="4114800"/>
            <a:ext cx="2707341" cy="116567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a:xfrm>
            <a:off x="5130169" y="2341770"/>
            <a:ext cx="258349" cy="24633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a:xfrm>
            <a:off x="6193713" y="2617694"/>
            <a:ext cx="251912" cy="2468086"/>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標題 1"/>
          <p:cNvSpPr>
            <a:spLocks noGrp="1"/>
          </p:cNvSpPr>
          <p:nvPr>
            <p:ph type="title"/>
          </p:nvPr>
        </p:nvSpPr>
        <p:spPr>
          <a:xfrm>
            <a:off x="838200" y="185831"/>
            <a:ext cx="10515600" cy="1325563"/>
          </a:xfrm>
        </p:spPr>
        <p:txBody>
          <a:bodyPr/>
          <a:lstStyle/>
          <a:p>
            <a:r>
              <a:rPr lang="zh-TW" altLang="en-US" dirty="0">
                <a:latin typeface="標楷體" panose="03000509000000000000" pitchFamily="65" charset="-120"/>
                <a:ea typeface="標楷體" panose="03000509000000000000" pitchFamily="65" charset="-120"/>
              </a:rPr>
              <a:t>廣播風暴（</a:t>
            </a:r>
            <a:r>
              <a:rPr lang="en-US" altLang="zh-TW" dirty="0">
                <a:latin typeface="標楷體" panose="03000509000000000000" pitchFamily="65" charset="-120"/>
                <a:ea typeface="標楷體" panose="03000509000000000000" pitchFamily="65" charset="-120"/>
              </a:rPr>
              <a:t>Broadcast Storm</a:t>
            </a:r>
            <a:r>
              <a:rPr lang="zh-TW" altLang="en-US" dirty="0">
                <a:latin typeface="標楷體" panose="03000509000000000000" pitchFamily="65" charset="-120"/>
                <a:ea typeface="標楷體" panose="03000509000000000000" pitchFamily="65" charset="-120"/>
              </a:rPr>
              <a:t>）</a:t>
            </a:r>
            <a:endParaRPr lang="zh-TW" altLang="en-US" dirty="0"/>
          </a:p>
        </p:txBody>
      </p:sp>
      <p:pic>
        <p:nvPicPr>
          <p:cNvPr id="4" name="圖片 3"/>
          <p:cNvPicPr>
            <a:picLocks noChangeAspect="1"/>
          </p:cNvPicPr>
          <p:nvPr/>
        </p:nvPicPr>
        <p:blipFill>
          <a:blip r:embed="rId2"/>
          <a:stretch>
            <a:fillRect/>
          </a:stretch>
        </p:blipFill>
        <p:spPr>
          <a:xfrm>
            <a:off x="1793038" y="3547644"/>
            <a:ext cx="627435" cy="847440"/>
          </a:xfrm>
          <a:prstGeom prst="rect">
            <a:avLst/>
          </a:prstGeom>
        </p:spPr>
      </p:pic>
      <p:cxnSp>
        <p:nvCxnSpPr>
          <p:cNvPr id="9" name="直線接點 8"/>
          <p:cNvCxnSpPr/>
          <p:nvPr/>
        </p:nvCxnSpPr>
        <p:spPr>
          <a:xfrm flipV="1">
            <a:off x="2402543" y="2277035"/>
            <a:ext cx="2494430" cy="169433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24" name="圖片 23"/>
          <p:cNvPicPr>
            <a:picLocks noChangeAspect="1"/>
          </p:cNvPicPr>
          <p:nvPr/>
        </p:nvPicPr>
        <p:blipFill>
          <a:blip r:embed="rId2"/>
          <a:stretch>
            <a:fillRect/>
          </a:stretch>
        </p:blipFill>
        <p:spPr>
          <a:xfrm>
            <a:off x="9466730" y="3547644"/>
            <a:ext cx="627435" cy="847440"/>
          </a:xfrm>
          <a:prstGeom prst="rect">
            <a:avLst/>
          </a:prstGeom>
        </p:spPr>
      </p:pic>
      <p:cxnSp>
        <p:nvCxnSpPr>
          <p:cNvPr id="40" name="直線接點 39"/>
          <p:cNvCxnSpPr/>
          <p:nvPr/>
        </p:nvCxnSpPr>
        <p:spPr>
          <a:xfrm flipV="1">
            <a:off x="6030250" y="1890800"/>
            <a:ext cx="289419" cy="29309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a:xfrm flipV="1">
            <a:off x="6746670" y="2617694"/>
            <a:ext cx="504150" cy="12569"/>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5" name="圖片 4"/>
          <p:cNvPicPr>
            <a:picLocks noChangeAspect="1"/>
          </p:cNvPicPr>
          <p:nvPr/>
        </p:nvPicPr>
        <p:blipFill>
          <a:blip r:embed="rId3"/>
          <a:stretch>
            <a:fillRect/>
          </a:stretch>
        </p:blipFill>
        <p:spPr>
          <a:xfrm>
            <a:off x="4814048" y="1962460"/>
            <a:ext cx="2109847" cy="758621"/>
          </a:xfrm>
          <a:prstGeom prst="rect">
            <a:avLst/>
          </a:prstGeom>
        </p:spPr>
      </p:pic>
      <p:cxnSp>
        <p:nvCxnSpPr>
          <p:cNvPr id="47" name="直線接點 46"/>
          <p:cNvCxnSpPr/>
          <p:nvPr/>
        </p:nvCxnSpPr>
        <p:spPr>
          <a:xfrm flipV="1">
            <a:off x="5474438" y="5171993"/>
            <a:ext cx="289419" cy="29309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 name="直線接點 47"/>
          <p:cNvCxnSpPr/>
          <p:nvPr/>
        </p:nvCxnSpPr>
        <p:spPr>
          <a:xfrm flipV="1">
            <a:off x="4411030" y="4930588"/>
            <a:ext cx="504150" cy="12569"/>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7" name="圖片 6"/>
          <p:cNvPicPr>
            <a:picLocks noChangeAspect="1"/>
          </p:cNvPicPr>
          <p:nvPr/>
        </p:nvPicPr>
        <p:blipFill>
          <a:blip r:embed="rId3"/>
          <a:stretch>
            <a:fillRect/>
          </a:stretch>
        </p:blipFill>
        <p:spPr>
          <a:xfrm>
            <a:off x="4814049" y="4706470"/>
            <a:ext cx="2109847" cy="758621"/>
          </a:xfrm>
          <a:prstGeom prst="rect">
            <a:avLst/>
          </a:prstGeom>
        </p:spPr>
      </p:pic>
      <p:sp>
        <p:nvSpPr>
          <p:cNvPr id="49" name="文字方塊 48"/>
          <p:cNvSpPr txBox="1"/>
          <p:nvPr/>
        </p:nvSpPr>
        <p:spPr>
          <a:xfrm>
            <a:off x="5077873" y="3271520"/>
            <a:ext cx="317716" cy="369332"/>
          </a:xfrm>
          <a:prstGeom prst="rect">
            <a:avLst/>
          </a:prstGeom>
          <a:noFill/>
        </p:spPr>
        <p:txBody>
          <a:bodyPr wrap="none" rtlCol="0">
            <a:spAutoFit/>
          </a:bodyPr>
          <a:lstStyle/>
          <a:p>
            <a:r>
              <a:rPr lang="en-US" altLang="zh-TW" dirty="0"/>
              <a:t>C</a:t>
            </a:r>
            <a:endParaRPr lang="zh-TW" altLang="en-US" dirty="0"/>
          </a:p>
        </p:txBody>
      </p:sp>
      <p:sp>
        <p:nvSpPr>
          <p:cNvPr id="50" name="文字方塊 49"/>
          <p:cNvSpPr txBox="1"/>
          <p:nvPr/>
        </p:nvSpPr>
        <p:spPr>
          <a:xfrm>
            <a:off x="6119574" y="3271520"/>
            <a:ext cx="327334" cy="369332"/>
          </a:xfrm>
          <a:prstGeom prst="rect">
            <a:avLst/>
          </a:prstGeom>
          <a:noFill/>
        </p:spPr>
        <p:txBody>
          <a:bodyPr wrap="none" rtlCol="0">
            <a:spAutoFit/>
          </a:bodyPr>
          <a:lstStyle/>
          <a:p>
            <a:r>
              <a:rPr lang="en-US" altLang="zh-TW" dirty="0"/>
              <a:t>D</a:t>
            </a:r>
            <a:endParaRPr lang="zh-TW" altLang="en-US" dirty="0"/>
          </a:p>
        </p:txBody>
      </p:sp>
      <p:sp>
        <p:nvSpPr>
          <p:cNvPr id="51" name="文字方塊 50"/>
          <p:cNvSpPr txBox="1"/>
          <p:nvPr/>
        </p:nvSpPr>
        <p:spPr>
          <a:xfrm>
            <a:off x="1950206" y="3244727"/>
            <a:ext cx="317716" cy="369332"/>
          </a:xfrm>
          <a:prstGeom prst="rect">
            <a:avLst/>
          </a:prstGeom>
          <a:noFill/>
        </p:spPr>
        <p:txBody>
          <a:bodyPr wrap="none" rtlCol="0">
            <a:spAutoFit/>
          </a:bodyPr>
          <a:lstStyle/>
          <a:p>
            <a:r>
              <a:rPr lang="en-US" altLang="zh-TW" dirty="0"/>
              <a:t>A</a:t>
            </a:r>
            <a:endParaRPr lang="zh-TW" altLang="en-US" dirty="0"/>
          </a:p>
        </p:txBody>
      </p:sp>
      <p:sp>
        <p:nvSpPr>
          <p:cNvPr id="52" name="文字方塊 51"/>
          <p:cNvSpPr txBox="1"/>
          <p:nvPr/>
        </p:nvSpPr>
        <p:spPr>
          <a:xfrm>
            <a:off x="9621589" y="3244727"/>
            <a:ext cx="317716" cy="369332"/>
          </a:xfrm>
          <a:prstGeom prst="rect">
            <a:avLst/>
          </a:prstGeom>
          <a:noFill/>
        </p:spPr>
        <p:txBody>
          <a:bodyPr wrap="none" rtlCol="0">
            <a:spAutoFit/>
          </a:bodyPr>
          <a:lstStyle/>
          <a:p>
            <a:r>
              <a:rPr lang="en-US" altLang="zh-TW" dirty="0"/>
              <a:t>B</a:t>
            </a:r>
            <a:endParaRPr lang="zh-TW" altLang="en-US" dirty="0"/>
          </a:p>
        </p:txBody>
      </p:sp>
      <p:sp>
        <p:nvSpPr>
          <p:cNvPr id="3" name="矩形 2"/>
          <p:cNvSpPr/>
          <p:nvPr/>
        </p:nvSpPr>
        <p:spPr>
          <a:xfrm>
            <a:off x="2315601" y="3851737"/>
            <a:ext cx="157168" cy="15321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22" name="矩形 21"/>
          <p:cNvSpPr/>
          <p:nvPr/>
        </p:nvSpPr>
        <p:spPr>
          <a:xfrm>
            <a:off x="5017084" y="2246499"/>
            <a:ext cx="212623" cy="15929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23" name="矩形 22"/>
          <p:cNvSpPr/>
          <p:nvPr/>
        </p:nvSpPr>
        <p:spPr>
          <a:xfrm>
            <a:off x="6080330" y="2543349"/>
            <a:ext cx="212623" cy="159292"/>
          </a:xfrm>
          <a:prstGeom prst="rect">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5" name="矩形 24"/>
          <p:cNvSpPr/>
          <p:nvPr/>
        </p:nvSpPr>
        <p:spPr>
          <a:xfrm>
            <a:off x="6716704" y="2502558"/>
            <a:ext cx="212623" cy="159292"/>
          </a:xfrm>
          <a:prstGeom prst="rect">
            <a:avLst/>
          </a:prstGeom>
          <a:solidFill>
            <a:srgbClr val="7030A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6" name="矩形 25"/>
          <p:cNvSpPr/>
          <p:nvPr/>
        </p:nvSpPr>
        <p:spPr>
          <a:xfrm>
            <a:off x="5901547" y="2090772"/>
            <a:ext cx="212623" cy="159292"/>
          </a:xfrm>
          <a:prstGeom prst="rect">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8" name="矩形 27"/>
          <p:cNvSpPr/>
          <p:nvPr/>
        </p:nvSpPr>
        <p:spPr>
          <a:xfrm>
            <a:off x="6329797" y="4981654"/>
            <a:ext cx="212623" cy="15929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29" name="矩形 28"/>
          <p:cNvSpPr/>
          <p:nvPr/>
        </p:nvSpPr>
        <p:spPr>
          <a:xfrm>
            <a:off x="5250034" y="4687768"/>
            <a:ext cx="212623" cy="159292"/>
          </a:xfrm>
          <a:prstGeom prst="rect">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30" name="矩形 29"/>
          <p:cNvSpPr/>
          <p:nvPr/>
        </p:nvSpPr>
        <p:spPr>
          <a:xfrm>
            <a:off x="4755151" y="4877691"/>
            <a:ext cx="212623" cy="159292"/>
          </a:xfrm>
          <a:prstGeom prst="rect">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31" name="矩形 30"/>
          <p:cNvSpPr/>
          <p:nvPr/>
        </p:nvSpPr>
        <p:spPr>
          <a:xfrm>
            <a:off x="5619147" y="5142771"/>
            <a:ext cx="212623" cy="159292"/>
          </a:xfrm>
          <a:prstGeom prst="rect">
            <a:avLst/>
          </a:prstGeom>
          <a:solidFill>
            <a:srgbClr val="7030A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32" name="矩形 31"/>
          <p:cNvSpPr/>
          <p:nvPr/>
        </p:nvSpPr>
        <p:spPr>
          <a:xfrm>
            <a:off x="6770171" y="5171993"/>
            <a:ext cx="212623" cy="159292"/>
          </a:xfrm>
          <a:prstGeom prst="rect">
            <a:avLst/>
          </a:prstGeom>
          <a:solidFill>
            <a:schemeClr val="accent2">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33" name="矩形 32"/>
          <p:cNvSpPr/>
          <p:nvPr/>
        </p:nvSpPr>
        <p:spPr>
          <a:xfrm>
            <a:off x="4752906" y="5036983"/>
            <a:ext cx="212623" cy="159292"/>
          </a:xfrm>
          <a:prstGeom prst="rect">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34" name="矩形 33"/>
          <p:cNvSpPr/>
          <p:nvPr/>
        </p:nvSpPr>
        <p:spPr>
          <a:xfrm>
            <a:off x="5831770" y="5159250"/>
            <a:ext cx="212623" cy="159292"/>
          </a:xfrm>
          <a:prstGeom prst="rect">
            <a:avLst/>
          </a:prstGeom>
          <a:solidFill>
            <a:srgbClr val="7030A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36" name="矩形 35"/>
          <p:cNvSpPr/>
          <p:nvPr/>
        </p:nvSpPr>
        <p:spPr>
          <a:xfrm>
            <a:off x="6779186" y="5324501"/>
            <a:ext cx="212623" cy="159292"/>
          </a:xfrm>
          <a:prstGeom prst="rect">
            <a:avLst/>
          </a:prstGeom>
          <a:solidFill>
            <a:schemeClr val="accent2">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8" name="文字方塊 7"/>
          <p:cNvSpPr txBox="1"/>
          <p:nvPr/>
        </p:nvSpPr>
        <p:spPr>
          <a:xfrm>
            <a:off x="4721593" y="1617026"/>
            <a:ext cx="1005403" cy="338554"/>
          </a:xfrm>
          <a:prstGeom prst="rect">
            <a:avLst/>
          </a:prstGeom>
          <a:noFill/>
        </p:spPr>
        <p:txBody>
          <a:bodyPr wrap="none" rtlCol="0">
            <a:spAutoFit/>
          </a:bodyPr>
          <a:lstStyle/>
          <a:p>
            <a:r>
              <a:rPr lang="en-US" altLang="zh-TW" sz="1600" dirty="0">
                <a:latin typeface="標楷體" panose="03000509000000000000" pitchFamily="65" charset="-120"/>
                <a:ea typeface="標楷體" panose="03000509000000000000" pitchFamily="65" charset="-120"/>
              </a:rPr>
              <a:t>Switch A</a:t>
            </a:r>
            <a:endParaRPr lang="zh-TW" altLang="en-US" sz="1600" dirty="0">
              <a:latin typeface="標楷體" panose="03000509000000000000" pitchFamily="65" charset="-120"/>
              <a:ea typeface="標楷體" panose="03000509000000000000" pitchFamily="65" charset="-120"/>
            </a:endParaRPr>
          </a:p>
        </p:txBody>
      </p:sp>
      <p:sp>
        <p:nvSpPr>
          <p:cNvPr id="39" name="文字方塊 38"/>
          <p:cNvSpPr txBox="1"/>
          <p:nvPr/>
        </p:nvSpPr>
        <p:spPr>
          <a:xfrm>
            <a:off x="5397787" y="4512059"/>
            <a:ext cx="1005403" cy="338554"/>
          </a:xfrm>
          <a:prstGeom prst="rect">
            <a:avLst/>
          </a:prstGeom>
          <a:noFill/>
        </p:spPr>
        <p:txBody>
          <a:bodyPr wrap="none" rtlCol="0">
            <a:spAutoFit/>
          </a:bodyPr>
          <a:lstStyle/>
          <a:p>
            <a:r>
              <a:rPr lang="en-US" altLang="zh-TW" sz="1600" dirty="0">
                <a:latin typeface="標楷體" panose="03000509000000000000" pitchFamily="65" charset="-120"/>
                <a:ea typeface="標楷體" panose="03000509000000000000" pitchFamily="65" charset="-120"/>
              </a:rPr>
              <a:t>Switch B</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557272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hidden"/>
                                      </p:to>
                                    </p:set>
                                  </p:childTnLst>
                                </p:cTn>
                              </p:par>
                              <p:par>
                                <p:cTn id="25" presetID="1" presetClass="exit" presetSubtype="0" fill="hold" grpId="3" nodeType="withEffect">
                                  <p:stCondLst>
                                    <p:cond delay="0"/>
                                  </p:stCondLst>
                                  <p:childTnLst>
                                    <p:set>
                                      <p:cBhvr>
                                        <p:cTn id="26" dur="1" fill="hold">
                                          <p:stCondLst>
                                            <p:cond delay="0"/>
                                          </p:stCondLst>
                                        </p:cTn>
                                        <p:tgtEl>
                                          <p:spTgt spid="33"/>
                                        </p:tgtEl>
                                        <p:attrNameLst>
                                          <p:attrName>style.visibility</p:attrName>
                                        </p:attrNameLst>
                                      </p:cBhvr>
                                      <p:to>
                                        <p:strVal val="hidden"/>
                                      </p:to>
                                    </p:set>
                                  </p:childTnLst>
                                </p:cTn>
                              </p:par>
                              <p:par>
                                <p:cTn id="27" presetID="1" presetClass="exit" presetSubtype="0" fill="hold" grpId="3" nodeType="withEffect">
                                  <p:stCondLst>
                                    <p:cond delay="0"/>
                                  </p:stCondLst>
                                  <p:childTnLst>
                                    <p:set>
                                      <p:cBhvr>
                                        <p:cTn id="28" dur="1" fill="hold">
                                          <p:stCondLst>
                                            <p:cond delay="0"/>
                                          </p:stCondLst>
                                        </p:cTn>
                                        <p:tgtEl>
                                          <p:spTgt spid="34"/>
                                        </p:tgtEl>
                                        <p:attrNameLst>
                                          <p:attrName>style.visibility</p:attrName>
                                        </p:attrNameLst>
                                      </p:cBhvr>
                                      <p:to>
                                        <p:strVal val="hidden"/>
                                      </p:to>
                                    </p:set>
                                  </p:childTnLst>
                                </p:cTn>
                              </p:par>
                              <p:par>
                                <p:cTn id="29" presetID="1" presetClass="exit" presetSubtype="0" fill="hold" grpId="3" nodeType="withEffect">
                                  <p:stCondLst>
                                    <p:cond delay="0"/>
                                  </p:stCondLst>
                                  <p:childTnLst>
                                    <p:set>
                                      <p:cBhvr>
                                        <p:cTn id="30" dur="1" fill="hold">
                                          <p:stCondLst>
                                            <p:cond delay="0"/>
                                          </p:stCondLst>
                                        </p:cTn>
                                        <p:tgtEl>
                                          <p:spTgt spid="3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42" presetClass="path" presetSubtype="0" accel="50000" decel="50000" fill="hold" grpId="2" nodeType="withEffect">
                                  <p:stCondLst>
                                    <p:cond delay="0"/>
                                  </p:stCondLst>
                                  <p:childTnLst>
                                    <p:animMotion origin="layout" path="M -4.16667E-6 4.81481E-6 L 0.21537 -0.25417 " pathEditMode="relative" rAng="0" ptsTypes="AA">
                                      <p:cBhvr>
                                        <p:cTn id="36" dur="2000" fill="hold"/>
                                        <p:tgtEl>
                                          <p:spTgt spid="3"/>
                                        </p:tgtEl>
                                        <p:attrNameLst>
                                          <p:attrName>ppt_x</p:attrName>
                                          <p:attrName>ppt_y</p:attrName>
                                        </p:attrNameLst>
                                      </p:cBhvr>
                                      <p:rCtr x="10768" y="-12708"/>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42" presetClass="path" presetSubtype="0" accel="50000" decel="50000" fill="hold" grpId="2" nodeType="withEffect">
                                  <p:stCondLst>
                                    <p:cond delay="0"/>
                                  </p:stCondLst>
                                  <p:childTnLst>
                                    <p:animMotion origin="layout" path="M 1.66667E-6 4.81481E-6 L 0.02565 -0.05047 " pathEditMode="relative" rAng="0" ptsTypes="AA">
                                      <p:cBhvr>
                                        <p:cTn id="48" dur="2000" fill="hold"/>
                                        <p:tgtEl>
                                          <p:spTgt spid="26"/>
                                        </p:tgtEl>
                                        <p:attrNameLst>
                                          <p:attrName>ppt_x</p:attrName>
                                          <p:attrName>ppt_y</p:attrName>
                                        </p:attrNameLst>
                                      </p:cBhvr>
                                      <p:rCtr x="1276" y="-2523"/>
                                    </p:animMotion>
                                  </p:childTnLst>
                                </p:cTn>
                              </p:par>
                              <p:par>
                                <p:cTn id="49" presetID="42" presetClass="path" presetSubtype="0" accel="50000" decel="50000" fill="hold" grpId="2" nodeType="withEffect">
                                  <p:stCondLst>
                                    <p:cond delay="0"/>
                                  </p:stCondLst>
                                  <p:childTnLst>
                                    <p:animMotion origin="layout" path="M 4.58333E-6 1.11111E-6 L 0.04296 0.00532 " pathEditMode="relative" rAng="0" ptsTypes="AA">
                                      <p:cBhvr>
                                        <p:cTn id="50" dur="2000" fill="hold"/>
                                        <p:tgtEl>
                                          <p:spTgt spid="25"/>
                                        </p:tgtEl>
                                        <p:attrNameLst>
                                          <p:attrName>ppt_x</p:attrName>
                                          <p:attrName>ppt_y</p:attrName>
                                        </p:attrNameLst>
                                      </p:cBhvr>
                                      <p:rCtr x="2148" y="255"/>
                                    </p:animMotion>
                                  </p:childTnLst>
                                </p:cTn>
                              </p:par>
                              <p:par>
                                <p:cTn id="51" presetID="42" presetClass="path" presetSubtype="0" accel="50000" decel="50000" fill="hold" grpId="2" nodeType="withEffect">
                                  <p:stCondLst>
                                    <p:cond delay="0"/>
                                  </p:stCondLst>
                                  <p:childTnLst>
                                    <p:animMotion origin="layout" path="M -2.29167E-6 -3.7037E-7 L 0.02149 0.36157 " pathEditMode="relative" rAng="0" ptsTypes="AA">
                                      <p:cBhvr>
                                        <p:cTn id="52" dur="2000" fill="hold"/>
                                        <p:tgtEl>
                                          <p:spTgt spid="22"/>
                                        </p:tgtEl>
                                        <p:attrNameLst>
                                          <p:attrName>ppt_x</p:attrName>
                                          <p:attrName>ppt_y</p:attrName>
                                        </p:attrNameLst>
                                      </p:cBhvr>
                                      <p:rCtr x="1068" y="18079"/>
                                    </p:animMotion>
                                  </p:childTnLst>
                                </p:cTn>
                              </p:par>
                              <p:par>
                                <p:cTn id="53" presetID="42" presetClass="path" presetSubtype="0" accel="50000" decel="50000" fill="hold" grpId="2" nodeType="withEffect">
                                  <p:stCondLst>
                                    <p:cond delay="0"/>
                                  </p:stCondLst>
                                  <p:childTnLst>
                                    <p:animMotion origin="layout" path="M -1.875E-6 2.59259E-6 L 0.02123 0.35926 " pathEditMode="relative" rAng="0" ptsTypes="AA">
                                      <p:cBhvr>
                                        <p:cTn id="54" dur="2000" fill="hold"/>
                                        <p:tgtEl>
                                          <p:spTgt spid="23"/>
                                        </p:tgtEl>
                                        <p:attrNameLst>
                                          <p:attrName>ppt_x</p:attrName>
                                          <p:attrName>ppt_y</p:attrName>
                                        </p:attrNameLst>
                                      </p:cBhvr>
                                      <p:rCtr x="1055" y="17963"/>
                                    </p:animMotion>
                                  </p:childTnLst>
                                </p:cTn>
                              </p:par>
                            </p:childTnLst>
                          </p:cTn>
                        </p:par>
                      </p:childTnLst>
                    </p:cTn>
                  </p:par>
                  <p:par>
                    <p:cTn id="55" fill="hold">
                      <p:stCondLst>
                        <p:cond delay="indefinite"/>
                      </p:stCondLst>
                      <p:childTnLst>
                        <p:par>
                          <p:cTn id="56" fill="hold">
                            <p:stCondLst>
                              <p:cond delay="0"/>
                            </p:stCondLst>
                            <p:childTnLst>
                              <p:par>
                                <p:cTn id="57" presetID="42" presetClass="path" presetSubtype="0" accel="50000" decel="50000" fill="hold" grpId="4" nodeType="clickEffect">
                                  <p:stCondLst>
                                    <p:cond delay="0"/>
                                  </p:stCondLst>
                                  <p:childTnLst>
                                    <p:animMotion origin="layout" path="M 0.02123 0.35926 L -0.0681 0.31273 " pathEditMode="relative" rAng="0" ptsTypes="AA">
                                      <p:cBhvr>
                                        <p:cTn id="58" dur="2000" fill="hold"/>
                                        <p:tgtEl>
                                          <p:spTgt spid="23"/>
                                        </p:tgtEl>
                                        <p:attrNameLst>
                                          <p:attrName>ppt_x</p:attrName>
                                          <p:attrName>ppt_y</p:attrName>
                                        </p:attrNameLst>
                                      </p:cBhvr>
                                      <p:rCtr x="-4492" y="-2778"/>
                                    </p:animMotion>
                                  </p:childTnLst>
                                </p:cTn>
                              </p:par>
                              <p:par>
                                <p:cTn id="59" presetID="42" presetClass="path" presetSubtype="0" accel="50000" decel="50000" fill="hold" grpId="4" nodeType="withEffect">
                                  <p:stCondLst>
                                    <p:cond delay="0"/>
                                  </p:stCondLst>
                                  <p:childTnLst>
                                    <p:animMotion origin="layout" path="M 0.01992 0.35602 L 0.10847 0.40255 " pathEditMode="relative" rAng="0" ptsTypes="AA">
                                      <p:cBhvr>
                                        <p:cTn id="60" dur="2000" fill="hold"/>
                                        <p:tgtEl>
                                          <p:spTgt spid="22"/>
                                        </p:tgtEl>
                                        <p:attrNameLst>
                                          <p:attrName>ppt_x</p:attrName>
                                          <p:attrName>ppt_y</p:attrName>
                                        </p:attrNameLst>
                                      </p:cBhvr>
                                      <p:rCtr x="4427" y="2269"/>
                                    </p:animMotion>
                                  </p:childTnLst>
                                </p:cTn>
                              </p:par>
                            </p:childTnLst>
                          </p:cTn>
                        </p:par>
                        <p:par>
                          <p:cTn id="61" fill="hold">
                            <p:stCondLst>
                              <p:cond delay="2000"/>
                            </p:stCondLst>
                            <p:childTnLst>
                              <p:par>
                                <p:cTn id="62" presetID="1" presetClass="exit" presetSubtype="0" fill="hold" grpId="3" nodeType="afterEffect">
                                  <p:stCondLst>
                                    <p:cond delay="0"/>
                                  </p:stCondLst>
                                  <p:childTnLst>
                                    <p:set>
                                      <p:cBhvr>
                                        <p:cTn id="63" dur="1" fill="hold">
                                          <p:stCondLst>
                                            <p:cond delay="0"/>
                                          </p:stCondLst>
                                        </p:cTn>
                                        <p:tgtEl>
                                          <p:spTgt spid="25"/>
                                        </p:tgtEl>
                                        <p:attrNameLst>
                                          <p:attrName>style.visibility</p:attrName>
                                        </p:attrNameLst>
                                      </p:cBhvr>
                                      <p:to>
                                        <p:strVal val="hidden"/>
                                      </p:to>
                                    </p:set>
                                  </p:childTnLst>
                                </p:cTn>
                              </p:par>
                              <p:par>
                                <p:cTn id="64" presetID="1" presetClass="exit" presetSubtype="0" fill="hold" grpId="3" nodeType="withEffect">
                                  <p:stCondLst>
                                    <p:cond delay="0"/>
                                  </p:stCondLst>
                                  <p:childTnLst>
                                    <p:set>
                                      <p:cBhvr>
                                        <p:cTn id="65" dur="1" fill="hold">
                                          <p:stCondLst>
                                            <p:cond delay="0"/>
                                          </p:stCondLst>
                                        </p:cTn>
                                        <p:tgtEl>
                                          <p:spTgt spid="26"/>
                                        </p:tgtEl>
                                        <p:attrNameLst>
                                          <p:attrName>style.visibility</p:attrName>
                                        </p:attrNameLst>
                                      </p:cBhvr>
                                      <p:to>
                                        <p:strVal val="hidden"/>
                                      </p:to>
                                    </p:set>
                                  </p:childTnLst>
                                </p:cTn>
                              </p:par>
                              <p:par>
                                <p:cTn id="66" presetID="1" presetClass="exit" presetSubtype="0" fill="hold" grpId="3" nodeType="withEffect">
                                  <p:stCondLst>
                                    <p:cond delay="0"/>
                                  </p:stCondLst>
                                  <p:childTnLst>
                                    <p:set>
                                      <p:cBhvr>
                                        <p:cTn id="67" dur="1" fill="hold">
                                          <p:stCondLst>
                                            <p:cond delay="0"/>
                                          </p:stCondLst>
                                        </p:cTn>
                                        <p:tgtEl>
                                          <p:spTgt spid="23"/>
                                        </p:tgtEl>
                                        <p:attrNameLst>
                                          <p:attrName>style.visibility</p:attrName>
                                        </p:attrNameLst>
                                      </p:cBhvr>
                                      <p:to>
                                        <p:strVal val="hidden"/>
                                      </p:to>
                                    </p:set>
                                  </p:childTnLst>
                                </p:cTn>
                              </p:par>
                              <p:par>
                                <p:cTn id="68" presetID="1" presetClass="exit" presetSubtype="0" fill="hold" grpId="3" nodeType="withEffect">
                                  <p:stCondLst>
                                    <p:cond delay="0"/>
                                  </p:stCondLst>
                                  <p:childTnLst>
                                    <p:set>
                                      <p:cBhvr>
                                        <p:cTn id="69" dur="1" fill="hold">
                                          <p:stCondLst>
                                            <p:cond delay="0"/>
                                          </p:stCondLst>
                                        </p:cTn>
                                        <p:tgtEl>
                                          <p:spTgt spid="22"/>
                                        </p:tgtEl>
                                        <p:attrNameLst>
                                          <p:attrName>style.visibility</p:attrName>
                                        </p:attrNameLst>
                                      </p:cBhvr>
                                      <p:to>
                                        <p:strVal val="hidden"/>
                                      </p:to>
                                    </p:set>
                                  </p:childTnLst>
                                </p:cTn>
                              </p:par>
                              <p:par>
                                <p:cTn id="70" presetID="1" presetClass="exit" presetSubtype="0" fill="hold" grpId="3" nodeType="withEffect">
                                  <p:stCondLst>
                                    <p:cond delay="0"/>
                                  </p:stCondLst>
                                  <p:childTnLst>
                                    <p:set>
                                      <p:cBhvr>
                                        <p:cTn id="71" dur="1" fill="hold">
                                          <p:stCondLst>
                                            <p:cond delay="0"/>
                                          </p:stCondLst>
                                        </p:cTn>
                                        <p:tgtEl>
                                          <p:spTgt spid="3"/>
                                        </p:tgtEl>
                                        <p:attrNameLst>
                                          <p:attrName>style.visibility</p:attrName>
                                        </p:attrNameLst>
                                      </p:cBhvr>
                                      <p:to>
                                        <p:strVal val="hidden"/>
                                      </p:to>
                                    </p:set>
                                  </p:childTnLst>
                                </p:cTn>
                              </p:par>
                              <p:par>
                                <p:cTn id="72" presetID="1" presetClass="entr" presetSubtype="0" fill="hold" grpId="1" nodeType="withEffect">
                                  <p:stCondLst>
                                    <p:cond delay="0"/>
                                  </p:stCondLst>
                                  <p:childTnLst>
                                    <p:set>
                                      <p:cBhvr>
                                        <p:cTn id="73" dur="1" fill="hold">
                                          <p:stCondLst>
                                            <p:cond delay="0"/>
                                          </p:stCondLst>
                                        </p:cTn>
                                        <p:tgtEl>
                                          <p:spTgt spid="29"/>
                                        </p:tgtEl>
                                        <p:attrNameLst>
                                          <p:attrName>style.visibility</p:attrName>
                                        </p:attrNameLst>
                                      </p:cBhvr>
                                      <p:to>
                                        <p:strVal val="visible"/>
                                      </p:to>
                                    </p:set>
                                  </p:childTnLst>
                                </p:cTn>
                              </p:par>
                              <p:par>
                                <p:cTn id="74" presetID="1" presetClass="entr" presetSubtype="0" fill="hold" grpId="1" nodeType="withEffect">
                                  <p:stCondLst>
                                    <p:cond delay="0"/>
                                  </p:stCondLst>
                                  <p:childTnLst>
                                    <p:set>
                                      <p:cBhvr>
                                        <p:cTn id="75" dur="1" fill="hold">
                                          <p:stCondLst>
                                            <p:cond delay="0"/>
                                          </p:stCondLst>
                                        </p:cTn>
                                        <p:tgtEl>
                                          <p:spTgt spid="28"/>
                                        </p:tgtEl>
                                        <p:attrNameLst>
                                          <p:attrName>style.visibility</p:attrName>
                                        </p:attrNameLst>
                                      </p:cBhvr>
                                      <p:to>
                                        <p:strVal val="visible"/>
                                      </p:to>
                                    </p:set>
                                  </p:childTnLst>
                                </p:cTn>
                              </p:par>
                              <p:par>
                                <p:cTn id="76" presetID="1" presetClass="entr" presetSubtype="0" fill="hold" grpId="1" nodeType="withEffect">
                                  <p:stCondLst>
                                    <p:cond delay="0"/>
                                  </p:stCondLst>
                                  <p:childTnLst>
                                    <p:set>
                                      <p:cBhvr>
                                        <p:cTn id="77" dur="1" fill="hold">
                                          <p:stCondLst>
                                            <p:cond delay="0"/>
                                          </p:stCondLst>
                                        </p:cTn>
                                        <p:tgtEl>
                                          <p:spTgt spid="31"/>
                                        </p:tgtEl>
                                        <p:attrNameLst>
                                          <p:attrName>style.visibility</p:attrName>
                                        </p:attrNameLst>
                                      </p:cBhvr>
                                      <p:to>
                                        <p:strVal val="visible"/>
                                      </p:to>
                                    </p:set>
                                  </p:childTnLst>
                                </p:cTn>
                              </p:par>
                              <p:par>
                                <p:cTn id="78" presetID="1" presetClass="entr" presetSubtype="0" fill="hold" grpId="1" nodeType="withEffect">
                                  <p:stCondLst>
                                    <p:cond delay="0"/>
                                  </p:stCondLst>
                                  <p:childTnLst>
                                    <p:set>
                                      <p:cBhvr>
                                        <p:cTn id="79" dur="1" fill="hold">
                                          <p:stCondLst>
                                            <p:cond delay="0"/>
                                          </p:stCondLst>
                                        </p:cTn>
                                        <p:tgtEl>
                                          <p:spTgt spid="30"/>
                                        </p:tgtEl>
                                        <p:attrNameLst>
                                          <p:attrName>style.visibility</p:attrName>
                                        </p:attrNameLst>
                                      </p:cBhvr>
                                      <p:to>
                                        <p:strVal val="visible"/>
                                      </p:to>
                                    </p:set>
                                  </p:childTnLst>
                                </p:cTn>
                              </p:par>
                              <p:par>
                                <p:cTn id="80" presetID="42" presetClass="path" presetSubtype="0" accel="50000" decel="50000" fill="hold" grpId="2" nodeType="withEffect">
                                  <p:stCondLst>
                                    <p:cond delay="0"/>
                                  </p:stCondLst>
                                  <p:childTnLst>
                                    <p:animMotion origin="layout" path="M -2.91667E-6 1.11111E-6 L -0.01914 -0.35601 " pathEditMode="relative" rAng="0" ptsTypes="AA">
                                      <p:cBhvr>
                                        <p:cTn id="81" dur="2000" fill="hold"/>
                                        <p:tgtEl>
                                          <p:spTgt spid="29"/>
                                        </p:tgtEl>
                                        <p:attrNameLst>
                                          <p:attrName>ppt_x</p:attrName>
                                          <p:attrName>ppt_y</p:attrName>
                                        </p:attrNameLst>
                                      </p:cBhvr>
                                      <p:rCtr x="-964" y="-17685"/>
                                    </p:animMotion>
                                  </p:childTnLst>
                                </p:cTn>
                              </p:par>
                              <p:par>
                                <p:cTn id="82" presetID="42" presetClass="path" presetSubtype="0" accel="50000" decel="50000" fill="hold" grpId="2" nodeType="withEffect">
                                  <p:stCondLst>
                                    <p:cond delay="0"/>
                                  </p:stCondLst>
                                  <p:childTnLst>
                                    <p:animMotion origin="layout" path="M -4.58333E-6 -2.96296E-6 L -0.02109 -0.35902 " pathEditMode="relative" rAng="0" ptsTypes="AA">
                                      <p:cBhvr>
                                        <p:cTn id="83" dur="2000" fill="hold"/>
                                        <p:tgtEl>
                                          <p:spTgt spid="28"/>
                                        </p:tgtEl>
                                        <p:attrNameLst>
                                          <p:attrName>ppt_x</p:attrName>
                                          <p:attrName>ppt_y</p:attrName>
                                        </p:attrNameLst>
                                      </p:cBhvr>
                                      <p:rCtr x="-1055" y="-17963"/>
                                    </p:animMotion>
                                  </p:childTnLst>
                                </p:cTn>
                              </p:par>
                              <p:par>
                                <p:cTn id="84" presetID="42" presetClass="path" presetSubtype="0" accel="50000" decel="50000" fill="hold" grpId="2" nodeType="withEffect">
                                  <p:stCondLst>
                                    <p:cond delay="0"/>
                                  </p:stCondLst>
                                  <p:childTnLst>
                                    <p:animMotion origin="layout" path="M -1.45833E-6 -4.07407E-6 L -0.0207 0.03542 " pathEditMode="relative" rAng="0" ptsTypes="AA">
                                      <p:cBhvr>
                                        <p:cTn id="85" dur="2000" fill="hold"/>
                                        <p:tgtEl>
                                          <p:spTgt spid="31"/>
                                        </p:tgtEl>
                                        <p:attrNameLst>
                                          <p:attrName>ppt_x</p:attrName>
                                          <p:attrName>ppt_y</p:attrName>
                                        </p:attrNameLst>
                                      </p:cBhvr>
                                      <p:rCtr x="-1042" y="1759"/>
                                    </p:animMotion>
                                  </p:childTnLst>
                                </p:cTn>
                              </p:par>
                              <p:par>
                                <p:cTn id="86" presetID="42" presetClass="path" presetSubtype="0" accel="50000" decel="50000" fill="hold" grpId="2" nodeType="withEffect">
                                  <p:stCondLst>
                                    <p:cond delay="0"/>
                                  </p:stCondLst>
                                  <p:childTnLst>
                                    <p:animMotion origin="layout" path="M 2.08333E-6 3.33333E-6 L -0.04128 -0.00394 " pathEditMode="relative" rAng="0" ptsTypes="AA">
                                      <p:cBhvr>
                                        <p:cTn id="87" dur="2000" fill="hold"/>
                                        <p:tgtEl>
                                          <p:spTgt spid="30"/>
                                        </p:tgtEl>
                                        <p:attrNameLst>
                                          <p:attrName>ppt_x</p:attrName>
                                          <p:attrName>ppt_y</p:attrName>
                                        </p:attrNameLst>
                                      </p:cBhvr>
                                      <p:rCtr x="-2070" y="-208"/>
                                    </p:animMotion>
                                  </p:childTnLst>
                                </p:cTn>
                              </p:par>
                              <p:par>
                                <p:cTn id="88" presetID="1" presetClass="entr" presetSubtype="0" fill="hold" grpId="2" nodeType="withEffect">
                                  <p:stCondLst>
                                    <p:cond delay="0"/>
                                  </p:stCondLst>
                                  <p:childTnLst>
                                    <p:set>
                                      <p:cBhvr>
                                        <p:cTn id="89" dur="1" fill="hold">
                                          <p:stCondLst>
                                            <p:cond delay="0"/>
                                          </p:stCondLst>
                                        </p:cTn>
                                        <p:tgtEl>
                                          <p:spTgt spid="32"/>
                                        </p:tgtEl>
                                        <p:attrNameLst>
                                          <p:attrName>style.visibility</p:attrName>
                                        </p:attrNameLst>
                                      </p:cBhvr>
                                      <p:to>
                                        <p:strVal val="visible"/>
                                      </p:to>
                                    </p:set>
                                  </p:childTnLst>
                                </p:cTn>
                              </p:par>
                              <p:par>
                                <p:cTn id="90" presetID="42" presetClass="path" presetSubtype="0" accel="50000" decel="50000" fill="hold" grpId="1" nodeType="withEffect">
                                  <p:stCondLst>
                                    <p:cond delay="0"/>
                                  </p:stCondLst>
                                  <p:childTnLst>
                                    <p:animMotion origin="layout" path="M -2.5E-6 -7.40741E-7 L 0.22084 -0.16574 " pathEditMode="relative" rAng="0" ptsTypes="AA">
                                      <p:cBhvr>
                                        <p:cTn id="91" dur="2000" fill="hold"/>
                                        <p:tgtEl>
                                          <p:spTgt spid="32"/>
                                        </p:tgtEl>
                                        <p:attrNameLst>
                                          <p:attrName>ppt_x</p:attrName>
                                          <p:attrName>ppt_y</p:attrName>
                                        </p:attrNameLst>
                                      </p:cBhvr>
                                      <p:rCtr x="11042" y="-8287"/>
                                    </p:animMotion>
                                  </p:childTnLst>
                                </p:cTn>
                              </p:par>
                              <p:par>
                                <p:cTn id="92" presetID="1" presetClass="exit" presetSubtype="0" fill="hold" grpId="0" nodeType="withEffect">
                                  <p:stCondLst>
                                    <p:cond delay="0"/>
                                  </p:stCondLst>
                                  <p:childTnLst>
                                    <p:set>
                                      <p:cBhvr>
                                        <p:cTn id="93" dur="1" fill="hold">
                                          <p:stCondLst>
                                            <p:cond delay="0"/>
                                          </p:stCondLst>
                                        </p:cTn>
                                        <p:tgtEl>
                                          <p:spTgt spid="33"/>
                                        </p:tgtEl>
                                        <p:attrNameLst>
                                          <p:attrName>style.visibility</p:attrName>
                                        </p:attrNameLst>
                                      </p:cBhvr>
                                      <p:to>
                                        <p:strVal val="hidden"/>
                                      </p:to>
                                    </p:set>
                                  </p:childTnLst>
                                </p:cTn>
                              </p:par>
                              <p:par>
                                <p:cTn id="94" presetID="1" presetClass="entr" presetSubtype="0" fill="hold" grpId="1" nodeType="withEffect">
                                  <p:stCondLst>
                                    <p:cond delay="0"/>
                                  </p:stCondLst>
                                  <p:childTnLst>
                                    <p:set>
                                      <p:cBhvr>
                                        <p:cTn id="95" dur="1" fill="hold">
                                          <p:stCondLst>
                                            <p:cond delay="0"/>
                                          </p:stCondLst>
                                        </p:cTn>
                                        <p:tgtEl>
                                          <p:spTgt spid="33"/>
                                        </p:tgtEl>
                                        <p:attrNameLst>
                                          <p:attrName>style.visibility</p:attrName>
                                        </p:attrNameLst>
                                      </p:cBhvr>
                                      <p:to>
                                        <p:strVal val="visible"/>
                                      </p:to>
                                    </p:set>
                                  </p:childTnLst>
                                </p:cTn>
                              </p:par>
                              <p:par>
                                <p:cTn id="96" presetID="42" presetClass="path" presetSubtype="0" accel="50000" decel="50000" fill="hold" grpId="2" nodeType="withEffect">
                                  <p:stCondLst>
                                    <p:cond delay="0"/>
                                  </p:stCondLst>
                                  <p:childTnLst>
                                    <p:animMotion origin="layout" path="M 2.29167E-6 -4.81481E-6 L -0.04128 -0.00393 " pathEditMode="relative" rAng="0" ptsTypes="AA">
                                      <p:cBhvr>
                                        <p:cTn id="97" dur="2000" fill="hold"/>
                                        <p:tgtEl>
                                          <p:spTgt spid="33"/>
                                        </p:tgtEl>
                                        <p:attrNameLst>
                                          <p:attrName>ppt_x</p:attrName>
                                          <p:attrName>ppt_y</p:attrName>
                                        </p:attrNameLst>
                                      </p:cBhvr>
                                      <p:rCtr x="-2070" y="-208"/>
                                    </p:animMotion>
                                  </p:childTnLst>
                                </p:cTn>
                              </p:par>
                              <p:par>
                                <p:cTn id="98" presetID="1" presetClass="exit" presetSubtype="0" fill="hold" grpId="0" nodeType="withEffect">
                                  <p:stCondLst>
                                    <p:cond delay="0"/>
                                  </p:stCondLst>
                                  <p:childTnLst>
                                    <p:set>
                                      <p:cBhvr>
                                        <p:cTn id="99" dur="1" fill="hold">
                                          <p:stCondLst>
                                            <p:cond delay="0"/>
                                          </p:stCondLst>
                                        </p:cTn>
                                        <p:tgtEl>
                                          <p:spTgt spid="34"/>
                                        </p:tgtEl>
                                        <p:attrNameLst>
                                          <p:attrName>style.visibility</p:attrName>
                                        </p:attrNameLst>
                                      </p:cBhvr>
                                      <p:to>
                                        <p:strVal val="hidden"/>
                                      </p:to>
                                    </p:set>
                                  </p:childTnLst>
                                </p:cTn>
                              </p:par>
                              <p:par>
                                <p:cTn id="100" presetID="1" presetClass="entr" presetSubtype="0" fill="hold" grpId="1" nodeType="withEffect">
                                  <p:stCondLst>
                                    <p:cond delay="0"/>
                                  </p:stCondLst>
                                  <p:childTnLst>
                                    <p:set>
                                      <p:cBhvr>
                                        <p:cTn id="101" dur="1" fill="hold">
                                          <p:stCondLst>
                                            <p:cond delay="0"/>
                                          </p:stCondLst>
                                        </p:cTn>
                                        <p:tgtEl>
                                          <p:spTgt spid="34"/>
                                        </p:tgtEl>
                                        <p:attrNameLst>
                                          <p:attrName>style.visibility</p:attrName>
                                        </p:attrNameLst>
                                      </p:cBhvr>
                                      <p:to>
                                        <p:strVal val="visible"/>
                                      </p:to>
                                    </p:set>
                                  </p:childTnLst>
                                </p:cTn>
                              </p:par>
                              <p:par>
                                <p:cTn id="102" presetID="42" presetClass="path" presetSubtype="0" accel="50000" decel="50000" fill="hold" grpId="2" nodeType="withEffect">
                                  <p:stCondLst>
                                    <p:cond delay="0"/>
                                  </p:stCondLst>
                                  <p:childTnLst>
                                    <p:animMotion origin="layout" path="M 8.33333E-7 1.11111E-6 L -0.0207 0.03542 " pathEditMode="relative" rAng="0" ptsTypes="AA">
                                      <p:cBhvr>
                                        <p:cTn id="103" dur="2000" fill="hold"/>
                                        <p:tgtEl>
                                          <p:spTgt spid="34"/>
                                        </p:tgtEl>
                                        <p:attrNameLst>
                                          <p:attrName>ppt_x</p:attrName>
                                          <p:attrName>ppt_y</p:attrName>
                                        </p:attrNameLst>
                                      </p:cBhvr>
                                      <p:rCtr x="-1042" y="1759"/>
                                    </p:animMotion>
                                  </p:childTnLst>
                                </p:cTn>
                              </p:par>
                              <p:par>
                                <p:cTn id="104" presetID="1" presetClass="exit" presetSubtype="0" fill="hold" grpId="0" nodeType="withEffect">
                                  <p:stCondLst>
                                    <p:cond delay="0"/>
                                  </p:stCondLst>
                                  <p:childTnLst>
                                    <p:set>
                                      <p:cBhvr>
                                        <p:cTn id="105" dur="1" fill="hold">
                                          <p:stCondLst>
                                            <p:cond delay="0"/>
                                          </p:stCondLst>
                                        </p:cTn>
                                        <p:tgtEl>
                                          <p:spTgt spid="36"/>
                                        </p:tgtEl>
                                        <p:attrNameLst>
                                          <p:attrName>style.visibility</p:attrName>
                                        </p:attrNameLst>
                                      </p:cBhvr>
                                      <p:to>
                                        <p:strVal val="hidden"/>
                                      </p:to>
                                    </p:set>
                                  </p:childTnLst>
                                </p:cTn>
                              </p:par>
                              <p:par>
                                <p:cTn id="106" presetID="1" presetClass="entr" presetSubtype="0" fill="hold" grpId="2" nodeType="withEffect">
                                  <p:stCondLst>
                                    <p:cond delay="0"/>
                                  </p:stCondLst>
                                  <p:childTnLst>
                                    <p:set>
                                      <p:cBhvr>
                                        <p:cTn id="107" dur="1" fill="hold">
                                          <p:stCondLst>
                                            <p:cond delay="0"/>
                                          </p:stCondLst>
                                        </p:cTn>
                                        <p:tgtEl>
                                          <p:spTgt spid="36"/>
                                        </p:tgtEl>
                                        <p:attrNameLst>
                                          <p:attrName>style.visibility</p:attrName>
                                        </p:attrNameLst>
                                      </p:cBhvr>
                                      <p:to>
                                        <p:strVal val="visible"/>
                                      </p:to>
                                    </p:set>
                                  </p:childTnLst>
                                </p:cTn>
                              </p:par>
                              <p:par>
                                <p:cTn id="108" presetID="42" presetClass="path" presetSubtype="0" accel="50000" decel="50000" fill="hold" grpId="1" nodeType="withEffect">
                                  <p:stCondLst>
                                    <p:cond delay="0"/>
                                  </p:stCondLst>
                                  <p:childTnLst>
                                    <p:animMotion origin="layout" path="M -3.54167E-6 -2.96296E-6 L 0.22084 -0.16574 " pathEditMode="relative" rAng="0" ptsTypes="AA">
                                      <p:cBhvr>
                                        <p:cTn id="109" dur="2000" fill="hold"/>
                                        <p:tgtEl>
                                          <p:spTgt spid="36"/>
                                        </p:tgtEl>
                                        <p:attrNameLst>
                                          <p:attrName>ppt_x</p:attrName>
                                          <p:attrName>ppt_y</p:attrName>
                                        </p:attrNameLst>
                                      </p:cBhvr>
                                      <p:rCtr x="11042" y="-828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3" grpId="3" animBg="1"/>
      <p:bldP spid="22" grpId="0" animBg="1"/>
      <p:bldP spid="22" grpId="1" animBg="1"/>
      <p:bldP spid="22" grpId="2" animBg="1"/>
      <p:bldP spid="22" grpId="3" animBg="1"/>
      <p:bldP spid="22" grpId="4" animBg="1"/>
      <p:bldP spid="23" grpId="0" animBg="1"/>
      <p:bldP spid="23" grpId="1" animBg="1"/>
      <p:bldP spid="23" grpId="2" animBg="1"/>
      <p:bldP spid="23" grpId="3" animBg="1"/>
      <p:bldP spid="23" grpId="4" animBg="1"/>
      <p:bldP spid="25" grpId="0" animBg="1"/>
      <p:bldP spid="25" grpId="1" animBg="1"/>
      <p:bldP spid="25" grpId="2" animBg="1"/>
      <p:bldP spid="25" grpId="3" animBg="1"/>
      <p:bldP spid="26" grpId="0" animBg="1"/>
      <p:bldP spid="26" grpId="1" animBg="1"/>
      <p:bldP spid="26" grpId="2" animBg="1"/>
      <p:bldP spid="26" grpId="3" animBg="1"/>
      <p:bldP spid="28" grpId="0" animBg="1"/>
      <p:bldP spid="28" grpId="1" animBg="1"/>
      <p:bldP spid="28" grpId="2" animBg="1"/>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3" grpId="3" animBg="1"/>
      <p:bldP spid="34" grpId="0" animBg="1"/>
      <p:bldP spid="34" grpId="1" animBg="1"/>
      <p:bldP spid="34" grpId="2" animBg="1"/>
      <p:bldP spid="34" grpId="3" animBg="1"/>
      <p:bldP spid="36" grpId="0" animBg="1"/>
      <p:bldP spid="36" grpId="1" animBg="1"/>
      <p:bldP spid="36" grpId="2" animBg="1"/>
      <p:bldP spid="36" grpId="3"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6165" y="365125"/>
            <a:ext cx="11376211" cy="1325563"/>
          </a:xfrm>
        </p:spPr>
        <p:txBody>
          <a:bodyPr>
            <a:normAutofit/>
          </a:bodyPr>
          <a:lstStyle/>
          <a:p>
            <a:pPr algn="ctr"/>
            <a:r>
              <a:rPr lang="en-US" altLang="zh-TW" dirty="0">
                <a:latin typeface="標楷體" panose="03000509000000000000" pitchFamily="65" charset="-120"/>
                <a:ea typeface="標楷體" panose="03000509000000000000" pitchFamily="65" charset="-120"/>
              </a:rPr>
              <a:t>MAC</a:t>
            </a:r>
            <a:r>
              <a:rPr lang="zh-TW" altLang="en-US" dirty="0">
                <a:latin typeface="標楷體" panose="03000509000000000000" pitchFamily="65" charset="-120"/>
                <a:ea typeface="標楷體" panose="03000509000000000000" pitchFamily="65" charset="-120"/>
              </a:rPr>
              <a:t>位址資料庫不一致</a:t>
            </a:r>
            <a:br>
              <a:rPr lang="en-US" altLang="zh-TW" dirty="0">
                <a:latin typeface="標楷體" panose="03000509000000000000" pitchFamily="65" charset="-120"/>
                <a:ea typeface="標楷體" panose="03000509000000000000" pitchFamily="65" charset="-120"/>
              </a:rPr>
            </a:br>
            <a:r>
              <a:rPr lang="zh-TW" altLang="en-US" dirty="0">
                <a:latin typeface="標楷體" panose="03000509000000000000" pitchFamily="65" charset="-120"/>
                <a:ea typeface="標楷體" panose="03000509000000000000" pitchFamily="65" charset="-120"/>
              </a:rPr>
              <a:t>（</a:t>
            </a:r>
            <a:r>
              <a:rPr lang="en-US" altLang="zh-TW" dirty="0">
                <a:latin typeface="標楷體" panose="03000509000000000000" pitchFamily="65" charset="-120"/>
                <a:ea typeface="標楷體" panose="03000509000000000000" pitchFamily="65" charset="-120"/>
              </a:rPr>
              <a:t>MAC Address Table Instability</a:t>
            </a:r>
            <a:r>
              <a:rPr lang="zh-TW" altLang="en-US" dirty="0">
                <a:latin typeface="標楷體" panose="03000509000000000000" pitchFamily="65" charset="-120"/>
                <a:ea typeface="標楷體" panose="03000509000000000000" pitchFamily="65" charset="-120"/>
              </a:rPr>
              <a:t>）</a:t>
            </a:r>
            <a:endParaRPr lang="zh-TW" altLang="en-US" dirty="0"/>
          </a:p>
        </p:txBody>
      </p:sp>
      <p:graphicFrame>
        <p:nvGraphicFramePr>
          <p:cNvPr id="4" name="表格 3"/>
          <p:cNvGraphicFramePr>
            <a:graphicFrameLocks noGrp="1"/>
          </p:cNvGraphicFramePr>
          <p:nvPr>
            <p:extLst>
              <p:ext uri="{D42A27DB-BD31-4B8C-83A1-F6EECF244321}">
                <p14:modId xmlns:p14="http://schemas.microsoft.com/office/powerpoint/2010/main" val="1584785469"/>
              </p:ext>
            </p:extLst>
          </p:nvPr>
        </p:nvGraphicFramePr>
        <p:xfrm>
          <a:off x="1413434" y="2942913"/>
          <a:ext cx="2375649" cy="370840"/>
        </p:xfrm>
        <a:graphic>
          <a:graphicData uri="http://schemas.openxmlformats.org/drawingml/2006/table">
            <a:tbl>
              <a:tblPr firstRow="1" bandRow="1">
                <a:tableStyleId>{5C22544A-7EE6-4342-B048-85BDC9FD1C3A}</a:tableStyleId>
              </a:tblPr>
              <a:tblGrid>
                <a:gridCol w="791883">
                  <a:extLst>
                    <a:ext uri="{9D8B030D-6E8A-4147-A177-3AD203B41FA5}">
                      <a16:colId xmlns:a16="http://schemas.microsoft.com/office/drawing/2014/main" val="3512300595"/>
                    </a:ext>
                  </a:extLst>
                </a:gridCol>
                <a:gridCol w="791883">
                  <a:extLst>
                    <a:ext uri="{9D8B030D-6E8A-4147-A177-3AD203B41FA5}">
                      <a16:colId xmlns:a16="http://schemas.microsoft.com/office/drawing/2014/main" val="2343907236"/>
                    </a:ext>
                  </a:extLst>
                </a:gridCol>
                <a:gridCol w="791883">
                  <a:extLst>
                    <a:ext uri="{9D8B030D-6E8A-4147-A177-3AD203B41FA5}">
                      <a16:colId xmlns:a16="http://schemas.microsoft.com/office/drawing/2014/main" val="1077772459"/>
                    </a:ext>
                  </a:extLst>
                </a:gridCol>
              </a:tblGrid>
              <a:tr h="370840">
                <a:tc>
                  <a:txBody>
                    <a:bodyPr/>
                    <a:lstStyle/>
                    <a:p>
                      <a:pPr algn="ctr"/>
                      <a:r>
                        <a:rPr lang="en-US" altLang="zh-TW" b="0" dirty="0">
                          <a:solidFill>
                            <a:sysClr val="windowText" lastClr="000000"/>
                          </a:solidFill>
                          <a:latin typeface="標楷體" panose="03000509000000000000" pitchFamily="65" charset="-120"/>
                          <a:ea typeface="標楷體" panose="03000509000000000000" pitchFamily="65" charset="-120"/>
                        </a:rPr>
                        <a:t>a</a:t>
                      </a:r>
                      <a:endParaRPr lang="zh-TW" altLang="en-US"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b="0" dirty="0">
                          <a:solidFill>
                            <a:sysClr val="windowText" lastClr="000000"/>
                          </a:solidFill>
                          <a:latin typeface="標楷體" panose="03000509000000000000" pitchFamily="65" charset="-120"/>
                          <a:ea typeface="標楷體" panose="03000509000000000000" pitchFamily="65" charset="-120"/>
                        </a:rPr>
                        <a:t>b</a:t>
                      </a:r>
                      <a:endParaRPr lang="zh-TW" altLang="en-US"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b="0" dirty="0">
                          <a:solidFill>
                            <a:sysClr val="windowText" lastClr="000000"/>
                          </a:solidFill>
                          <a:latin typeface="標楷體" panose="03000509000000000000" pitchFamily="65" charset="-120"/>
                          <a:ea typeface="標楷體" panose="03000509000000000000" pitchFamily="65" charset="-120"/>
                        </a:rPr>
                        <a:t>c</a:t>
                      </a:r>
                      <a:endParaRPr lang="zh-TW" altLang="en-US"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9426599"/>
                  </a:ext>
                </a:extLst>
              </a:tr>
            </a:tbl>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125002604"/>
              </p:ext>
            </p:extLst>
          </p:nvPr>
        </p:nvGraphicFramePr>
        <p:xfrm>
          <a:off x="1413434" y="4744819"/>
          <a:ext cx="2375649" cy="370840"/>
        </p:xfrm>
        <a:graphic>
          <a:graphicData uri="http://schemas.openxmlformats.org/drawingml/2006/table">
            <a:tbl>
              <a:tblPr firstRow="1" bandRow="1">
                <a:tableStyleId>{5C22544A-7EE6-4342-B048-85BDC9FD1C3A}</a:tableStyleId>
              </a:tblPr>
              <a:tblGrid>
                <a:gridCol w="791883">
                  <a:extLst>
                    <a:ext uri="{9D8B030D-6E8A-4147-A177-3AD203B41FA5}">
                      <a16:colId xmlns:a16="http://schemas.microsoft.com/office/drawing/2014/main" val="3512300595"/>
                    </a:ext>
                  </a:extLst>
                </a:gridCol>
                <a:gridCol w="791883">
                  <a:extLst>
                    <a:ext uri="{9D8B030D-6E8A-4147-A177-3AD203B41FA5}">
                      <a16:colId xmlns:a16="http://schemas.microsoft.com/office/drawing/2014/main" val="2343907236"/>
                    </a:ext>
                  </a:extLst>
                </a:gridCol>
                <a:gridCol w="791883">
                  <a:extLst>
                    <a:ext uri="{9D8B030D-6E8A-4147-A177-3AD203B41FA5}">
                      <a16:colId xmlns:a16="http://schemas.microsoft.com/office/drawing/2014/main" val="1077772459"/>
                    </a:ext>
                  </a:extLst>
                </a:gridCol>
              </a:tblGrid>
              <a:tr h="370840">
                <a:tc>
                  <a:txBody>
                    <a:bodyPr/>
                    <a:lstStyle/>
                    <a:p>
                      <a:pPr algn="ctr"/>
                      <a:r>
                        <a:rPr lang="en-US" altLang="zh-TW" b="0" dirty="0">
                          <a:solidFill>
                            <a:sysClr val="windowText" lastClr="000000"/>
                          </a:solidFill>
                          <a:latin typeface="標楷體" panose="03000509000000000000" pitchFamily="65" charset="-120"/>
                          <a:ea typeface="標楷體" panose="03000509000000000000" pitchFamily="65" charset="-120"/>
                        </a:rPr>
                        <a:t>d</a:t>
                      </a:r>
                      <a:endParaRPr lang="zh-TW" altLang="en-US"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b="0" dirty="0">
                          <a:solidFill>
                            <a:sysClr val="windowText" lastClr="000000"/>
                          </a:solidFill>
                          <a:latin typeface="標楷體" panose="03000509000000000000" pitchFamily="65" charset="-120"/>
                          <a:ea typeface="標楷體" panose="03000509000000000000" pitchFamily="65" charset="-120"/>
                        </a:rPr>
                        <a:t>e</a:t>
                      </a:r>
                      <a:endParaRPr lang="zh-TW" altLang="en-US"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b="0" dirty="0">
                          <a:solidFill>
                            <a:sysClr val="windowText" lastClr="000000"/>
                          </a:solidFill>
                          <a:latin typeface="標楷體" panose="03000509000000000000" pitchFamily="65" charset="-120"/>
                          <a:ea typeface="標楷體" panose="03000509000000000000" pitchFamily="65" charset="-120"/>
                        </a:rPr>
                        <a:t>f</a:t>
                      </a:r>
                      <a:endParaRPr lang="zh-TW" altLang="en-US"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9426599"/>
                  </a:ext>
                </a:extLst>
              </a:tr>
            </a:tbl>
          </a:graphicData>
        </a:graphic>
      </p:graphicFrame>
      <p:cxnSp>
        <p:nvCxnSpPr>
          <p:cNvPr id="7" name="直線接點 6"/>
          <p:cNvCxnSpPr/>
          <p:nvPr/>
        </p:nvCxnSpPr>
        <p:spPr>
          <a:xfrm flipH="1">
            <a:off x="1792941" y="3313753"/>
            <a:ext cx="808317" cy="1431066"/>
          </a:xfrm>
          <a:prstGeom prst="line">
            <a:avLst/>
          </a:prstGeom>
        </p:spPr>
        <p:style>
          <a:lnRef idx="1">
            <a:schemeClr val="dk1"/>
          </a:lnRef>
          <a:fillRef idx="0">
            <a:schemeClr val="dk1"/>
          </a:fillRef>
          <a:effectRef idx="0">
            <a:schemeClr val="dk1"/>
          </a:effectRef>
          <a:fontRef idx="minor">
            <a:schemeClr val="tx1"/>
          </a:fontRef>
        </p:style>
      </p:cxnSp>
      <p:cxnSp>
        <p:nvCxnSpPr>
          <p:cNvPr id="8" name="直線接點 7"/>
          <p:cNvCxnSpPr/>
          <p:nvPr/>
        </p:nvCxnSpPr>
        <p:spPr>
          <a:xfrm flipH="1">
            <a:off x="2510117" y="3313753"/>
            <a:ext cx="808317" cy="1431066"/>
          </a:xfrm>
          <a:prstGeom prst="line">
            <a:avLst/>
          </a:prstGeom>
        </p:spPr>
        <p:style>
          <a:lnRef idx="1">
            <a:schemeClr val="dk1"/>
          </a:lnRef>
          <a:fillRef idx="0">
            <a:schemeClr val="dk1"/>
          </a:fillRef>
          <a:effectRef idx="0">
            <a:schemeClr val="dk1"/>
          </a:effectRef>
          <a:fontRef idx="minor">
            <a:schemeClr val="tx1"/>
          </a:fontRef>
        </p:style>
      </p:cxnSp>
      <p:cxnSp>
        <p:nvCxnSpPr>
          <p:cNvPr id="9" name="直線接點 8"/>
          <p:cNvCxnSpPr/>
          <p:nvPr/>
        </p:nvCxnSpPr>
        <p:spPr>
          <a:xfrm flipH="1" flipV="1">
            <a:off x="1311836" y="2506254"/>
            <a:ext cx="481105" cy="429957"/>
          </a:xfrm>
          <a:prstGeom prst="line">
            <a:avLst/>
          </a:prstGeom>
        </p:spPr>
        <p:style>
          <a:lnRef idx="1">
            <a:schemeClr val="dk1"/>
          </a:lnRef>
          <a:fillRef idx="0">
            <a:schemeClr val="dk1"/>
          </a:fillRef>
          <a:effectRef idx="0">
            <a:schemeClr val="dk1"/>
          </a:effectRef>
          <a:fontRef idx="minor">
            <a:schemeClr val="tx1"/>
          </a:fontRef>
        </p:style>
      </p:cxnSp>
      <p:pic>
        <p:nvPicPr>
          <p:cNvPr id="12" name="圖片 11"/>
          <p:cNvPicPr>
            <a:picLocks noChangeAspect="1"/>
          </p:cNvPicPr>
          <p:nvPr/>
        </p:nvPicPr>
        <p:blipFill>
          <a:blip r:embed="rId2"/>
          <a:stretch>
            <a:fillRect/>
          </a:stretch>
        </p:blipFill>
        <p:spPr>
          <a:xfrm>
            <a:off x="711296" y="2075832"/>
            <a:ext cx="627435" cy="847440"/>
          </a:xfrm>
          <a:prstGeom prst="rect">
            <a:avLst/>
          </a:prstGeom>
        </p:spPr>
      </p:pic>
      <p:pic>
        <p:nvPicPr>
          <p:cNvPr id="13" name="圖片 12"/>
          <p:cNvPicPr>
            <a:picLocks noChangeAspect="1"/>
          </p:cNvPicPr>
          <p:nvPr/>
        </p:nvPicPr>
        <p:blipFill>
          <a:blip r:embed="rId2"/>
          <a:stretch>
            <a:fillRect/>
          </a:stretch>
        </p:blipFill>
        <p:spPr>
          <a:xfrm>
            <a:off x="3799539" y="5115659"/>
            <a:ext cx="627435" cy="847440"/>
          </a:xfrm>
          <a:prstGeom prst="rect">
            <a:avLst/>
          </a:prstGeom>
        </p:spPr>
      </p:pic>
      <p:cxnSp>
        <p:nvCxnSpPr>
          <p:cNvPr id="14" name="直線接點 13"/>
          <p:cNvCxnSpPr/>
          <p:nvPr/>
        </p:nvCxnSpPr>
        <p:spPr>
          <a:xfrm flipH="1" flipV="1">
            <a:off x="3327399" y="5115659"/>
            <a:ext cx="481105" cy="429957"/>
          </a:xfrm>
          <a:prstGeom prst="line">
            <a:avLst/>
          </a:prstGeom>
        </p:spPr>
        <p:style>
          <a:lnRef idx="1">
            <a:schemeClr val="dk1"/>
          </a:lnRef>
          <a:fillRef idx="0">
            <a:schemeClr val="dk1"/>
          </a:fillRef>
          <a:effectRef idx="0">
            <a:schemeClr val="dk1"/>
          </a:effectRef>
          <a:fontRef idx="minor">
            <a:schemeClr val="tx1"/>
          </a:fontRef>
        </p:style>
      </p:cxnSp>
      <p:sp>
        <p:nvSpPr>
          <p:cNvPr id="15" name="文字方塊 14"/>
          <p:cNvSpPr txBox="1"/>
          <p:nvPr/>
        </p:nvSpPr>
        <p:spPr>
          <a:xfrm>
            <a:off x="237449" y="2941379"/>
            <a:ext cx="1107996"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Switch A</a:t>
            </a:r>
            <a:endParaRPr lang="zh-TW" altLang="en-US" dirty="0">
              <a:latin typeface="標楷體" panose="03000509000000000000" pitchFamily="65" charset="-120"/>
              <a:ea typeface="標楷體" panose="03000509000000000000" pitchFamily="65" charset="-120"/>
            </a:endParaRPr>
          </a:p>
        </p:txBody>
      </p:sp>
      <p:sp>
        <p:nvSpPr>
          <p:cNvPr id="16" name="文字方塊 15"/>
          <p:cNvSpPr txBox="1"/>
          <p:nvPr/>
        </p:nvSpPr>
        <p:spPr>
          <a:xfrm>
            <a:off x="237449" y="4744819"/>
            <a:ext cx="1107996"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Switch B</a:t>
            </a:r>
            <a:endParaRPr lang="zh-TW" altLang="en-US" dirty="0">
              <a:latin typeface="標楷體" panose="03000509000000000000" pitchFamily="65" charset="-120"/>
              <a:ea typeface="標楷體" panose="03000509000000000000" pitchFamily="65" charset="-120"/>
            </a:endParaRPr>
          </a:p>
        </p:txBody>
      </p:sp>
      <p:graphicFrame>
        <p:nvGraphicFramePr>
          <p:cNvPr id="17" name="表格 16"/>
          <p:cNvGraphicFramePr>
            <a:graphicFrameLocks noGrp="1"/>
          </p:cNvGraphicFramePr>
          <p:nvPr>
            <p:extLst>
              <p:ext uri="{D42A27DB-BD31-4B8C-83A1-F6EECF244321}">
                <p14:modId xmlns:p14="http://schemas.microsoft.com/office/powerpoint/2010/main" val="2354763369"/>
              </p:ext>
            </p:extLst>
          </p:nvPr>
        </p:nvGraphicFramePr>
        <p:xfrm>
          <a:off x="6062594" y="3805812"/>
          <a:ext cx="3025437" cy="741680"/>
        </p:xfrm>
        <a:graphic>
          <a:graphicData uri="http://schemas.openxmlformats.org/drawingml/2006/table">
            <a:tbl>
              <a:tblPr firstRow="1" bandRow="1">
                <a:tableStyleId>{5C22544A-7EE6-4342-B048-85BDC9FD1C3A}</a:tableStyleId>
              </a:tblPr>
              <a:tblGrid>
                <a:gridCol w="790574">
                  <a:extLst>
                    <a:ext uri="{9D8B030D-6E8A-4147-A177-3AD203B41FA5}">
                      <a16:colId xmlns:a16="http://schemas.microsoft.com/office/drawing/2014/main" val="3478695190"/>
                    </a:ext>
                  </a:extLst>
                </a:gridCol>
                <a:gridCol w="1766236">
                  <a:extLst>
                    <a:ext uri="{9D8B030D-6E8A-4147-A177-3AD203B41FA5}">
                      <a16:colId xmlns:a16="http://schemas.microsoft.com/office/drawing/2014/main" val="1203294639"/>
                    </a:ext>
                  </a:extLst>
                </a:gridCol>
                <a:gridCol w="468627">
                  <a:extLst>
                    <a:ext uri="{9D8B030D-6E8A-4147-A177-3AD203B41FA5}">
                      <a16:colId xmlns:a16="http://schemas.microsoft.com/office/drawing/2014/main" val="1580661074"/>
                    </a:ext>
                  </a:extLst>
                </a:gridCol>
              </a:tblGrid>
              <a:tr h="370840">
                <a:tc>
                  <a:txBody>
                    <a:bodyPr/>
                    <a:lstStyle/>
                    <a:p>
                      <a:pPr algn="ctr"/>
                      <a:r>
                        <a:rPr lang="en-US" altLang="zh-TW" sz="1400" dirty="0">
                          <a:latin typeface="標楷體" panose="03000509000000000000" pitchFamily="65" charset="-120"/>
                          <a:ea typeface="標楷體" panose="03000509000000000000" pitchFamily="65" charset="-120"/>
                        </a:rPr>
                        <a:t>Time(s)</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400" dirty="0">
                          <a:latin typeface="標楷體" panose="03000509000000000000" pitchFamily="65" charset="-120"/>
                          <a:ea typeface="標楷體" panose="03000509000000000000" pitchFamily="65" charset="-120"/>
                        </a:rPr>
                        <a:t>Mac Address</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algn="ctr"/>
                      <a:r>
                        <a:rPr lang="zh-TW" altLang="en-US" sz="1400" b="0" i="0" kern="1200" dirty="0">
                          <a:solidFill>
                            <a:schemeClr val="lt1"/>
                          </a:solidFill>
                          <a:effectLst/>
                          <a:latin typeface="標楷體" panose="03000509000000000000" pitchFamily="65" charset="-120"/>
                          <a:ea typeface="標楷體" panose="03000509000000000000" pitchFamily="65" charset="-120"/>
                          <a:cs typeface="+mn-cs"/>
                        </a:rPr>
                        <a:t>埠</a:t>
                      </a:r>
                      <a:endParaRPr lang="zh-TW" altLang="en-US" sz="14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386824763"/>
                  </a:ext>
                </a:extLst>
              </a:tr>
              <a:tr h="370840">
                <a:tc>
                  <a:txBody>
                    <a:bodyPr/>
                    <a:lstStyle/>
                    <a:p>
                      <a:pPr algn="ct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907754842"/>
                  </a:ext>
                </a:extLst>
              </a:tr>
            </a:tbl>
          </a:graphicData>
        </a:graphic>
      </p:graphicFrame>
      <p:sp>
        <p:nvSpPr>
          <p:cNvPr id="18" name="文字方塊 17"/>
          <p:cNvSpPr txBox="1"/>
          <p:nvPr/>
        </p:nvSpPr>
        <p:spPr>
          <a:xfrm>
            <a:off x="6062594" y="3397568"/>
            <a:ext cx="1107996"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Switch A</a:t>
            </a:r>
            <a:endParaRPr lang="zh-TW" altLang="en-US" dirty="0">
              <a:latin typeface="標楷體" panose="03000509000000000000" pitchFamily="65" charset="-120"/>
              <a:ea typeface="標楷體" panose="03000509000000000000" pitchFamily="65" charset="-120"/>
            </a:endParaRPr>
          </a:p>
        </p:txBody>
      </p:sp>
      <p:sp>
        <p:nvSpPr>
          <p:cNvPr id="20" name="文字方塊 19"/>
          <p:cNvSpPr txBox="1"/>
          <p:nvPr/>
        </p:nvSpPr>
        <p:spPr>
          <a:xfrm>
            <a:off x="6061916" y="4684006"/>
            <a:ext cx="1107996"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Switch B</a:t>
            </a:r>
            <a:endParaRPr lang="zh-TW" altLang="en-US" dirty="0">
              <a:latin typeface="標楷體" panose="03000509000000000000" pitchFamily="65" charset="-120"/>
              <a:ea typeface="標楷體" panose="03000509000000000000" pitchFamily="65" charset="-120"/>
            </a:endParaRPr>
          </a:p>
        </p:txBody>
      </p:sp>
      <p:sp>
        <p:nvSpPr>
          <p:cNvPr id="22" name="文字方塊 21"/>
          <p:cNvSpPr txBox="1"/>
          <p:nvPr/>
        </p:nvSpPr>
        <p:spPr>
          <a:xfrm>
            <a:off x="6168905" y="4221340"/>
            <a:ext cx="2959263" cy="276999"/>
          </a:xfrm>
          <a:prstGeom prst="rect">
            <a:avLst/>
          </a:prstGeom>
          <a:noFill/>
        </p:spPr>
        <p:txBody>
          <a:bodyPr wrap="square" rtlCol="0">
            <a:spAutoFit/>
          </a:bodyPr>
          <a:lstStyle/>
          <a:p>
            <a:r>
              <a:rPr lang="en-US" altLang="zh-TW" sz="1200" dirty="0">
                <a:latin typeface="標楷體" panose="03000509000000000000" pitchFamily="65" charset="-120"/>
                <a:ea typeface="標楷體" panose="03000509000000000000" pitchFamily="65" charset="-120"/>
              </a:rPr>
              <a:t>0.00        0C:54:A5:1A:CF:76     a</a:t>
            </a:r>
            <a:endParaRPr lang="zh-TW" altLang="en-US" sz="1200" dirty="0">
              <a:latin typeface="標楷體" panose="03000509000000000000" pitchFamily="65" charset="-120"/>
              <a:ea typeface="標楷體" panose="03000509000000000000" pitchFamily="65" charset="-120"/>
            </a:endParaRPr>
          </a:p>
        </p:txBody>
      </p:sp>
      <p:graphicFrame>
        <p:nvGraphicFramePr>
          <p:cNvPr id="23" name="表格 22"/>
          <p:cNvGraphicFramePr>
            <a:graphicFrameLocks noGrp="1"/>
          </p:cNvGraphicFramePr>
          <p:nvPr>
            <p:extLst>
              <p:ext uri="{D42A27DB-BD31-4B8C-83A1-F6EECF244321}">
                <p14:modId xmlns:p14="http://schemas.microsoft.com/office/powerpoint/2010/main" val="3504576420"/>
              </p:ext>
            </p:extLst>
          </p:nvPr>
        </p:nvGraphicFramePr>
        <p:xfrm>
          <a:off x="6062594" y="5111079"/>
          <a:ext cx="3044486" cy="741680"/>
        </p:xfrm>
        <a:graphic>
          <a:graphicData uri="http://schemas.openxmlformats.org/drawingml/2006/table">
            <a:tbl>
              <a:tblPr firstRow="1" bandRow="1">
                <a:tableStyleId>{5C22544A-7EE6-4342-B048-85BDC9FD1C3A}</a:tableStyleId>
              </a:tblPr>
              <a:tblGrid>
                <a:gridCol w="804931">
                  <a:extLst>
                    <a:ext uri="{9D8B030D-6E8A-4147-A177-3AD203B41FA5}">
                      <a16:colId xmlns:a16="http://schemas.microsoft.com/office/drawing/2014/main" val="2962764922"/>
                    </a:ext>
                  </a:extLst>
                </a:gridCol>
                <a:gridCol w="1767977">
                  <a:extLst>
                    <a:ext uri="{9D8B030D-6E8A-4147-A177-3AD203B41FA5}">
                      <a16:colId xmlns:a16="http://schemas.microsoft.com/office/drawing/2014/main" val="1203294639"/>
                    </a:ext>
                  </a:extLst>
                </a:gridCol>
                <a:gridCol w="471578">
                  <a:extLst>
                    <a:ext uri="{9D8B030D-6E8A-4147-A177-3AD203B41FA5}">
                      <a16:colId xmlns:a16="http://schemas.microsoft.com/office/drawing/2014/main" val="1580661074"/>
                    </a:ext>
                  </a:extLst>
                </a:gridCol>
              </a:tblGrid>
              <a:tr h="370840">
                <a:tc>
                  <a:txBody>
                    <a:bodyPr/>
                    <a:lstStyle/>
                    <a:p>
                      <a:pPr algn="ctr"/>
                      <a:r>
                        <a:rPr lang="en-US" altLang="zh-TW" sz="1400" dirty="0">
                          <a:latin typeface="標楷體" panose="03000509000000000000" pitchFamily="65" charset="-120"/>
                          <a:ea typeface="標楷體" panose="03000509000000000000" pitchFamily="65" charset="-120"/>
                        </a:rPr>
                        <a:t>Time(s)</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400" dirty="0">
                          <a:latin typeface="標楷體" panose="03000509000000000000" pitchFamily="65" charset="-120"/>
                          <a:ea typeface="標楷體" panose="03000509000000000000" pitchFamily="65" charset="-120"/>
                        </a:rPr>
                        <a:t>Mac Address</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algn="ctr"/>
                      <a:r>
                        <a:rPr lang="zh-TW" altLang="en-US" sz="1400" b="0" i="0" kern="1200" dirty="0">
                          <a:solidFill>
                            <a:schemeClr val="lt1"/>
                          </a:solidFill>
                          <a:effectLst/>
                          <a:latin typeface="標楷體" panose="03000509000000000000" pitchFamily="65" charset="-120"/>
                          <a:ea typeface="標楷體" panose="03000509000000000000" pitchFamily="65" charset="-120"/>
                          <a:cs typeface="+mn-cs"/>
                        </a:rPr>
                        <a:t>埠</a:t>
                      </a:r>
                      <a:endParaRPr lang="zh-TW" altLang="en-US" sz="14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386824763"/>
                  </a:ext>
                </a:extLst>
              </a:tr>
              <a:tr h="370840">
                <a:tc>
                  <a:txBody>
                    <a:bodyPr/>
                    <a:lstStyle/>
                    <a:p>
                      <a:pPr algn="ct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907754842"/>
                  </a:ext>
                </a:extLst>
              </a:tr>
            </a:tbl>
          </a:graphicData>
        </a:graphic>
      </p:graphicFrame>
      <p:sp>
        <p:nvSpPr>
          <p:cNvPr id="25" name="文字方塊 24"/>
          <p:cNvSpPr txBox="1"/>
          <p:nvPr/>
        </p:nvSpPr>
        <p:spPr>
          <a:xfrm>
            <a:off x="6168905" y="4220321"/>
            <a:ext cx="2959263" cy="276999"/>
          </a:xfrm>
          <a:prstGeom prst="rect">
            <a:avLst/>
          </a:prstGeom>
          <a:noFill/>
        </p:spPr>
        <p:txBody>
          <a:bodyPr wrap="square" rtlCol="0">
            <a:spAutoFit/>
          </a:bodyPr>
          <a:lstStyle/>
          <a:p>
            <a:r>
              <a:rPr lang="en-US" altLang="zh-TW" sz="1200" dirty="0">
                <a:latin typeface="標楷體" panose="03000509000000000000" pitchFamily="65" charset="-120"/>
                <a:ea typeface="標楷體" panose="03000509000000000000" pitchFamily="65" charset="-120"/>
              </a:rPr>
              <a:t>0.00        0C:54:A5:1A:CF:76</a:t>
            </a:r>
            <a:r>
              <a:rPr lang="en-US" altLang="zh-TW" sz="1200" dirty="0">
                <a:solidFill>
                  <a:srgbClr val="FF0000"/>
                </a:solidFill>
                <a:latin typeface="標楷體" panose="03000509000000000000" pitchFamily="65" charset="-120"/>
                <a:ea typeface="標楷體" panose="03000509000000000000" pitchFamily="65" charset="-120"/>
              </a:rPr>
              <a:t>     c</a:t>
            </a:r>
            <a:endParaRPr lang="zh-TW" altLang="en-US" sz="1200" dirty="0">
              <a:solidFill>
                <a:srgbClr val="FF0000"/>
              </a:solidFill>
              <a:latin typeface="標楷體" panose="03000509000000000000" pitchFamily="65" charset="-120"/>
              <a:ea typeface="標楷體" panose="03000509000000000000" pitchFamily="65" charset="-120"/>
            </a:endParaRPr>
          </a:p>
        </p:txBody>
      </p:sp>
      <p:sp>
        <p:nvSpPr>
          <p:cNvPr id="26" name="文字方塊 25"/>
          <p:cNvSpPr txBox="1"/>
          <p:nvPr/>
        </p:nvSpPr>
        <p:spPr>
          <a:xfrm>
            <a:off x="6168904" y="4220321"/>
            <a:ext cx="2959263" cy="276999"/>
          </a:xfrm>
          <a:prstGeom prst="rect">
            <a:avLst/>
          </a:prstGeom>
          <a:noFill/>
        </p:spPr>
        <p:txBody>
          <a:bodyPr wrap="square" rtlCol="0">
            <a:spAutoFit/>
          </a:bodyPr>
          <a:lstStyle/>
          <a:p>
            <a:r>
              <a:rPr lang="en-US" altLang="zh-TW" sz="1200" dirty="0">
                <a:latin typeface="標楷體" panose="03000509000000000000" pitchFamily="65" charset="-120"/>
                <a:ea typeface="標楷體" panose="03000509000000000000" pitchFamily="65" charset="-120"/>
              </a:rPr>
              <a:t>0.00        0C:54:A5:1A:CF:76</a:t>
            </a:r>
            <a:r>
              <a:rPr lang="en-US" altLang="zh-TW" sz="1200" dirty="0">
                <a:solidFill>
                  <a:schemeClr val="accent6">
                    <a:lumMod val="50000"/>
                  </a:schemeClr>
                </a:solidFill>
                <a:latin typeface="標楷體" panose="03000509000000000000" pitchFamily="65" charset="-120"/>
                <a:ea typeface="標楷體" panose="03000509000000000000" pitchFamily="65" charset="-120"/>
              </a:rPr>
              <a:t>     b</a:t>
            </a:r>
            <a:endParaRPr lang="zh-TW" altLang="en-US" sz="1200" dirty="0">
              <a:solidFill>
                <a:schemeClr val="accent6">
                  <a:lumMod val="50000"/>
                </a:schemeClr>
              </a:solidFill>
              <a:latin typeface="標楷體" panose="03000509000000000000" pitchFamily="65" charset="-120"/>
              <a:ea typeface="標楷體" panose="03000509000000000000" pitchFamily="65" charset="-120"/>
            </a:endParaRPr>
          </a:p>
        </p:txBody>
      </p:sp>
      <p:sp>
        <p:nvSpPr>
          <p:cNvPr id="31" name="文字方塊 30"/>
          <p:cNvSpPr txBox="1"/>
          <p:nvPr/>
        </p:nvSpPr>
        <p:spPr>
          <a:xfrm>
            <a:off x="6168905" y="5527578"/>
            <a:ext cx="2959263" cy="276999"/>
          </a:xfrm>
          <a:prstGeom prst="rect">
            <a:avLst/>
          </a:prstGeom>
          <a:noFill/>
        </p:spPr>
        <p:txBody>
          <a:bodyPr wrap="square" rtlCol="0">
            <a:spAutoFit/>
          </a:bodyPr>
          <a:lstStyle/>
          <a:p>
            <a:r>
              <a:rPr lang="en-US" altLang="zh-TW" sz="1200" dirty="0">
                <a:latin typeface="標楷體" panose="03000509000000000000" pitchFamily="65" charset="-120"/>
                <a:ea typeface="標楷體" panose="03000509000000000000" pitchFamily="65" charset="-120"/>
              </a:rPr>
              <a:t>0.00        0C:54:A5:1A:CF:76</a:t>
            </a:r>
            <a:r>
              <a:rPr lang="en-US" altLang="zh-TW" sz="1200" dirty="0">
                <a:solidFill>
                  <a:srgbClr val="FF0000"/>
                </a:solidFill>
                <a:latin typeface="標楷體" panose="03000509000000000000" pitchFamily="65" charset="-120"/>
                <a:ea typeface="標楷體" panose="03000509000000000000" pitchFamily="65" charset="-120"/>
              </a:rPr>
              <a:t>     d</a:t>
            </a:r>
            <a:endParaRPr lang="zh-TW" altLang="en-US" sz="1200" dirty="0">
              <a:solidFill>
                <a:srgbClr val="FF0000"/>
              </a:solidFill>
              <a:latin typeface="標楷體" panose="03000509000000000000" pitchFamily="65" charset="-120"/>
              <a:ea typeface="標楷體" panose="03000509000000000000" pitchFamily="65" charset="-120"/>
            </a:endParaRPr>
          </a:p>
        </p:txBody>
      </p:sp>
      <p:sp>
        <p:nvSpPr>
          <p:cNvPr id="32" name="文字方塊 31"/>
          <p:cNvSpPr txBox="1"/>
          <p:nvPr/>
        </p:nvSpPr>
        <p:spPr>
          <a:xfrm>
            <a:off x="6168905" y="5526559"/>
            <a:ext cx="2959263" cy="276999"/>
          </a:xfrm>
          <a:prstGeom prst="rect">
            <a:avLst/>
          </a:prstGeom>
          <a:noFill/>
        </p:spPr>
        <p:txBody>
          <a:bodyPr wrap="square" rtlCol="0">
            <a:spAutoFit/>
          </a:bodyPr>
          <a:lstStyle/>
          <a:p>
            <a:r>
              <a:rPr lang="en-US" altLang="zh-TW" sz="1200" dirty="0">
                <a:latin typeface="標楷體" panose="03000509000000000000" pitchFamily="65" charset="-120"/>
                <a:ea typeface="標楷體" panose="03000509000000000000" pitchFamily="65" charset="-120"/>
              </a:rPr>
              <a:t>0.00        0C:54:A5:1A:CF:76</a:t>
            </a:r>
            <a:r>
              <a:rPr lang="en-US" altLang="zh-TW" sz="1200" dirty="0">
                <a:solidFill>
                  <a:schemeClr val="accent6">
                    <a:lumMod val="50000"/>
                  </a:schemeClr>
                </a:solidFill>
                <a:latin typeface="標楷體" panose="03000509000000000000" pitchFamily="65" charset="-120"/>
                <a:ea typeface="標楷體" panose="03000509000000000000" pitchFamily="65" charset="-120"/>
              </a:rPr>
              <a:t>     e</a:t>
            </a:r>
            <a:endParaRPr lang="zh-TW" altLang="en-US" sz="1200" dirty="0">
              <a:solidFill>
                <a:schemeClr val="accent6">
                  <a:lumMod val="50000"/>
                </a:schemeClr>
              </a:solidFill>
              <a:latin typeface="標楷體" panose="03000509000000000000" pitchFamily="65" charset="-120"/>
              <a:ea typeface="標楷體" panose="03000509000000000000" pitchFamily="65" charset="-120"/>
            </a:endParaRPr>
          </a:p>
        </p:txBody>
      </p:sp>
      <p:sp>
        <p:nvSpPr>
          <p:cNvPr id="38" name="文字方塊 37"/>
          <p:cNvSpPr txBox="1"/>
          <p:nvPr/>
        </p:nvSpPr>
        <p:spPr>
          <a:xfrm>
            <a:off x="300225" y="1533529"/>
            <a:ext cx="1492716" cy="461665"/>
          </a:xfrm>
          <a:prstGeom prst="rect">
            <a:avLst/>
          </a:prstGeom>
          <a:noFill/>
        </p:spPr>
        <p:txBody>
          <a:bodyPr wrap="none" rtlCol="0">
            <a:spAutoFit/>
          </a:bodyPr>
          <a:lstStyle/>
          <a:p>
            <a:pPr algn="ctr"/>
            <a:r>
              <a:rPr lang="en-US" altLang="zh-TW" sz="1200" dirty="0">
                <a:latin typeface="標楷體" panose="03000509000000000000" pitchFamily="65" charset="-120"/>
                <a:ea typeface="標楷體" panose="03000509000000000000" pitchFamily="65" charset="-120"/>
              </a:rPr>
              <a:t>MAC Address:</a:t>
            </a:r>
          </a:p>
          <a:p>
            <a:pPr algn="ctr"/>
            <a:r>
              <a:rPr lang="en-US" altLang="zh-TW" sz="1200" dirty="0">
                <a:latin typeface="標楷體" panose="03000509000000000000" pitchFamily="65" charset="-120"/>
                <a:ea typeface="標楷體" panose="03000509000000000000" pitchFamily="65" charset="-120"/>
              </a:rPr>
              <a:t>0C:54:A5:1A:CF:76</a:t>
            </a:r>
          </a:p>
        </p:txBody>
      </p:sp>
      <p:sp>
        <p:nvSpPr>
          <p:cNvPr id="39" name="文字方塊 38"/>
          <p:cNvSpPr txBox="1"/>
          <p:nvPr/>
        </p:nvSpPr>
        <p:spPr>
          <a:xfrm>
            <a:off x="3362891" y="5916456"/>
            <a:ext cx="1492716" cy="461665"/>
          </a:xfrm>
          <a:prstGeom prst="rect">
            <a:avLst/>
          </a:prstGeom>
          <a:noFill/>
        </p:spPr>
        <p:txBody>
          <a:bodyPr wrap="none" rtlCol="0">
            <a:spAutoFit/>
          </a:bodyPr>
          <a:lstStyle/>
          <a:p>
            <a:pPr algn="ctr"/>
            <a:r>
              <a:rPr lang="en-US" altLang="zh-TW" sz="1200" dirty="0">
                <a:latin typeface="標楷體" panose="03000509000000000000" pitchFamily="65" charset="-120"/>
                <a:ea typeface="標楷體" panose="03000509000000000000" pitchFamily="65" charset="-120"/>
              </a:rPr>
              <a:t>MAC Address:</a:t>
            </a:r>
          </a:p>
          <a:p>
            <a:pPr algn="ctr"/>
            <a:r>
              <a:rPr lang="en-US" altLang="zh-TW" sz="1200" dirty="0">
                <a:latin typeface="標楷體" panose="03000509000000000000" pitchFamily="65" charset="-120"/>
                <a:ea typeface="標楷體" panose="03000509000000000000" pitchFamily="65" charset="-120"/>
              </a:rPr>
              <a:t>0C:54:A5:1A:CF:78</a:t>
            </a:r>
          </a:p>
        </p:txBody>
      </p:sp>
      <p:sp>
        <p:nvSpPr>
          <p:cNvPr id="29" name="文字方塊 28"/>
          <p:cNvSpPr txBox="1"/>
          <p:nvPr/>
        </p:nvSpPr>
        <p:spPr>
          <a:xfrm>
            <a:off x="6062594" y="2694404"/>
            <a:ext cx="3756211" cy="523220"/>
          </a:xfrm>
          <a:prstGeom prst="rect">
            <a:avLst/>
          </a:prstGeom>
          <a:noFill/>
          <a:ln>
            <a:solidFill>
              <a:schemeClr val="tx1"/>
            </a:solidFill>
          </a:ln>
        </p:spPr>
        <p:txBody>
          <a:bodyPr wrap="square" rtlCol="0">
            <a:spAutoFit/>
          </a:bodyPr>
          <a:lstStyle/>
          <a:p>
            <a:r>
              <a:rPr lang="en-US" altLang="zh-TW" sz="1400" dirty="0">
                <a:latin typeface="標楷體" panose="03000509000000000000" pitchFamily="65" charset="-120"/>
                <a:ea typeface="標楷體" panose="03000509000000000000" pitchFamily="65" charset="-120"/>
              </a:rPr>
              <a:t>Source Address : 0C:54:A5:1A:CF:76</a:t>
            </a:r>
          </a:p>
          <a:p>
            <a:r>
              <a:rPr lang="en-US" altLang="zh-TW" sz="1400" dirty="0">
                <a:latin typeface="標楷體" panose="03000509000000000000" pitchFamily="65" charset="-120"/>
                <a:ea typeface="標楷體" panose="03000509000000000000" pitchFamily="65" charset="-120"/>
              </a:rPr>
              <a:t>Destination Address : 0C:54:A5:1A:CF:78</a:t>
            </a:r>
          </a:p>
        </p:txBody>
      </p:sp>
      <p:sp>
        <p:nvSpPr>
          <p:cNvPr id="30" name="文字方塊 29"/>
          <p:cNvSpPr txBox="1"/>
          <p:nvPr/>
        </p:nvSpPr>
        <p:spPr>
          <a:xfrm>
            <a:off x="6141446" y="2321588"/>
            <a:ext cx="1800493"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 Packet:1 -&gt; 2</a:t>
            </a:r>
          </a:p>
        </p:txBody>
      </p:sp>
      <p:sp>
        <p:nvSpPr>
          <p:cNvPr id="35" name="矩形 34"/>
          <p:cNvSpPr/>
          <p:nvPr/>
        </p:nvSpPr>
        <p:spPr>
          <a:xfrm>
            <a:off x="6062594" y="2445149"/>
            <a:ext cx="212623" cy="15929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36" name="矩形 35"/>
          <p:cNvSpPr/>
          <p:nvPr/>
        </p:nvSpPr>
        <p:spPr>
          <a:xfrm>
            <a:off x="1232419" y="2458005"/>
            <a:ext cx="212623" cy="15929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3" name="文字方塊 2"/>
          <p:cNvSpPr txBox="1"/>
          <p:nvPr/>
        </p:nvSpPr>
        <p:spPr>
          <a:xfrm>
            <a:off x="371506" y="2352985"/>
            <a:ext cx="300082" cy="369332"/>
          </a:xfrm>
          <a:prstGeom prst="rect">
            <a:avLst/>
          </a:prstGeom>
          <a:noFill/>
          <a:ln>
            <a:solidFill>
              <a:schemeClr val="tx1"/>
            </a:solidFill>
          </a:ln>
        </p:spPr>
        <p:txBody>
          <a:bodyPr wrap="none" rtlCol="0">
            <a:spAutoFit/>
          </a:bodyPr>
          <a:lstStyle/>
          <a:p>
            <a:r>
              <a:rPr lang="en-US" altLang="zh-TW" dirty="0">
                <a:latin typeface="標楷體" panose="03000509000000000000" pitchFamily="65" charset="-120"/>
                <a:ea typeface="標楷體" panose="03000509000000000000" pitchFamily="65" charset="-120"/>
              </a:rPr>
              <a:t>1</a:t>
            </a:r>
            <a:endParaRPr lang="zh-TW" altLang="en-US" dirty="0"/>
          </a:p>
        </p:txBody>
      </p:sp>
      <p:sp>
        <p:nvSpPr>
          <p:cNvPr id="37" name="文字方塊 36"/>
          <p:cNvSpPr txBox="1"/>
          <p:nvPr/>
        </p:nvSpPr>
        <p:spPr>
          <a:xfrm>
            <a:off x="4426974" y="5323252"/>
            <a:ext cx="300082" cy="369332"/>
          </a:xfrm>
          <a:prstGeom prst="rect">
            <a:avLst/>
          </a:prstGeom>
          <a:noFill/>
          <a:ln>
            <a:solidFill>
              <a:schemeClr val="tx1"/>
            </a:solidFill>
          </a:ln>
        </p:spPr>
        <p:txBody>
          <a:bodyPr wrap="none" rtlCol="0">
            <a:spAutoFit/>
          </a:bodyPr>
          <a:lstStyle/>
          <a:p>
            <a:r>
              <a:rPr lang="en-US" altLang="zh-TW" dirty="0">
                <a:latin typeface="標楷體" panose="03000509000000000000" pitchFamily="65" charset="-120"/>
                <a:ea typeface="標楷體" panose="03000509000000000000" pitchFamily="65" charset="-120"/>
              </a:rPr>
              <a:t>2</a:t>
            </a:r>
            <a:endParaRPr lang="zh-TW" altLang="en-US" dirty="0"/>
          </a:p>
        </p:txBody>
      </p:sp>
      <p:sp>
        <p:nvSpPr>
          <p:cNvPr id="40" name="矩形 39"/>
          <p:cNvSpPr/>
          <p:nvPr/>
        </p:nvSpPr>
        <p:spPr>
          <a:xfrm>
            <a:off x="2456624" y="3240809"/>
            <a:ext cx="212623" cy="15929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41" name="矩形 40"/>
          <p:cNvSpPr/>
          <p:nvPr/>
        </p:nvSpPr>
        <p:spPr>
          <a:xfrm>
            <a:off x="3221087" y="3227405"/>
            <a:ext cx="212623" cy="159292"/>
          </a:xfrm>
          <a:prstGeom prst="rect">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45" name="矩形 44"/>
          <p:cNvSpPr/>
          <p:nvPr/>
        </p:nvSpPr>
        <p:spPr>
          <a:xfrm>
            <a:off x="2423655" y="4643240"/>
            <a:ext cx="212623" cy="15929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47" name="矩形 46"/>
          <p:cNvSpPr/>
          <p:nvPr/>
        </p:nvSpPr>
        <p:spPr>
          <a:xfrm>
            <a:off x="3210811" y="5035653"/>
            <a:ext cx="212623" cy="15929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48" name="矩形 47"/>
          <p:cNvSpPr/>
          <p:nvPr/>
        </p:nvSpPr>
        <p:spPr>
          <a:xfrm>
            <a:off x="1676173" y="4643240"/>
            <a:ext cx="212623" cy="159292"/>
          </a:xfrm>
          <a:prstGeom prst="rect">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50" name="矩形 49"/>
          <p:cNvSpPr/>
          <p:nvPr/>
        </p:nvSpPr>
        <p:spPr>
          <a:xfrm>
            <a:off x="3201292" y="5047601"/>
            <a:ext cx="212623" cy="159292"/>
          </a:xfrm>
          <a:prstGeom prst="rect">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53719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40"/>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50"/>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1"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par>
                                <p:cTn id="35" presetID="42" presetClass="path" presetSubtype="0" accel="50000" decel="50000" fill="hold" grpId="2" nodeType="withEffect">
                                  <p:stCondLst>
                                    <p:cond delay="0"/>
                                  </p:stCondLst>
                                  <p:childTnLst>
                                    <p:animMotion origin="layout" path="M 4.375E-6 2.59259E-6 L 0.0401 0.06088 " pathEditMode="relative" rAng="0" ptsTypes="AA">
                                      <p:cBhvr>
                                        <p:cTn id="36" dur="2000" fill="hold"/>
                                        <p:tgtEl>
                                          <p:spTgt spid="36"/>
                                        </p:tgtEl>
                                        <p:attrNameLst>
                                          <p:attrName>ppt_x</p:attrName>
                                          <p:attrName>ppt_y</p:attrName>
                                        </p:attrNameLst>
                                      </p:cBhvr>
                                      <p:rCtr x="2005" y="3032"/>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xit" presetSubtype="0" fill="hold" grpId="2" nodeType="withEffect">
                                  <p:stCondLst>
                                    <p:cond delay="500"/>
                                  </p:stCondLst>
                                  <p:childTnLst>
                                    <p:set>
                                      <p:cBhvr>
                                        <p:cTn id="42" dur="1" fill="hold">
                                          <p:stCondLst>
                                            <p:cond delay="0"/>
                                          </p:stCondLst>
                                        </p:cTn>
                                        <p:tgtEl>
                                          <p:spTgt spid="31"/>
                                        </p:tgtEl>
                                        <p:attrNameLst>
                                          <p:attrName>style.visibility</p:attrName>
                                        </p:attrNameLst>
                                      </p:cBhvr>
                                      <p:to>
                                        <p:strVal val="hidden"/>
                                      </p:to>
                                    </p:set>
                                  </p:childTnLst>
                                </p:cTn>
                              </p:par>
                              <p:par>
                                <p:cTn id="43" presetID="1" presetClass="entr" presetSubtype="0" fill="hold" grpId="2"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42" presetClass="path" presetSubtype="0" accel="50000" decel="50000" fill="hold" grpId="1" nodeType="withEffect">
                                  <p:stCondLst>
                                    <p:cond delay="0"/>
                                  </p:stCondLst>
                                  <p:childTnLst>
                                    <p:animMotion origin="layout" path="M 3.75E-6 2.22222E-6 L -0.06472 0.20787 " pathEditMode="relative" rAng="0" ptsTypes="AA">
                                      <p:cBhvr>
                                        <p:cTn id="46" dur="2000" fill="hold"/>
                                        <p:tgtEl>
                                          <p:spTgt spid="40"/>
                                        </p:tgtEl>
                                        <p:attrNameLst>
                                          <p:attrName>ppt_x</p:attrName>
                                          <p:attrName>ppt_y</p:attrName>
                                        </p:attrNameLst>
                                      </p:cBhvr>
                                      <p:rCtr x="-3242" y="10394"/>
                                    </p:animMotion>
                                  </p:childTnLst>
                                </p:cTn>
                              </p:par>
                              <p:par>
                                <p:cTn id="47" presetID="1" presetClass="entr" presetSubtype="0" fill="hold" grpId="1" nodeType="withEffect">
                                  <p:stCondLst>
                                    <p:cond delay="100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3.33333E-6 4.07407E-6 L -0.06706 0.20972 " pathEditMode="relative" rAng="0" ptsTypes="AA">
                                      <p:cBhvr>
                                        <p:cTn id="52" dur="2000" fill="hold"/>
                                        <p:tgtEl>
                                          <p:spTgt spid="41"/>
                                        </p:tgtEl>
                                        <p:attrNameLst>
                                          <p:attrName>ppt_x</p:attrName>
                                          <p:attrName>ppt_y</p:attrName>
                                        </p:attrNameLst>
                                      </p:cBhvr>
                                      <p:rCtr x="-3359" y="10486"/>
                                    </p:animMotion>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1" nodeType="clickEffect">
                                  <p:stCondLst>
                                    <p:cond delay="0"/>
                                  </p:stCondLst>
                                  <p:childTnLst>
                                    <p:set>
                                      <p:cBhvr>
                                        <p:cTn id="56" dur="1" fill="hold">
                                          <p:stCondLst>
                                            <p:cond delay="0"/>
                                          </p:stCondLst>
                                        </p:cTn>
                                        <p:tgtEl>
                                          <p:spTgt spid="45"/>
                                        </p:tgtEl>
                                        <p:attrNameLst>
                                          <p:attrName>style.visibility</p:attrName>
                                        </p:attrNameLst>
                                      </p:cBhvr>
                                      <p:to>
                                        <p:strVal val="visible"/>
                                      </p:to>
                                    </p:set>
                                  </p:childTnLst>
                                </p:cTn>
                              </p:par>
                              <p:par>
                                <p:cTn id="57" presetID="1" presetClass="exit" presetSubtype="0" fill="hold" grpId="2" nodeType="withEffect">
                                  <p:stCondLst>
                                    <p:cond delay="500"/>
                                  </p:stCondLst>
                                  <p:childTnLst>
                                    <p:set>
                                      <p:cBhvr>
                                        <p:cTn id="58" dur="1" fill="hold">
                                          <p:stCondLst>
                                            <p:cond delay="0"/>
                                          </p:stCondLst>
                                        </p:cTn>
                                        <p:tgtEl>
                                          <p:spTgt spid="22"/>
                                        </p:tgtEl>
                                        <p:attrNameLst>
                                          <p:attrName>style.visibility</p:attrName>
                                        </p:attrNameLst>
                                      </p:cBhvr>
                                      <p:to>
                                        <p:strVal val="hidden"/>
                                      </p:to>
                                    </p:set>
                                  </p:childTnLst>
                                </p:cTn>
                              </p:par>
                              <p:par>
                                <p:cTn id="59" presetID="1" presetClass="entr" presetSubtype="0" fill="hold" grpId="1" nodeType="withEffect">
                                  <p:stCondLst>
                                    <p:cond delay="100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xit" presetSubtype="0" fill="hold" grpId="2" nodeType="withEffect">
                                  <p:stCondLst>
                                    <p:cond delay="1500"/>
                                  </p:stCondLst>
                                  <p:childTnLst>
                                    <p:set>
                                      <p:cBhvr>
                                        <p:cTn id="62" dur="1" fill="hold">
                                          <p:stCondLst>
                                            <p:cond delay="0"/>
                                          </p:stCondLst>
                                        </p:cTn>
                                        <p:tgtEl>
                                          <p:spTgt spid="25"/>
                                        </p:tgtEl>
                                        <p:attrNameLst>
                                          <p:attrName>style.visibility</p:attrName>
                                        </p:attrNameLst>
                                      </p:cBhvr>
                                      <p:to>
                                        <p:strVal val="hidden"/>
                                      </p:to>
                                    </p:set>
                                  </p:childTnLst>
                                </p:cTn>
                              </p:par>
                              <p:par>
                                <p:cTn id="63" presetID="42" presetClass="path" presetSubtype="0" accel="50000" decel="50000" fill="hold" grpId="2" nodeType="withEffect">
                                  <p:stCondLst>
                                    <p:cond delay="0"/>
                                  </p:stCondLst>
                                  <p:childTnLst>
                                    <p:animMotion origin="layout" path="M -2.08333E-6 2.59259E-6 L 0.06537 -0.20648 " pathEditMode="relative" rAng="0" ptsTypes="AA">
                                      <p:cBhvr>
                                        <p:cTn id="64" dur="2000" fill="hold"/>
                                        <p:tgtEl>
                                          <p:spTgt spid="45"/>
                                        </p:tgtEl>
                                        <p:attrNameLst>
                                          <p:attrName>ppt_x</p:attrName>
                                          <p:attrName>ppt_y</p:attrName>
                                        </p:attrNameLst>
                                      </p:cBhvr>
                                      <p:rCtr x="3268" y="-10301"/>
                                    </p:animMotion>
                                  </p:childTnLst>
                                </p:cTn>
                              </p:par>
                              <p:par>
                                <p:cTn id="65" presetID="1" presetClass="entr" presetSubtype="0" fill="hold" grpId="1" nodeType="with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par>
                                <p:cTn id="67" presetID="42" presetClass="path" presetSubtype="0" accel="50000" decel="50000" fill="hold" grpId="2" nodeType="withEffect">
                                  <p:stCondLst>
                                    <p:cond delay="0"/>
                                  </p:stCondLst>
                                  <p:childTnLst>
                                    <p:animMotion origin="layout" path="M 4.79167E-6 -3.33333E-6 L 0.0444 0.06574 " pathEditMode="relative" rAng="0" ptsTypes="AA">
                                      <p:cBhvr>
                                        <p:cTn id="68" dur="2000" fill="hold"/>
                                        <p:tgtEl>
                                          <p:spTgt spid="47"/>
                                        </p:tgtEl>
                                        <p:attrNameLst>
                                          <p:attrName>ppt_x</p:attrName>
                                          <p:attrName>ppt_y</p:attrName>
                                        </p:attrNameLst>
                                      </p:cBhvr>
                                      <p:rCtr x="2214" y="3287"/>
                                    </p:animMotion>
                                  </p:childTnLst>
                                </p:cTn>
                              </p:par>
                              <p:par>
                                <p:cTn id="69" presetID="1" presetClass="entr" presetSubtype="0" fill="hold" grpId="1" nodeType="withEffect">
                                  <p:stCondLst>
                                    <p:cond delay="2000"/>
                                  </p:stCondLst>
                                  <p:childTnLst>
                                    <p:set>
                                      <p:cBhvr>
                                        <p:cTn id="70" dur="1" fill="hold">
                                          <p:stCondLst>
                                            <p:cond delay="0"/>
                                          </p:stCondLst>
                                        </p:cTn>
                                        <p:tgtEl>
                                          <p:spTgt spid="26"/>
                                        </p:tgtEl>
                                        <p:attrNameLst>
                                          <p:attrName>style.visibility</p:attrName>
                                        </p:attrNameLst>
                                      </p:cBhvr>
                                      <p:to>
                                        <p:strVal val="visible"/>
                                      </p:to>
                                    </p:set>
                                  </p:childTnLst>
                                </p:cTn>
                              </p:par>
                              <p:par>
                                <p:cTn id="71" presetID="1" presetClass="entr" presetSubtype="0" fill="hold" grpId="1" nodeType="withEffect">
                                  <p:stCondLst>
                                    <p:cond delay="0"/>
                                  </p:stCondLst>
                                  <p:childTnLst>
                                    <p:set>
                                      <p:cBhvr>
                                        <p:cTn id="72" dur="1" fill="hold">
                                          <p:stCondLst>
                                            <p:cond delay="0"/>
                                          </p:stCondLst>
                                        </p:cTn>
                                        <p:tgtEl>
                                          <p:spTgt spid="48"/>
                                        </p:tgtEl>
                                        <p:attrNameLst>
                                          <p:attrName>style.visibility</p:attrName>
                                        </p:attrNameLst>
                                      </p:cBhvr>
                                      <p:to>
                                        <p:strVal val="visible"/>
                                      </p:to>
                                    </p:set>
                                  </p:childTnLst>
                                </p:cTn>
                              </p:par>
                              <p:par>
                                <p:cTn id="73" presetID="42" presetClass="path" presetSubtype="0" accel="50000" decel="50000" fill="hold" grpId="2" nodeType="withEffect">
                                  <p:stCondLst>
                                    <p:cond delay="0"/>
                                  </p:stCondLst>
                                  <p:childTnLst>
                                    <p:animMotion origin="layout" path="M -3.95833E-6 2.59259E-6 L 0.06393 -0.20463 " pathEditMode="relative" rAng="0" ptsTypes="AA">
                                      <p:cBhvr>
                                        <p:cTn id="74" dur="2000" fill="hold"/>
                                        <p:tgtEl>
                                          <p:spTgt spid="48"/>
                                        </p:tgtEl>
                                        <p:attrNameLst>
                                          <p:attrName>ppt_x</p:attrName>
                                          <p:attrName>ppt_y</p:attrName>
                                        </p:attrNameLst>
                                      </p:cBhvr>
                                      <p:rCtr x="3359" y="-10324"/>
                                    </p:animMotion>
                                  </p:childTnLst>
                                </p:cTn>
                              </p:par>
                              <p:par>
                                <p:cTn id="75" presetID="1" presetClass="entr" presetSubtype="0" fill="hold" grpId="1" nodeType="withEffect">
                                  <p:stCondLst>
                                    <p:cond delay="0"/>
                                  </p:stCondLst>
                                  <p:childTnLst>
                                    <p:set>
                                      <p:cBhvr>
                                        <p:cTn id="76" dur="1" fill="hold">
                                          <p:stCondLst>
                                            <p:cond delay="0"/>
                                          </p:stCondLst>
                                        </p:cTn>
                                        <p:tgtEl>
                                          <p:spTgt spid="50"/>
                                        </p:tgtEl>
                                        <p:attrNameLst>
                                          <p:attrName>style.visibility</p:attrName>
                                        </p:attrNameLst>
                                      </p:cBhvr>
                                      <p:to>
                                        <p:strVal val="visible"/>
                                      </p:to>
                                    </p:set>
                                  </p:childTnLst>
                                </p:cTn>
                              </p:par>
                              <p:par>
                                <p:cTn id="77" presetID="42" presetClass="path" presetSubtype="0" accel="50000" decel="50000" fill="hold" grpId="2" nodeType="withEffect">
                                  <p:stCondLst>
                                    <p:cond delay="0"/>
                                  </p:stCondLst>
                                  <p:childTnLst>
                                    <p:animMotion origin="layout" path="M -3.95833E-6 4.81481E-6 L 0.04467 0.08217 " pathEditMode="relative" rAng="0" ptsTypes="AA">
                                      <p:cBhvr>
                                        <p:cTn id="78" dur="2000" fill="hold"/>
                                        <p:tgtEl>
                                          <p:spTgt spid="50"/>
                                        </p:tgtEl>
                                        <p:attrNameLst>
                                          <p:attrName>ppt_x</p:attrName>
                                          <p:attrName>ppt_y</p:attrName>
                                        </p:attrNameLst>
                                      </p:cBhvr>
                                      <p:rCtr x="2227" y="409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2" grpId="2"/>
      <p:bldP spid="25" grpId="0"/>
      <p:bldP spid="25" grpId="1"/>
      <p:bldP spid="25" grpId="2"/>
      <p:bldP spid="26" grpId="0"/>
      <p:bldP spid="26" grpId="1"/>
      <p:bldP spid="31" grpId="0"/>
      <p:bldP spid="31" grpId="1"/>
      <p:bldP spid="31" grpId="2"/>
      <p:bldP spid="32" grpId="0"/>
      <p:bldP spid="32" grpId="1"/>
      <p:bldP spid="36" grpId="0" animBg="1"/>
      <p:bldP spid="36" grpId="1" animBg="1"/>
      <p:bldP spid="36" grpId="2" animBg="1"/>
      <p:bldP spid="40" grpId="0" animBg="1"/>
      <p:bldP spid="40" grpId="1" animBg="1"/>
      <p:bldP spid="40" grpId="2" animBg="1"/>
      <p:bldP spid="41" grpId="0" animBg="1"/>
      <p:bldP spid="41" grpId="1" animBg="1"/>
      <p:bldP spid="41" grpId="2" animBg="1"/>
      <p:bldP spid="45" grpId="0" animBg="1"/>
      <p:bldP spid="45" grpId="1" animBg="1"/>
      <p:bldP spid="45" grpId="2" animBg="1"/>
      <p:bldP spid="47" grpId="0" animBg="1"/>
      <p:bldP spid="47" grpId="1" animBg="1"/>
      <p:bldP spid="47" grpId="2" animBg="1"/>
      <p:bldP spid="48" grpId="0" animBg="1"/>
      <p:bldP spid="48" grpId="1" animBg="1"/>
      <p:bldP spid="48" grpId="2" animBg="1"/>
      <p:bldP spid="50" grpId="0" animBg="1"/>
      <p:bldP spid="50" grpId="1" animBg="1"/>
      <p:bldP spid="50" grpId="2"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解決方法</a:t>
            </a:r>
          </a:p>
        </p:txBody>
      </p:sp>
      <p:sp>
        <p:nvSpPr>
          <p:cNvPr id="3" name="內容版面配置區 2"/>
          <p:cNvSpPr>
            <a:spLocks noGrp="1"/>
          </p:cNvSpPr>
          <p:nvPr>
            <p:ph idx="1"/>
          </p:nvPr>
        </p:nvSpPr>
        <p:spPr/>
        <p:txBody>
          <a:bodyPr/>
          <a:lstStyle/>
          <a:p>
            <a:pPr>
              <a:lnSpc>
                <a:spcPct val="150000"/>
              </a:lnSpc>
            </a:pPr>
            <a:r>
              <a:rPr lang="zh-TW" altLang="en-US" dirty="0">
                <a:latin typeface="標楷體" panose="03000509000000000000" pitchFamily="65" charset="-120"/>
                <a:ea typeface="標楷體" panose="03000509000000000000" pitchFamily="65" charset="-120"/>
              </a:rPr>
              <a:t>找到造成迴路的地方，並拔除網路線連接。</a:t>
            </a:r>
            <a:endParaRPr lang="en-US" altLang="zh-TW" dirty="0">
              <a:latin typeface="標楷體" panose="03000509000000000000" pitchFamily="65" charset="-120"/>
              <a:ea typeface="標楷體" panose="03000509000000000000" pitchFamily="65" charset="-120"/>
            </a:endParaRPr>
          </a:p>
          <a:p>
            <a:pPr>
              <a:lnSpc>
                <a:spcPct val="150000"/>
              </a:lnSpc>
            </a:pPr>
            <a:r>
              <a:rPr lang="en-US" altLang="zh-TW" dirty="0">
                <a:latin typeface="標楷體" panose="03000509000000000000" pitchFamily="65" charset="-120"/>
                <a:ea typeface="標楷體" panose="03000509000000000000" pitchFamily="65" charset="-120"/>
              </a:rPr>
              <a:t>Switch</a:t>
            </a:r>
            <a:r>
              <a:rPr lang="zh-TW" altLang="en-US" dirty="0">
                <a:latin typeface="標楷體" panose="03000509000000000000" pitchFamily="65" charset="-120"/>
                <a:ea typeface="標楷體" panose="03000509000000000000" pitchFamily="65" charset="-120"/>
              </a:rPr>
              <a:t>將有迴路的地方中斷，並週期性觀察迴路問題是否解決，如未解決則繼續保持中斷狀態。</a:t>
            </a:r>
            <a:endParaRPr lang="en-US" altLang="zh-TW" dirty="0">
              <a:latin typeface="標楷體" panose="03000509000000000000" pitchFamily="65" charset="-120"/>
              <a:ea typeface="標楷體" panose="03000509000000000000" pitchFamily="65" charset="-120"/>
            </a:endParaRPr>
          </a:p>
          <a:p>
            <a:pPr>
              <a:lnSpc>
                <a:spcPct val="150000"/>
              </a:lnSpc>
            </a:pPr>
            <a:r>
              <a:rPr lang="zh-TW" altLang="en-US" dirty="0">
                <a:latin typeface="標楷體" panose="03000509000000000000" pitchFamily="65" charset="-120"/>
                <a:ea typeface="標楷體" panose="03000509000000000000" pitchFamily="65" charset="-120"/>
              </a:rPr>
              <a:t>使用</a:t>
            </a:r>
            <a:r>
              <a:rPr lang="zh-TW" altLang="en-US" dirty="0">
                <a:solidFill>
                  <a:srgbClr val="FF0000"/>
                </a:solidFill>
                <a:latin typeface="標楷體" panose="03000509000000000000" pitchFamily="65" charset="-120"/>
                <a:ea typeface="標楷體" panose="03000509000000000000" pitchFamily="65" charset="-120"/>
              </a:rPr>
              <a:t>擴張樹協定</a:t>
            </a:r>
            <a:r>
              <a:rPr lang="en-US" altLang="zh-TW" dirty="0">
                <a:latin typeface="標楷體" panose="03000509000000000000" pitchFamily="65" charset="-120"/>
                <a:ea typeface="標楷體" panose="03000509000000000000" pitchFamily="65" charset="-120"/>
              </a:rPr>
              <a:t>(Spanning-Tree Protocol)</a:t>
            </a:r>
            <a:r>
              <a:rPr lang="zh-TW" altLang="en-US" dirty="0">
                <a:latin typeface="標楷體" panose="03000509000000000000" pitchFamily="65" charset="-120"/>
                <a:ea typeface="標楷體" panose="03000509000000000000" pitchFamily="65" charset="-120"/>
              </a:rPr>
              <a:t>建立網路架構。</a:t>
            </a:r>
          </a:p>
        </p:txBody>
      </p:sp>
    </p:spTree>
    <p:extLst>
      <p:ext uri="{BB962C8B-B14F-4D97-AF65-F5344CB8AC3E}">
        <p14:creationId xmlns:p14="http://schemas.microsoft.com/office/powerpoint/2010/main" val="1344570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484094"/>
            <a:ext cx="10515600" cy="1325563"/>
          </a:xfrm>
        </p:spPr>
        <p:txBody>
          <a:bodyPr/>
          <a:lstStyle/>
          <a:p>
            <a:r>
              <a:rPr lang="zh-TW" altLang="en-US" dirty="0">
                <a:latin typeface="標楷體" panose="03000509000000000000" pitchFamily="65" charset="-120"/>
                <a:ea typeface="標楷體" panose="03000509000000000000" pitchFamily="65" charset="-120"/>
              </a:rPr>
              <a:t>擴張樹協定</a:t>
            </a:r>
            <a:r>
              <a:rPr lang="en-US" altLang="zh-TW" dirty="0">
                <a:latin typeface="標楷體" panose="03000509000000000000" pitchFamily="65" charset="-120"/>
                <a:ea typeface="標楷體" panose="03000509000000000000" pitchFamily="65" charset="-120"/>
              </a:rPr>
              <a:t>(Spanning-Tree Protocol)</a:t>
            </a:r>
            <a:endParaRPr lang="zh-TW" altLang="en-US"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838200" y="2005387"/>
            <a:ext cx="10515600" cy="4851400"/>
          </a:xfrm>
        </p:spPr>
        <p:txBody>
          <a:bodyPr/>
          <a:lstStyle/>
          <a:p>
            <a:r>
              <a:rPr lang="zh-TW" altLang="en-US" dirty="0">
                <a:latin typeface="標楷體" panose="03000509000000000000" pitchFamily="65" charset="-120"/>
                <a:ea typeface="標楷體" panose="03000509000000000000" pitchFamily="65" charset="-120"/>
              </a:rPr>
              <a:t>流程</a:t>
            </a:r>
            <a:r>
              <a:rPr lang="en-US" altLang="zh-TW" dirty="0">
                <a:latin typeface="標楷體" panose="03000509000000000000" pitchFamily="65" charset="-120"/>
                <a:ea typeface="標楷體" panose="03000509000000000000" pitchFamily="65" charset="-120"/>
              </a:rPr>
              <a:t>:</a:t>
            </a:r>
          </a:p>
          <a:p>
            <a:pPr marL="971550" lvl="1" indent="-514350">
              <a:lnSpc>
                <a:spcPct val="150000"/>
              </a:lnSpc>
              <a:buFont typeface="+mj-lt"/>
              <a:buAutoNum type="arabicPeriod"/>
            </a:pPr>
            <a:r>
              <a:rPr lang="zh-TW" altLang="en-US" dirty="0">
                <a:latin typeface="標楷體" panose="03000509000000000000" pitchFamily="65" charset="-120"/>
                <a:ea typeface="標楷體" panose="03000509000000000000" pitchFamily="65" charset="-120"/>
              </a:rPr>
              <a:t>選擇</a:t>
            </a:r>
            <a:r>
              <a:rPr lang="en-US" altLang="zh-TW" dirty="0">
                <a:latin typeface="標楷體" panose="03000509000000000000" pitchFamily="65" charset="-120"/>
                <a:ea typeface="標楷體" panose="03000509000000000000" pitchFamily="65" charset="-120"/>
              </a:rPr>
              <a:t>Root Bridge</a:t>
            </a:r>
          </a:p>
          <a:p>
            <a:pPr marL="971550" lvl="1" indent="-514350">
              <a:lnSpc>
                <a:spcPct val="150000"/>
              </a:lnSpc>
              <a:buFont typeface="+mj-lt"/>
              <a:buAutoNum type="arabicPeriod"/>
            </a:pPr>
            <a:r>
              <a:rPr lang="zh-TW" altLang="en-US" dirty="0">
                <a:latin typeface="標楷體" panose="03000509000000000000" pitchFamily="65" charset="-120"/>
                <a:ea typeface="標楷體" panose="03000509000000000000" pitchFamily="65" charset="-120"/>
              </a:rPr>
              <a:t>選擇</a:t>
            </a:r>
            <a:r>
              <a:rPr lang="en-US" altLang="zh-TW" dirty="0">
                <a:latin typeface="標楷體" panose="03000509000000000000" pitchFamily="65" charset="-120"/>
                <a:ea typeface="標楷體" panose="03000509000000000000" pitchFamily="65" charset="-120"/>
              </a:rPr>
              <a:t>Root Port</a:t>
            </a:r>
          </a:p>
          <a:p>
            <a:pPr marL="971550" lvl="1" indent="-514350">
              <a:lnSpc>
                <a:spcPct val="150000"/>
              </a:lnSpc>
              <a:buFont typeface="+mj-lt"/>
              <a:buAutoNum type="arabicPeriod"/>
            </a:pPr>
            <a:r>
              <a:rPr lang="zh-TW" altLang="en-US" dirty="0">
                <a:latin typeface="標楷體" panose="03000509000000000000" pitchFamily="65" charset="-120"/>
                <a:ea typeface="標楷體" panose="03000509000000000000" pitchFamily="65" charset="-120"/>
              </a:rPr>
              <a:t>選擇</a:t>
            </a:r>
            <a:r>
              <a:rPr lang="en-US" altLang="zh-TW" dirty="0">
                <a:latin typeface="標楷體" panose="03000509000000000000" pitchFamily="65" charset="-120"/>
                <a:ea typeface="標楷體" panose="03000509000000000000" pitchFamily="65" charset="-120"/>
              </a:rPr>
              <a:t>Designated Port</a:t>
            </a:r>
            <a:endParaRPr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336114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112877"/>
            <a:ext cx="10515600" cy="1325563"/>
          </a:xfrm>
        </p:spPr>
        <p:txBody>
          <a:bodyPr/>
          <a:lstStyle/>
          <a:p>
            <a:r>
              <a:rPr lang="zh-TW" altLang="en-US" dirty="0">
                <a:latin typeface="標楷體" panose="03000509000000000000" pitchFamily="65" charset="-120"/>
                <a:ea typeface="標楷體" panose="03000509000000000000" pitchFamily="65" charset="-120"/>
              </a:rPr>
              <a:t>選擇</a:t>
            </a:r>
            <a:r>
              <a:rPr lang="en-US" altLang="zh-TW" dirty="0">
                <a:latin typeface="標楷體" panose="03000509000000000000" pitchFamily="65" charset="-120"/>
                <a:ea typeface="標楷體" panose="03000509000000000000" pitchFamily="65" charset="-120"/>
              </a:rPr>
              <a:t>Root Bridge(1/2)</a:t>
            </a:r>
            <a:endParaRPr lang="zh-TW" altLang="en-US" dirty="0"/>
          </a:p>
        </p:txBody>
      </p:sp>
      <p:sp>
        <p:nvSpPr>
          <p:cNvPr id="3" name="內容版面配置區 2"/>
          <p:cNvSpPr>
            <a:spLocks noGrp="1"/>
          </p:cNvSpPr>
          <p:nvPr>
            <p:ph idx="1"/>
          </p:nvPr>
        </p:nvSpPr>
        <p:spPr>
          <a:xfrm>
            <a:off x="838200" y="1438440"/>
            <a:ext cx="4818529" cy="4738523"/>
          </a:xfrm>
        </p:spPr>
        <p:txBody>
          <a:bodyPr>
            <a:normAutofit lnSpcReduction="10000"/>
          </a:bodyPr>
          <a:lstStyle/>
          <a:p>
            <a:pPr>
              <a:lnSpc>
                <a:spcPct val="150000"/>
              </a:lnSpc>
            </a:pPr>
            <a:r>
              <a:rPr lang="zh-TW" altLang="en-US" sz="2000" dirty="0">
                <a:latin typeface="標楷體" panose="03000509000000000000" pitchFamily="65" charset="-120"/>
                <a:ea typeface="標楷體" panose="03000509000000000000" pitchFamily="65" charset="-120"/>
              </a:rPr>
              <a:t>依據每一台 </a:t>
            </a:r>
            <a:r>
              <a:rPr lang="en-US" altLang="zh-TW" sz="2000" dirty="0">
                <a:latin typeface="標楷體" panose="03000509000000000000" pitchFamily="65" charset="-120"/>
                <a:ea typeface="標楷體" panose="03000509000000000000" pitchFamily="65" charset="-120"/>
              </a:rPr>
              <a:t>Switch </a:t>
            </a:r>
            <a:r>
              <a:rPr lang="zh-TW" altLang="en-US" sz="2000" dirty="0">
                <a:latin typeface="標楷體" panose="03000509000000000000" pitchFamily="65" charset="-120"/>
                <a:ea typeface="標楷體" panose="03000509000000000000" pitchFamily="65" charset="-120"/>
              </a:rPr>
              <a:t>的 </a:t>
            </a:r>
            <a:r>
              <a:rPr lang="en-US" altLang="zh-TW" sz="2000" dirty="0">
                <a:latin typeface="標楷體" panose="03000509000000000000" pitchFamily="65" charset="-120"/>
                <a:ea typeface="標楷體" panose="03000509000000000000" pitchFamily="65" charset="-120"/>
              </a:rPr>
              <a:t>BID(Bridge ID)</a:t>
            </a:r>
            <a:r>
              <a:rPr lang="zh-TW" altLang="en-US" sz="2000" dirty="0">
                <a:latin typeface="標楷體" panose="03000509000000000000" pitchFamily="65" charset="-120"/>
                <a:ea typeface="標楷體" panose="03000509000000000000" pitchFamily="65" charset="-120"/>
              </a:rPr>
              <a:t>來決定。</a:t>
            </a:r>
            <a:endParaRPr lang="en-US" altLang="zh-TW" sz="2000" dirty="0">
              <a:latin typeface="標楷體" panose="03000509000000000000" pitchFamily="65" charset="-120"/>
              <a:ea typeface="標楷體" panose="03000509000000000000" pitchFamily="65" charset="-120"/>
            </a:endParaRPr>
          </a:p>
          <a:p>
            <a:pPr>
              <a:lnSpc>
                <a:spcPct val="150000"/>
              </a:lnSpc>
            </a:pPr>
            <a:r>
              <a:rPr lang="en-US" altLang="zh-TW" sz="2000" dirty="0">
                <a:latin typeface="標楷體" panose="03000509000000000000" pitchFamily="65" charset="-120"/>
                <a:ea typeface="標楷體" panose="03000509000000000000" pitchFamily="65" charset="-120"/>
              </a:rPr>
              <a:t>STP</a:t>
            </a:r>
            <a:r>
              <a:rPr lang="zh-TW" altLang="en-US" sz="2000" dirty="0">
                <a:latin typeface="標楷體" panose="03000509000000000000" pitchFamily="65" charset="-120"/>
                <a:ea typeface="標楷體" panose="03000509000000000000" pitchFamily="65" charset="-120"/>
              </a:rPr>
              <a:t>在每台交換器的連接埠發送彼此的</a:t>
            </a:r>
            <a:r>
              <a:rPr lang="en-US" altLang="zh-TW" sz="2000" dirty="0">
                <a:solidFill>
                  <a:srgbClr val="FF0000"/>
                </a:solidFill>
                <a:latin typeface="標楷體" panose="03000509000000000000" pitchFamily="65" charset="-120"/>
                <a:ea typeface="標楷體" panose="03000509000000000000" pitchFamily="65" charset="-120"/>
              </a:rPr>
              <a:t>BPDU</a:t>
            </a:r>
            <a:r>
              <a:rPr lang="en-US" altLang="zh-TW" sz="2000" dirty="0">
                <a:latin typeface="標楷體" panose="03000509000000000000" pitchFamily="65" charset="-120"/>
                <a:ea typeface="標楷體" panose="03000509000000000000" pitchFamily="65" charset="-120"/>
              </a:rPr>
              <a:t>(Bridge Protocol Data Unit)</a:t>
            </a:r>
            <a:r>
              <a:rPr lang="zh-TW" altLang="en-US" sz="2000" dirty="0">
                <a:latin typeface="標楷體" panose="03000509000000000000" pitchFamily="65" charset="-120"/>
                <a:ea typeface="標楷體" panose="03000509000000000000" pitchFamily="65" charset="-120"/>
              </a:rPr>
              <a:t>封包，此封包內有</a:t>
            </a:r>
            <a:r>
              <a:rPr lang="en-US" altLang="zh-TW" sz="2000" dirty="0">
                <a:latin typeface="標楷體" panose="03000509000000000000" pitchFamily="65" charset="-120"/>
                <a:ea typeface="標楷體" panose="03000509000000000000" pitchFamily="65" charset="-120"/>
              </a:rPr>
              <a:t>8 bytes </a:t>
            </a:r>
            <a:r>
              <a:rPr lang="zh-TW" altLang="en-US" sz="2000" dirty="0">
                <a:latin typeface="標楷體" panose="03000509000000000000" pitchFamily="65" charset="-120"/>
                <a:ea typeface="標楷體" panose="03000509000000000000" pitchFamily="65" charset="-120"/>
              </a:rPr>
              <a:t>的 </a:t>
            </a:r>
            <a:r>
              <a:rPr lang="en-US" altLang="zh-TW" sz="2000" dirty="0">
                <a:latin typeface="標楷體" panose="03000509000000000000" pitchFamily="65" charset="-120"/>
                <a:ea typeface="標楷體" panose="03000509000000000000" pitchFamily="65" charset="-120"/>
              </a:rPr>
              <a:t>BID</a:t>
            </a:r>
            <a:r>
              <a:rPr lang="zh-TW" altLang="en-US" sz="2000" dirty="0">
                <a:latin typeface="標楷體" panose="03000509000000000000" pitchFamily="65" charset="-120"/>
                <a:ea typeface="標楷體" panose="03000509000000000000" pitchFamily="65" charset="-120"/>
              </a:rPr>
              <a:t> ，其中包含兩個值，</a:t>
            </a:r>
            <a:r>
              <a:rPr lang="en-US" altLang="zh-TW" sz="2000" dirty="0">
                <a:solidFill>
                  <a:srgbClr val="FF0000"/>
                </a:solidFill>
                <a:latin typeface="標楷體" panose="03000509000000000000" pitchFamily="65" charset="-120"/>
                <a:ea typeface="標楷體" panose="03000509000000000000" pitchFamily="65" charset="-120"/>
              </a:rPr>
              <a:t>Bridge Priority</a:t>
            </a:r>
            <a:r>
              <a:rPr lang="zh-TW" altLang="en-US" sz="2000" dirty="0">
                <a:solidFill>
                  <a:srgbClr val="FF0000"/>
                </a:solidFill>
                <a:latin typeface="標楷體" panose="03000509000000000000" pitchFamily="65" charset="-120"/>
                <a:ea typeface="標楷體" panose="03000509000000000000" pitchFamily="65" charset="-120"/>
              </a:rPr>
              <a:t> </a:t>
            </a:r>
            <a:r>
              <a:rPr lang="zh-TW" altLang="en-US" sz="2000" dirty="0">
                <a:latin typeface="標楷體" panose="03000509000000000000" pitchFamily="65" charset="-120"/>
                <a:ea typeface="標楷體" panose="03000509000000000000" pitchFamily="65" charset="-120"/>
              </a:rPr>
              <a:t>和 </a:t>
            </a:r>
            <a:r>
              <a:rPr lang="en-US" altLang="zh-TW" sz="2000" dirty="0">
                <a:solidFill>
                  <a:srgbClr val="FF0000"/>
                </a:solidFill>
                <a:latin typeface="標楷體" panose="03000509000000000000" pitchFamily="65" charset="-120"/>
                <a:ea typeface="標楷體" panose="03000509000000000000" pitchFamily="65" charset="-120"/>
              </a:rPr>
              <a:t>MAC Address</a:t>
            </a:r>
            <a:r>
              <a:rPr lang="zh-TW" altLang="en-US" sz="2000" dirty="0">
                <a:latin typeface="標楷體" panose="03000509000000000000" pitchFamily="65" charset="-120"/>
                <a:ea typeface="標楷體" panose="03000509000000000000" pitchFamily="65" charset="-120"/>
              </a:rPr>
              <a:t>，交換器會先比較</a:t>
            </a:r>
            <a:r>
              <a:rPr lang="en-US" altLang="zh-TW" sz="2000" dirty="0">
                <a:latin typeface="標楷體" panose="03000509000000000000" pitchFamily="65" charset="-120"/>
                <a:ea typeface="標楷體" panose="03000509000000000000" pitchFamily="65" charset="-120"/>
              </a:rPr>
              <a:t>Bridge Priority</a:t>
            </a:r>
            <a:r>
              <a:rPr lang="zh-TW" altLang="en-US" sz="2000" dirty="0">
                <a:latin typeface="標楷體" panose="03000509000000000000" pitchFamily="65" charset="-120"/>
                <a:ea typeface="標楷體" panose="03000509000000000000" pitchFamily="65" charset="-120"/>
              </a:rPr>
              <a:t> 數值較小的成為 </a:t>
            </a:r>
            <a:r>
              <a:rPr lang="en-US" altLang="zh-TW" sz="2000" dirty="0">
                <a:latin typeface="標楷體" panose="03000509000000000000" pitchFamily="65" charset="-120"/>
                <a:ea typeface="標楷體" panose="03000509000000000000" pitchFamily="65" charset="-120"/>
              </a:rPr>
              <a:t>Root Bridge</a:t>
            </a:r>
            <a:r>
              <a:rPr lang="zh-TW" altLang="en-US" sz="2000" dirty="0">
                <a:latin typeface="標楷體" panose="03000509000000000000" pitchFamily="65" charset="-120"/>
                <a:ea typeface="標楷體" panose="03000509000000000000" pitchFamily="65" charset="-120"/>
              </a:rPr>
              <a:t> 如果一樣則比較</a:t>
            </a:r>
            <a:r>
              <a:rPr lang="en-US" altLang="zh-TW" sz="2000" dirty="0">
                <a:latin typeface="標楷體" panose="03000509000000000000" pitchFamily="65" charset="-120"/>
                <a:ea typeface="標楷體" panose="03000509000000000000" pitchFamily="65" charset="-120"/>
              </a:rPr>
              <a:t>MAC</a:t>
            </a:r>
            <a:r>
              <a:rPr lang="zh-TW" altLang="en-US" sz="2000" dirty="0">
                <a:latin typeface="標楷體" panose="03000509000000000000" pitchFamily="65" charset="-120"/>
                <a:ea typeface="標楷體" panose="03000509000000000000" pitchFamily="65" charset="-120"/>
              </a:rPr>
              <a:t> </a:t>
            </a:r>
            <a:r>
              <a:rPr lang="en-US" altLang="zh-TW" sz="2000" dirty="0">
                <a:latin typeface="標楷體" panose="03000509000000000000" pitchFamily="65" charset="-120"/>
                <a:ea typeface="標楷體" panose="03000509000000000000" pitchFamily="65" charset="-120"/>
              </a:rPr>
              <a:t>Address</a:t>
            </a:r>
            <a:r>
              <a:rPr lang="zh-TW" altLang="en-US" sz="2000" dirty="0">
                <a:latin typeface="標楷體" panose="03000509000000000000" pitchFamily="65" charset="-120"/>
                <a:ea typeface="標楷體" panose="03000509000000000000" pitchFamily="65" charset="-120"/>
              </a:rPr>
              <a:t>。</a:t>
            </a:r>
            <a:endParaRPr lang="en-US" altLang="zh-TW" sz="2000" dirty="0">
              <a:latin typeface="標楷體" panose="03000509000000000000" pitchFamily="65" charset="-120"/>
              <a:ea typeface="標楷體" panose="03000509000000000000" pitchFamily="65" charset="-120"/>
            </a:endParaRPr>
          </a:p>
          <a:p>
            <a:pPr>
              <a:lnSpc>
                <a:spcPct val="150000"/>
              </a:lnSpc>
            </a:pPr>
            <a:r>
              <a:rPr lang="en-US" altLang="zh-TW" sz="2000" dirty="0">
                <a:latin typeface="標楷體" panose="03000509000000000000" pitchFamily="65" charset="-120"/>
                <a:ea typeface="標楷體" panose="03000509000000000000" pitchFamily="65" charset="-120"/>
              </a:rPr>
              <a:t>Bridge Priority</a:t>
            </a:r>
            <a:r>
              <a:rPr lang="zh-TW" altLang="en-US" sz="2000" dirty="0">
                <a:latin typeface="標楷體" panose="03000509000000000000" pitchFamily="65" charset="-120"/>
                <a:ea typeface="標楷體" panose="03000509000000000000" pitchFamily="65" charset="-120"/>
              </a:rPr>
              <a:t> 預設值為</a:t>
            </a:r>
            <a:r>
              <a:rPr lang="en-US" altLang="zh-TW" sz="2000" dirty="0">
                <a:latin typeface="標楷體" panose="03000509000000000000" pitchFamily="65" charset="-120"/>
                <a:ea typeface="標楷體" panose="03000509000000000000" pitchFamily="65" charset="-120"/>
              </a:rPr>
              <a:t>32768</a:t>
            </a:r>
            <a:r>
              <a:rPr lang="zh-TW" altLang="en-US" sz="2000" dirty="0">
                <a:latin typeface="標楷體" panose="03000509000000000000" pitchFamily="65" charset="-120"/>
                <a:ea typeface="標楷體" panose="03000509000000000000" pitchFamily="65" charset="-120"/>
              </a:rPr>
              <a:t>。</a:t>
            </a:r>
          </a:p>
          <a:p>
            <a:pPr>
              <a:lnSpc>
                <a:spcPct val="100000"/>
              </a:lnSpc>
            </a:pPr>
            <a:endParaRPr lang="zh-TW" altLang="en-US" dirty="0">
              <a:latin typeface="標楷體" panose="03000509000000000000" pitchFamily="65" charset="-120"/>
              <a:ea typeface="標楷體" panose="03000509000000000000" pitchFamily="65" charset="-120"/>
            </a:endParaRPr>
          </a:p>
        </p:txBody>
      </p:sp>
      <p:graphicFrame>
        <p:nvGraphicFramePr>
          <p:cNvPr id="4" name="表格 3"/>
          <p:cNvGraphicFramePr>
            <a:graphicFrameLocks noGrp="1"/>
          </p:cNvGraphicFramePr>
          <p:nvPr>
            <p:extLst>
              <p:ext uri="{D42A27DB-BD31-4B8C-83A1-F6EECF244321}">
                <p14:modId xmlns:p14="http://schemas.microsoft.com/office/powerpoint/2010/main" val="2549919682"/>
              </p:ext>
            </p:extLst>
          </p:nvPr>
        </p:nvGraphicFramePr>
        <p:xfrm>
          <a:off x="6367667" y="3413253"/>
          <a:ext cx="5221583" cy="788895"/>
        </p:xfrm>
        <a:graphic>
          <a:graphicData uri="http://schemas.openxmlformats.org/drawingml/2006/table">
            <a:tbl>
              <a:tblPr firstRow="1" bandRow="1">
                <a:tableStyleId>{5C22544A-7EE6-4342-B048-85BDC9FD1C3A}</a:tableStyleId>
              </a:tblPr>
              <a:tblGrid>
                <a:gridCol w="1944127">
                  <a:extLst>
                    <a:ext uri="{9D8B030D-6E8A-4147-A177-3AD203B41FA5}">
                      <a16:colId xmlns:a16="http://schemas.microsoft.com/office/drawing/2014/main" val="849539506"/>
                    </a:ext>
                  </a:extLst>
                </a:gridCol>
                <a:gridCol w="3277456">
                  <a:extLst>
                    <a:ext uri="{9D8B030D-6E8A-4147-A177-3AD203B41FA5}">
                      <a16:colId xmlns:a16="http://schemas.microsoft.com/office/drawing/2014/main" val="1668103941"/>
                    </a:ext>
                  </a:extLst>
                </a:gridCol>
              </a:tblGrid>
              <a:tr h="788895">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Bridge Priority</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MAC Address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45097955"/>
                  </a:ext>
                </a:extLst>
              </a:tr>
            </a:tbl>
          </a:graphicData>
        </a:graphic>
      </p:graphicFrame>
      <p:sp>
        <p:nvSpPr>
          <p:cNvPr id="5" name="文字方塊 4"/>
          <p:cNvSpPr txBox="1"/>
          <p:nvPr/>
        </p:nvSpPr>
        <p:spPr>
          <a:xfrm>
            <a:off x="6791893" y="4202148"/>
            <a:ext cx="992579"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2 Bytes</a:t>
            </a:r>
            <a:endParaRPr lang="zh-TW" altLang="en-US" dirty="0">
              <a:latin typeface="標楷體" panose="03000509000000000000" pitchFamily="65" charset="-120"/>
              <a:ea typeface="標楷體" panose="03000509000000000000" pitchFamily="65" charset="-120"/>
            </a:endParaRPr>
          </a:p>
        </p:txBody>
      </p:sp>
      <p:sp>
        <p:nvSpPr>
          <p:cNvPr id="6" name="文字方塊 5"/>
          <p:cNvSpPr txBox="1"/>
          <p:nvPr/>
        </p:nvSpPr>
        <p:spPr>
          <a:xfrm>
            <a:off x="9496915" y="4202148"/>
            <a:ext cx="992579"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6 Bytes</a:t>
            </a:r>
            <a:endParaRPr lang="zh-TW" altLang="en-US" dirty="0">
              <a:latin typeface="標楷體" panose="03000509000000000000" pitchFamily="65" charset="-120"/>
              <a:ea typeface="標楷體" panose="03000509000000000000" pitchFamily="65" charset="-120"/>
            </a:endParaRPr>
          </a:p>
        </p:txBody>
      </p:sp>
      <p:sp>
        <p:nvSpPr>
          <p:cNvPr id="7" name="矩形 6"/>
          <p:cNvSpPr/>
          <p:nvPr/>
        </p:nvSpPr>
        <p:spPr>
          <a:xfrm>
            <a:off x="6367668" y="2957274"/>
            <a:ext cx="646331" cy="461665"/>
          </a:xfrm>
          <a:prstGeom prst="rect">
            <a:avLst/>
          </a:prstGeom>
        </p:spPr>
        <p:txBody>
          <a:bodyPr wrap="none">
            <a:spAutoFit/>
          </a:bodyPr>
          <a:lstStyle/>
          <a:p>
            <a:r>
              <a:rPr lang="en-US" altLang="zh-TW" sz="2400" b="1" dirty="0">
                <a:latin typeface="標楷體" panose="03000509000000000000" pitchFamily="65" charset="-120"/>
                <a:ea typeface="標楷體" panose="03000509000000000000" pitchFamily="65" charset="-120"/>
              </a:rPr>
              <a:t>BID</a:t>
            </a:r>
            <a:endParaRPr lang="zh-TW" altLang="en-US" sz="2400" b="1" dirty="0"/>
          </a:p>
        </p:txBody>
      </p:sp>
    </p:spTree>
    <p:extLst>
      <p:ext uri="{BB962C8B-B14F-4D97-AF65-F5344CB8AC3E}">
        <p14:creationId xmlns:p14="http://schemas.microsoft.com/office/powerpoint/2010/main" val="2762292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接點 12"/>
          <p:cNvCxnSpPr/>
          <p:nvPr/>
        </p:nvCxnSpPr>
        <p:spPr>
          <a:xfrm flipV="1">
            <a:off x="2039939" y="1633592"/>
            <a:ext cx="1802596" cy="1378237"/>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直線接點 17"/>
          <p:cNvCxnSpPr/>
          <p:nvPr/>
        </p:nvCxnSpPr>
        <p:spPr>
          <a:xfrm>
            <a:off x="4520629" y="1851635"/>
            <a:ext cx="1403761" cy="875962"/>
          </a:xfrm>
          <a:prstGeom prst="line">
            <a:avLst/>
          </a:prstGeom>
          <a:ln w="19050"/>
        </p:spPr>
        <p:style>
          <a:lnRef idx="1">
            <a:schemeClr val="dk1"/>
          </a:lnRef>
          <a:fillRef idx="0">
            <a:schemeClr val="dk1"/>
          </a:fillRef>
          <a:effectRef idx="0">
            <a:schemeClr val="dk1"/>
          </a:effectRef>
          <a:fontRef idx="minor">
            <a:schemeClr val="tx1"/>
          </a:fontRef>
        </p:style>
      </p:cxnSp>
      <p:cxnSp>
        <p:nvCxnSpPr>
          <p:cNvPr id="8" name="直線接點 7"/>
          <p:cNvCxnSpPr/>
          <p:nvPr/>
        </p:nvCxnSpPr>
        <p:spPr>
          <a:xfrm>
            <a:off x="2048978" y="3011829"/>
            <a:ext cx="3923178" cy="0"/>
          </a:xfrm>
          <a:prstGeom prst="line">
            <a:avLst/>
          </a:prstGeom>
          <a:ln w="19050"/>
        </p:spPr>
        <p:style>
          <a:lnRef idx="1">
            <a:schemeClr val="dk1"/>
          </a:lnRef>
          <a:fillRef idx="0">
            <a:schemeClr val="dk1"/>
          </a:fillRef>
          <a:effectRef idx="0">
            <a:schemeClr val="dk1"/>
          </a:effectRef>
          <a:fontRef idx="minor">
            <a:schemeClr val="tx1"/>
          </a:fontRef>
        </p:style>
      </p:cxnSp>
      <p:pic>
        <p:nvPicPr>
          <p:cNvPr id="24" name="內容版面配置區 3"/>
          <p:cNvPicPr>
            <a:picLocks noChangeAspect="1"/>
          </p:cNvPicPr>
          <p:nvPr/>
        </p:nvPicPr>
        <p:blipFill>
          <a:blip r:embed="rId2"/>
          <a:stretch>
            <a:fillRect/>
          </a:stretch>
        </p:blipFill>
        <p:spPr>
          <a:xfrm>
            <a:off x="5695278" y="2604846"/>
            <a:ext cx="1291201" cy="805180"/>
          </a:xfrm>
          <a:prstGeom prst="rect">
            <a:avLst/>
          </a:prstGeom>
        </p:spPr>
      </p:pic>
      <p:cxnSp>
        <p:nvCxnSpPr>
          <p:cNvPr id="26" name="直線接點 25"/>
          <p:cNvCxnSpPr/>
          <p:nvPr/>
        </p:nvCxnSpPr>
        <p:spPr>
          <a:xfrm flipH="1">
            <a:off x="6666915" y="2976128"/>
            <a:ext cx="607189" cy="1"/>
          </a:xfrm>
          <a:prstGeom prst="line">
            <a:avLst/>
          </a:prstGeom>
          <a:ln w="19050"/>
        </p:spPr>
        <p:style>
          <a:lnRef idx="1">
            <a:schemeClr val="dk1"/>
          </a:lnRef>
          <a:fillRef idx="0">
            <a:schemeClr val="dk1"/>
          </a:fillRef>
          <a:effectRef idx="0">
            <a:schemeClr val="dk1"/>
          </a:effectRef>
          <a:fontRef idx="minor">
            <a:schemeClr val="tx1"/>
          </a:fontRef>
        </p:style>
      </p:cxnSp>
      <p:cxnSp>
        <p:nvCxnSpPr>
          <p:cNvPr id="25" name="直線接點 24"/>
          <p:cNvCxnSpPr/>
          <p:nvPr/>
        </p:nvCxnSpPr>
        <p:spPr>
          <a:xfrm flipH="1">
            <a:off x="769601" y="3044981"/>
            <a:ext cx="532360" cy="0"/>
          </a:xfrm>
          <a:prstGeom prst="line">
            <a:avLst/>
          </a:prstGeom>
          <a:ln w="19050"/>
        </p:spPr>
        <p:style>
          <a:lnRef idx="1">
            <a:schemeClr val="dk1"/>
          </a:lnRef>
          <a:fillRef idx="0">
            <a:schemeClr val="dk1"/>
          </a:fillRef>
          <a:effectRef idx="0">
            <a:schemeClr val="dk1"/>
          </a:effectRef>
          <a:fontRef idx="minor">
            <a:schemeClr val="tx1"/>
          </a:fontRef>
        </p:style>
      </p:cxnSp>
      <p:sp>
        <p:nvSpPr>
          <p:cNvPr id="2" name="標題 1"/>
          <p:cNvSpPr>
            <a:spLocks noGrp="1"/>
          </p:cNvSpPr>
          <p:nvPr>
            <p:ph type="title"/>
          </p:nvPr>
        </p:nvSpPr>
        <p:spPr>
          <a:xfrm>
            <a:off x="222370" y="-107276"/>
            <a:ext cx="10515600" cy="1325563"/>
          </a:xfrm>
        </p:spPr>
        <p:txBody>
          <a:bodyPr/>
          <a:lstStyle/>
          <a:p>
            <a:r>
              <a:rPr lang="zh-TW" altLang="en-US" dirty="0">
                <a:latin typeface="標楷體" panose="03000509000000000000" pitchFamily="65" charset="-120"/>
                <a:ea typeface="標楷體" panose="03000509000000000000" pitchFamily="65" charset="-120"/>
              </a:rPr>
              <a:t>選擇 </a:t>
            </a:r>
            <a:r>
              <a:rPr lang="en-US" altLang="zh-TW" dirty="0">
                <a:latin typeface="標楷體" panose="03000509000000000000" pitchFamily="65" charset="-120"/>
                <a:ea typeface="標楷體" panose="03000509000000000000" pitchFamily="65" charset="-120"/>
              </a:rPr>
              <a:t>RB(Root Bridge) (2/2)</a:t>
            </a:r>
            <a:endParaRPr lang="zh-TW" altLang="en-US" dirty="0"/>
          </a:p>
        </p:txBody>
      </p:sp>
      <p:pic>
        <p:nvPicPr>
          <p:cNvPr id="4" name="內容版面配置區 3"/>
          <p:cNvPicPr>
            <a:picLocks noGrp="1" noChangeAspect="1"/>
          </p:cNvPicPr>
          <p:nvPr>
            <p:ph idx="1"/>
          </p:nvPr>
        </p:nvPicPr>
        <p:blipFill>
          <a:blip r:embed="rId2"/>
          <a:stretch>
            <a:fillRect/>
          </a:stretch>
        </p:blipFill>
        <p:spPr>
          <a:xfrm>
            <a:off x="1224384" y="2727597"/>
            <a:ext cx="1291201" cy="805180"/>
          </a:xfrm>
          <a:prstGeom prst="rect">
            <a:avLst/>
          </a:prstGeom>
        </p:spPr>
      </p:pic>
      <p:graphicFrame>
        <p:nvGraphicFramePr>
          <p:cNvPr id="7" name="表格 6"/>
          <p:cNvGraphicFramePr>
            <a:graphicFrameLocks noGrp="1"/>
          </p:cNvGraphicFramePr>
          <p:nvPr>
            <p:extLst>
              <p:ext uri="{D42A27DB-BD31-4B8C-83A1-F6EECF244321}">
                <p14:modId xmlns:p14="http://schemas.microsoft.com/office/powerpoint/2010/main" val="1314286950"/>
              </p:ext>
            </p:extLst>
          </p:nvPr>
        </p:nvGraphicFramePr>
        <p:xfrm>
          <a:off x="207554" y="3711121"/>
          <a:ext cx="2307045" cy="1483360"/>
        </p:xfrm>
        <a:graphic>
          <a:graphicData uri="http://schemas.openxmlformats.org/drawingml/2006/table">
            <a:tbl>
              <a:tblPr firstRow="1" bandRow="1">
                <a:tableStyleId>{5C22544A-7EE6-4342-B048-85BDC9FD1C3A}</a:tableStyleId>
              </a:tblPr>
              <a:tblGrid>
                <a:gridCol w="525871">
                  <a:extLst>
                    <a:ext uri="{9D8B030D-6E8A-4147-A177-3AD203B41FA5}">
                      <a16:colId xmlns:a16="http://schemas.microsoft.com/office/drawing/2014/main" val="3243076895"/>
                    </a:ext>
                  </a:extLst>
                </a:gridCol>
                <a:gridCol w="1781174">
                  <a:extLst>
                    <a:ext uri="{9D8B030D-6E8A-4147-A177-3AD203B41FA5}">
                      <a16:colId xmlns:a16="http://schemas.microsoft.com/office/drawing/2014/main" val="3244485407"/>
                    </a:ext>
                  </a:extLst>
                </a:gridCol>
              </a:tblGrid>
              <a:tr h="370840">
                <a:tc gridSpan="2">
                  <a:txBody>
                    <a:bodyPr/>
                    <a:lstStyle/>
                    <a:p>
                      <a:pPr algn="ctr"/>
                      <a:r>
                        <a:rPr lang="en-US" altLang="zh-TW" b="1" dirty="0">
                          <a:solidFill>
                            <a:sysClr val="windowText" lastClr="000000"/>
                          </a:solidFill>
                          <a:latin typeface="標楷體" panose="03000509000000000000" pitchFamily="65" charset="-120"/>
                          <a:ea typeface="標楷體" panose="03000509000000000000" pitchFamily="65" charset="-120"/>
                        </a:rPr>
                        <a:t>Switch</a:t>
                      </a:r>
                      <a:r>
                        <a:rPr lang="en-US" altLang="zh-TW" b="1" baseline="0" dirty="0">
                          <a:solidFill>
                            <a:sysClr val="windowText" lastClr="000000"/>
                          </a:solidFill>
                          <a:latin typeface="標楷體" panose="03000509000000000000" pitchFamily="65" charset="-120"/>
                          <a:ea typeface="標楷體" panose="03000509000000000000" pitchFamily="65" charset="-120"/>
                        </a:rPr>
                        <a:t> A</a:t>
                      </a:r>
                      <a:endParaRPr lang="zh-TW" altLang="en-US" b="1"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zh-TW" altLang="en-US"/>
                    </a:p>
                  </a:txBody>
                  <a:tcPr/>
                </a:tc>
                <a:extLst>
                  <a:ext uri="{0D108BD9-81ED-4DB2-BD59-A6C34878D82A}">
                    <a16:rowId xmlns:a16="http://schemas.microsoft.com/office/drawing/2014/main" val="1828100051"/>
                  </a:ext>
                </a:extLst>
              </a:tr>
              <a:tr h="370840">
                <a:tc gridSpan="2">
                  <a:txBody>
                    <a:bodyPr/>
                    <a:lstStyle/>
                    <a:p>
                      <a:pPr algn="ctr"/>
                      <a:r>
                        <a:rPr lang="en-US" altLang="zh-TW" b="1" dirty="0">
                          <a:solidFill>
                            <a:sysClr val="windowText" lastClr="000000"/>
                          </a:solidFill>
                          <a:latin typeface="標楷體" panose="03000509000000000000" pitchFamily="65" charset="-120"/>
                          <a:ea typeface="標楷體" panose="03000509000000000000" pitchFamily="65" charset="-120"/>
                        </a:rPr>
                        <a:t>BID</a:t>
                      </a:r>
                      <a:endParaRPr lang="zh-TW" altLang="en-US" b="1"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zh-TW" alt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0043185"/>
                  </a:ext>
                </a:extLst>
              </a:tr>
              <a:tr h="370840">
                <a:tc>
                  <a:txBody>
                    <a:bodyPr/>
                    <a:lstStyle/>
                    <a:p>
                      <a:pPr algn="ctr"/>
                      <a:r>
                        <a:rPr lang="en-US" altLang="zh-TW" sz="1400" b="0" dirty="0">
                          <a:solidFill>
                            <a:sysClr val="windowText" lastClr="000000"/>
                          </a:solidFill>
                          <a:latin typeface="標楷體" panose="03000509000000000000" pitchFamily="65" charset="-120"/>
                          <a:ea typeface="標楷體" panose="03000509000000000000" pitchFamily="65" charset="-120"/>
                        </a:rPr>
                        <a:t>BP</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400" b="0" i="0" kern="1200" dirty="0">
                          <a:solidFill>
                            <a:schemeClr val="dk1"/>
                          </a:solidFill>
                          <a:effectLst/>
                          <a:latin typeface="標楷體" panose="03000509000000000000" pitchFamily="65" charset="-120"/>
                          <a:ea typeface="標楷體" panose="03000509000000000000" pitchFamily="65" charset="-120"/>
                          <a:cs typeface="+mn-cs"/>
                        </a:rPr>
                        <a:t>32768</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8494295"/>
                  </a:ext>
                </a:extLst>
              </a:tr>
              <a:tr h="370840">
                <a:tc>
                  <a:txBody>
                    <a:bodyPr/>
                    <a:lstStyle/>
                    <a:p>
                      <a:pPr algn="ctr"/>
                      <a:r>
                        <a:rPr lang="en-US" altLang="zh-TW" sz="1400" b="0" dirty="0">
                          <a:solidFill>
                            <a:sysClr val="windowText" lastClr="000000"/>
                          </a:solidFill>
                          <a:latin typeface="標楷體" panose="03000509000000000000" pitchFamily="65" charset="-120"/>
                          <a:ea typeface="標楷體" panose="03000509000000000000" pitchFamily="65" charset="-120"/>
                        </a:rPr>
                        <a:t>MA</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400" dirty="0">
                          <a:latin typeface="標楷體" panose="03000509000000000000" pitchFamily="65" charset="-120"/>
                          <a:ea typeface="標楷體" panose="03000509000000000000" pitchFamily="65" charset="-120"/>
                        </a:rPr>
                        <a:t>0C:54:A5:1A:CF:76</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8075530"/>
                  </a:ext>
                </a:extLst>
              </a:tr>
            </a:tbl>
          </a:graphicData>
        </a:graphic>
      </p:graphicFrame>
      <p:sp>
        <p:nvSpPr>
          <p:cNvPr id="10" name="圓角矩形 9"/>
          <p:cNvSpPr/>
          <p:nvPr/>
        </p:nvSpPr>
        <p:spPr>
          <a:xfrm>
            <a:off x="5816615" y="2947678"/>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graphicFrame>
        <p:nvGraphicFramePr>
          <p:cNvPr id="14" name="表格 13"/>
          <p:cNvGraphicFramePr>
            <a:graphicFrameLocks noGrp="1"/>
          </p:cNvGraphicFramePr>
          <p:nvPr>
            <p:extLst>
              <p:ext uri="{D42A27DB-BD31-4B8C-83A1-F6EECF244321}">
                <p14:modId xmlns:p14="http://schemas.microsoft.com/office/powerpoint/2010/main" val="1351926060"/>
              </p:ext>
            </p:extLst>
          </p:nvPr>
        </p:nvGraphicFramePr>
        <p:xfrm>
          <a:off x="2755687" y="3711121"/>
          <a:ext cx="2307045" cy="1473200"/>
        </p:xfrm>
        <a:graphic>
          <a:graphicData uri="http://schemas.openxmlformats.org/drawingml/2006/table">
            <a:tbl>
              <a:tblPr firstRow="1" bandRow="1">
                <a:tableStyleId>{5C22544A-7EE6-4342-B048-85BDC9FD1C3A}</a:tableStyleId>
              </a:tblPr>
              <a:tblGrid>
                <a:gridCol w="535416">
                  <a:extLst>
                    <a:ext uri="{9D8B030D-6E8A-4147-A177-3AD203B41FA5}">
                      <a16:colId xmlns:a16="http://schemas.microsoft.com/office/drawing/2014/main" val="3243076895"/>
                    </a:ext>
                  </a:extLst>
                </a:gridCol>
                <a:gridCol w="1771629">
                  <a:extLst>
                    <a:ext uri="{9D8B030D-6E8A-4147-A177-3AD203B41FA5}">
                      <a16:colId xmlns:a16="http://schemas.microsoft.com/office/drawing/2014/main" val="3244485407"/>
                    </a:ext>
                  </a:extLst>
                </a:gridCol>
              </a:tblGrid>
              <a:tr h="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b="1" dirty="0">
                          <a:solidFill>
                            <a:sysClr val="windowText" lastClr="000000"/>
                          </a:solidFill>
                          <a:latin typeface="標楷體" panose="03000509000000000000" pitchFamily="65" charset="-120"/>
                          <a:ea typeface="標楷體" panose="03000509000000000000" pitchFamily="65" charset="-120"/>
                        </a:rPr>
                        <a:t>Switch</a:t>
                      </a:r>
                      <a:r>
                        <a:rPr lang="en-US" altLang="zh-TW" b="1" baseline="0" dirty="0">
                          <a:solidFill>
                            <a:sysClr val="windowText" lastClr="000000"/>
                          </a:solidFill>
                          <a:latin typeface="標楷體" panose="03000509000000000000" pitchFamily="65" charset="-120"/>
                          <a:ea typeface="標楷體" panose="03000509000000000000" pitchFamily="65" charset="-120"/>
                        </a:rPr>
                        <a:t> B</a:t>
                      </a:r>
                      <a:endParaRPr lang="zh-TW" altLang="en-US" b="1"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hMerge="1">
                  <a:txBody>
                    <a:bodyPr/>
                    <a:lstStyle/>
                    <a:p>
                      <a:endParaRPr lang="zh-TW" altLang="en-US"/>
                    </a:p>
                  </a:txBody>
                  <a:tcPr/>
                </a:tc>
                <a:extLst>
                  <a:ext uri="{0D108BD9-81ED-4DB2-BD59-A6C34878D82A}">
                    <a16:rowId xmlns:a16="http://schemas.microsoft.com/office/drawing/2014/main" val="1663656076"/>
                  </a:ext>
                </a:extLst>
              </a:tr>
              <a:tr h="0">
                <a:tc gridSpan="2">
                  <a:txBody>
                    <a:bodyPr/>
                    <a:lstStyle/>
                    <a:p>
                      <a:pPr algn="ctr"/>
                      <a:r>
                        <a:rPr lang="en-US" altLang="zh-TW" b="1" dirty="0">
                          <a:solidFill>
                            <a:sysClr val="windowText" lastClr="000000"/>
                          </a:solidFill>
                          <a:latin typeface="標楷體" panose="03000509000000000000" pitchFamily="65" charset="-120"/>
                          <a:ea typeface="標楷體" panose="03000509000000000000" pitchFamily="65" charset="-120"/>
                        </a:rPr>
                        <a:t>BID</a:t>
                      </a:r>
                      <a:endParaRPr lang="zh-TW" altLang="en-US" b="1"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zh-TW" alt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0043185"/>
                  </a:ext>
                </a:extLst>
              </a:tr>
              <a:tr h="370840">
                <a:tc>
                  <a:txBody>
                    <a:bodyPr/>
                    <a:lstStyle/>
                    <a:p>
                      <a:pPr algn="ctr"/>
                      <a:r>
                        <a:rPr lang="en-US" altLang="zh-TW" sz="1400" b="0" dirty="0">
                          <a:solidFill>
                            <a:sysClr val="windowText" lastClr="000000"/>
                          </a:solidFill>
                          <a:latin typeface="標楷體" panose="03000509000000000000" pitchFamily="65" charset="-120"/>
                          <a:ea typeface="標楷體" panose="03000509000000000000" pitchFamily="65" charset="-120"/>
                        </a:rPr>
                        <a:t>BP</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400" b="0" i="0" kern="1200" dirty="0">
                          <a:solidFill>
                            <a:schemeClr val="dk1"/>
                          </a:solidFill>
                          <a:effectLst/>
                          <a:latin typeface="標楷體" panose="03000509000000000000" pitchFamily="65" charset="-120"/>
                          <a:ea typeface="標楷體" panose="03000509000000000000" pitchFamily="65" charset="-120"/>
                          <a:cs typeface="+mn-cs"/>
                        </a:rPr>
                        <a:t>32768</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8494295"/>
                  </a:ext>
                </a:extLst>
              </a:tr>
              <a:tr h="370840">
                <a:tc>
                  <a:txBody>
                    <a:bodyPr/>
                    <a:lstStyle/>
                    <a:p>
                      <a:pPr algn="ctr"/>
                      <a:r>
                        <a:rPr lang="en-US" altLang="zh-TW" sz="1400" b="0" dirty="0">
                          <a:solidFill>
                            <a:sysClr val="windowText" lastClr="000000"/>
                          </a:solidFill>
                          <a:latin typeface="標楷體" panose="03000509000000000000" pitchFamily="65" charset="-120"/>
                          <a:ea typeface="標楷體" panose="03000509000000000000" pitchFamily="65" charset="-120"/>
                        </a:rPr>
                        <a:t>MA</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400" dirty="0">
                          <a:latin typeface="標楷體" panose="03000509000000000000" pitchFamily="65" charset="-120"/>
                          <a:ea typeface="標楷體" panose="03000509000000000000" pitchFamily="65" charset="-120"/>
                        </a:rPr>
                        <a:t>0C:54:A5:1A:CF:77</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8075530"/>
                  </a:ext>
                </a:extLst>
              </a:tr>
            </a:tbl>
          </a:graphicData>
        </a:graphic>
      </p:graphicFrame>
      <p:sp>
        <p:nvSpPr>
          <p:cNvPr id="15" name="矩形 14"/>
          <p:cNvSpPr/>
          <p:nvPr/>
        </p:nvSpPr>
        <p:spPr>
          <a:xfrm rot="1513573">
            <a:off x="1423476" y="2887495"/>
            <a:ext cx="902811" cy="307777"/>
          </a:xfrm>
          <a:prstGeom prst="rect">
            <a:avLst/>
          </a:prstGeom>
        </p:spPr>
        <p:txBody>
          <a:bodyPr wrap="none">
            <a:spAutoFit/>
          </a:bodyPr>
          <a:lstStyle/>
          <a:p>
            <a:pPr algn="ctr"/>
            <a:r>
              <a:rPr lang="en-US" altLang="zh-TW" sz="1400" b="1" dirty="0">
                <a:solidFill>
                  <a:sysClr val="windowText" lastClr="000000"/>
                </a:solidFill>
                <a:latin typeface="標楷體" panose="03000509000000000000" pitchFamily="65" charset="-120"/>
                <a:ea typeface="標楷體" panose="03000509000000000000" pitchFamily="65" charset="-120"/>
              </a:rPr>
              <a:t>Switch A</a:t>
            </a:r>
            <a:endParaRPr lang="zh-TW" altLang="en-US" sz="1400" b="1" dirty="0">
              <a:solidFill>
                <a:sysClr val="windowText" lastClr="000000"/>
              </a:solidFill>
              <a:latin typeface="標楷體" panose="03000509000000000000" pitchFamily="65" charset="-120"/>
              <a:ea typeface="標楷體" panose="03000509000000000000" pitchFamily="65" charset="-120"/>
            </a:endParaRPr>
          </a:p>
        </p:txBody>
      </p:sp>
      <p:sp>
        <p:nvSpPr>
          <p:cNvPr id="19" name="文字方塊 18"/>
          <p:cNvSpPr txBox="1"/>
          <p:nvPr/>
        </p:nvSpPr>
        <p:spPr>
          <a:xfrm>
            <a:off x="143838" y="5926851"/>
            <a:ext cx="2666114" cy="1200329"/>
          </a:xfrm>
          <a:prstGeom prst="rect">
            <a:avLst/>
          </a:prstGeom>
          <a:noFill/>
        </p:spPr>
        <p:txBody>
          <a:bodyPr wrap="none" rtlCol="0">
            <a:spAutoFit/>
          </a:bodyPr>
          <a:lstStyle/>
          <a:p>
            <a:pPr marL="285750" indent="-285750">
              <a:buFont typeface="Arial" panose="020B0604020202020204" pitchFamily="34" charset="0"/>
              <a:buChar char="•"/>
            </a:pPr>
            <a:r>
              <a:rPr lang="en-US" altLang="zh-TW" dirty="0">
                <a:latin typeface="標楷體" panose="03000509000000000000" pitchFamily="65" charset="-120"/>
                <a:ea typeface="標楷體" panose="03000509000000000000" pitchFamily="65" charset="-120"/>
              </a:rPr>
              <a:t>   : </a:t>
            </a:r>
            <a:r>
              <a:rPr lang="en-US" altLang="zh-TW" dirty="0">
                <a:solidFill>
                  <a:sysClr val="windowText" lastClr="000000"/>
                </a:solidFill>
                <a:latin typeface="標楷體" panose="03000509000000000000" pitchFamily="65" charset="-120"/>
                <a:ea typeface="標楷體" panose="03000509000000000000" pitchFamily="65" charset="-120"/>
              </a:rPr>
              <a:t>BID (Switch A)</a:t>
            </a:r>
            <a:endParaRPr lang="en-US" altLang="zh-TW" dirty="0">
              <a:latin typeface="標楷體" panose="03000509000000000000" pitchFamily="65" charset="-120"/>
              <a:ea typeface="標楷體" panose="03000509000000000000" pitchFamily="65" charset="-120"/>
            </a:endParaRPr>
          </a:p>
          <a:p>
            <a:pPr marL="285750" indent="-285750">
              <a:buFont typeface="Arial" panose="020B0604020202020204" pitchFamily="34" charset="0"/>
              <a:buChar char="•"/>
            </a:pPr>
            <a:r>
              <a:rPr lang="en-US" altLang="zh-TW" dirty="0">
                <a:latin typeface="標楷體" panose="03000509000000000000" pitchFamily="65" charset="-120"/>
                <a:ea typeface="標楷體" panose="03000509000000000000" pitchFamily="65" charset="-120"/>
              </a:rPr>
              <a:t>   : BID (Switch B)</a:t>
            </a:r>
          </a:p>
          <a:p>
            <a:pPr marL="285750" indent="-285750">
              <a:buFont typeface="Arial" panose="020B0604020202020204" pitchFamily="34" charset="0"/>
              <a:buChar char="•"/>
            </a:pPr>
            <a:r>
              <a:rPr lang="en-US" altLang="zh-TW" dirty="0">
                <a:latin typeface="標楷體" panose="03000509000000000000" pitchFamily="65" charset="-120"/>
                <a:ea typeface="標楷體" panose="03000509000000000000" pitchFamily="65" charset="-120"/>
              </a:rPr>
              <a:t>   : BID (Switch C)</a:t>
            </a:r>
          </a:p>
          <a:p>
            <a:pPr marL="285750" indent="-285750">
              <a:buFont typeface="Arial" panose="020B0604020202020204" pitchFamily="34" charset="0"/>
              <a:buChar char="•"/>
            </a:pPr>
            <a:endParaRPr lang="en-US" altLang="zh-TW" dirty="0">
              <a:latin typeface="標楷體" panose="03000509000000000000" pitchFamily="65" charset="-120"/>
              <a:ea typeface="標楷體" panose="03000509000000000000" pitchFamily="65" charset="-120"/>
            </a:endParaRPr>
          </a:p>
        </p:txBody>
      </p:sp>
      <p:sp>
        <p:nvSpPr>
          <p:cNvPr id="20" name="圓角矩形 19"/>
          <p:cNvSpPr/>
          <p:nvPr/>
        </p:nvSpPr>
        <p:spPr>
          <a:xfrm>
            <a:off x="559018" y="6064055"/>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圓角矩形 20"/>
          <p:cNvSpPr/>
          <p:nvPr/>
        </p:nvSpPr>
        <p:spPr>
          <a:xfrm>
            <a:off x="559017" y="6339658"/>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22" name="文字方塊 21"/>
          <p:cNvSpPr txBox="1"/>
          <p:nvPr/>
        </p:nvSpPr>
        <p:spPr>
          <a:xfrm>
            <a:off x="7834068" y="1723551"/>
            <a:ext cx="4088363" cy="1077218"/>
          </a:xfrm>
          <a:prstGeom prst="rect">
            <a:avLst/>
          </a:prstGeom>
          <a:noFill/>
          <a:ln>
            <a:solidFill>
              <a:schemeClr val="tx1"/>
            </a:solidFill>
          </a:ln>
        </p:spPr>
        <p:txBody>
          <a:bodyPr wrap="square" rtlCol="0">
            <a:spAutoFit/>
          </a:bodyPr>
          <a:lstStyle/>
          <a:p>
            <a:r>
              <a:rPr lang="en-US" altLang="zh-TW" sz="1600" dirty="0">
                <a:latin typeface="標楷體" panose="03000509000000000000" pitchFamily="65" charset="-120"/>
                <a:ea typeface="標楷體" panose="03000509000000000000" pitchFamily="65" charset="-120"/>
              </a:rPr>
              <a:t>Step 1. </a:t>
            </a:r>
          </a:p>
          <a:p>
            <a:r>
              <a:rPr lang="en-US" altLang="zh-TW" sz="1600" dirty="0">
                <a:latin typeface="標楷體" panose="03000509000000000000" pitchFamily="65" charset="-120"/>
                <a:ea typeface="標楷體" panose="03000509000000000000" pitchFamily="65" charset="-120"/>
              </a:rPr>
              <a:t>	Switch A </a:t>
            </a:r>
            <a:r>
              <a:rPr lang="zh-TW" altLang="en-US" sz="1600" dirty="0">
                <a:latin typeface="標楷體" panose="03000509000000000000" pitchFamily="65" charset="-120"/>
                <a:ea typeface="標楷體" panose="03000509000000000000" pitchFamily="65" charset="-120"/>
              </a:rPr>
              <a:t>的 </a:t>
            </a:r>
            <a:r>
              <a:rPr lang="en-US" altLang="zh-TW" sz="1600" dirty="0">
                <a:latin typeface="標楷體" panose="03000509000000000000" pitchFamily="65" charset="-120"/>
                <a:ea typeface="標楷體" panose="03000509000000000000" pitchFamily="65" charset="-120"/>
              </a:rPr>
              <a:t>BP</a:t>
            </a:r>
            <a:r>
              <a:rPr lang="zh-TW" altLang="en-US" sz="1600" dirty="0">
                <a:latin typeface="標楷體" panose="03000509000000000000" pitchFamily="65" charset="-120"/>
                <a:ea typeface="標楷體" panose="03000509000000000000" pitchFamily="65" charset="-120"/>
              </a:rPr>
              <a:t> 為 </a:t>
            </a:r>
            <a:r>
              <a:rPr lang="en-US" altLang="zh-TW" sz="1600" dirty="0">
                <a:latin typeface="標楷體" panose="03000509000000000000" pitchFamily="65" charset="-120"/>
                <a:ea typeface="標楷體" panose="03000509000000000000" pitchFamily="65" charset="-120"/>
              </a:rPr>
              <a:t>32768</a:t>
            </a:r>
            <a:r>
              <a:rPr lang="zh-TW" altLang="en-US" sz="1600" dirty="0">
                <a:latin typeface="標楷體" panose="03000509000000000000" pitchFamily="65" charset="-120"/>
                <a:ea typeface="標楷體" panose="03000509000000000000" pitchFamily="65" charset="-120"/>
              </a:rPr>
              <a:t> 與  </a:t>
            </a:r>
            <a:r>
              <a:rPr lang="en-US" altLang="zh-TW" sz="1600" dirty="0">
                <a:latin typeface="標楷體" panose="03000509000000000000" pitchFamily="65" charset="-120"/>
                <a:ea typeface="標楷體" panose="03000509000000000000" pitchFamily="65" charset="-120"/>
              </a:rPr>
              <a:t>	Switch B</a:t>
            </a:r>
            <a:r>
              <a:rPr lang="zh-TW" altLang="en-US" sz="1600" dirty="0">
                <a:latin typeface="標楷體" panose="03000509000000000000" pitchFamily="65" charset="-120"/>
                <a:ea typeface="標楷體" panose="03000509000000000000" pitchFamily="65" charset="-120"/>
              </a:rPr>
              <a:t>、</a:t>
            </a:r>
            <a:r>
              <a:rPr lang="en-US" altLang="zh-TW" sz="1600" dirty="0">
                <a:latin typeface="標楷體" panose="03000509000000000000" pitchFamily="65" charset="-120"/>
                <a:ea typeface="標楷體" panose="03000509000000000000" pitchFamily="65" charset="-120"/>
              </a:rPr>
              <a:t>Switch C</a:t>
            </a:r>
            <a:r>
              <a:rPr lang="zh-TW" altLang="en-US" sz="1600" dirty="0">
                <a:latin typeface="標楷體" panose="03000509000000000000" pitchFamily="65" charset="-120"/>
                <a:ea typeface="標楷體" panose="03000509000000000000" pitchFamily="65" charset="-120"/>
              </a:rPr>
              <a:t> 的 </a:t>
            </a:r>
            <a:r>
              <a:rPr lang="en-US" altLang="zh-TW" sz="1600" dirty="0">
                <a:latin typeface="標楷體" panose="03000509000000000000" pitchFamily="65" charset="-120"/>
                <a:ea typeface="標楷體" panose="03000509000000000000" pitchFamily="65" charset="-120"/>
              </a:rPr>
              <a:t>BP</a:t>
            </a:r>
            <a:r>
              <a:rPr lang="zh-TW" altLang="en-US" sz="1600" dirty="0">
                <a:latin typeface="標楷體" panose="03000509000000000000" pitchFamily="65" charset="-120"/>
                <a:ea typeface="標楷體" panose="03000509000000000000" pitchFamily="65" charset="-120"/>
              </a:rPr>
              <a:t> 相同</a:t>
            </a:r>
            <a:endParaRPr lang="en-US" altLang="zh-TW" sz="1600" dirty="0">
              <a:latin typeface="標楷體" panose="03000509000000000000" pitchFamily="65" charset="-120"/>
              <a:ea typeface="標楷體" panose="03000509000000000000" pitchFamily="65" charset="-120"/>
            </a:endParaRPr>
          </a:p>
          <a:p>
            <a:r>
              <a:rPr lang="en-US" altLang="zh-TW" sz="1600" dirty="0">
                <a:latin typeface="標楷體" panose="03000509000000000000" pitchFamily="65" charset="-120"/>
                <a:ea typeface="標楷體" panose="03000509000000000000" pitchFamily="65" charset="-120"/>
              </a:rPr>
              <a:t>	</a:t>
            </a:r>
            <a:r>
              <a:rPr lang="zh-TW" altLang="en-US" sz="1600" dirty="0">
                <a:latin typeface="標楷體" panose="03000509000000000000" pitchFamily="65" charset="-120"/>
                <a:ea typeface="標楷體" panose="03000509000000000000" pitchFamily="65" charset="-120"/>
              </a:rPr>
              <a:t>，因此比較</a:t>
            </a:r>
            <a:r>
              <a:rPr lang="en-US" altLang="zh-TW" sz="1600" dirty="0">
                <a:latin typeface="標楷體" panose="03000509000000000000" pitchFamily="65" charset="-120"/>
                <a:ea typeface="標楷體" panose="03000509000000000000" pitchFamily="65" charset="-120"/>
              </a:rPr>
              <a:t>MA</a:t>
            </a:r>
            <a:r>
              <a:rPr lang="zh-TW" altLang="en-US" sz="1600" dirty="0">
                <a:latin typeface="標楷體" panose="03000509000000000000" pitchFamily="65" charset="-120"/>
                <a:ea typeface="標楷體" panose="03000509000000000000" pitchFamily="65" charset="-120"/>
              </a:rPr>
              <a:t>的長度。</a:t>
            </a:r>
            <a:endParaRPr lang="en-US" altLang="zh-TW" sz="1600" dirty="0">
              <a:latin typeface="標楷體" panose="03000509000000000000" pitchFamily="65" charset="-120"/>
              <a:ea typeface="標楷體" panose="03000509000000000000" pitchFamily="65" charset="-120"/>
            </a:endParaRPr>
          </a:p>
        </p:txBody>
      </p:sp>
      <p:sp>
        <p:nvSpPr>
          <p:cNvPr id="23" name="文字方塊 22"/>
          <p:cNvSpPr txBox="1"/>
          <p:nvPr/>
        </p:nvSpPr>
        <p:spPr>
          <a:xfrm>
            <a:off x="7834068" y="3211261"/>
            <a:ext cx="4088363" cy="3046988"/>
          </a:xfrm>
          <a:prstGeom prst="rect">
            <a:avLst/>
          </a:prstGeom>
          <a:noFill/>
          <a:ln>
            <a:solidFill>
              <a:schemeClr val="tx1"/>
            </a:solidFill>
          </a:ln>
        </p:spPr>
        <p:txBody>
          <a:bodyPr wrap="square" rtlCol="0">
            <a:spAutoFit/>
          </a:bodyPr>
          <a:lstStyle/>
          <a:p>
            <a:r>
              <a:rPr lang="en-US" altLang="zh-TW" sz="1600" dirty="0">
                <a:latin typeface="標楷體" panose="03000509000000000000" pitchFamily="65" charset="-120"/>
                <a:ea typeface="標楷體" panose="03000509000000000000" pitchFamily="65" charset="-120"/>
              </a:rPr>
              <a:t>Step 2. </a:t>
            </a:r>
          </a:p>
          <a:p>
            <a:r>
              <a:rPr lang="en-US" altLang="zh-TW" sz="1600" dirty="0">
                <a:latin typeface="標楷體" panose="03000509000000000000" pitchFamily="65" charset="-120"/>
                <a:ea typeface="標楷體" panose="03000509000000000000" pitchFamily="65" charset="-120"/>
              </a:rPr>
              <a:t>	Switch A </a:t>
            </a:r>
            <a:r>
              <a:rPr lang="zh-TW" altLang="en-US" sz="1600" dirty="0">
                <a:latin typeface="標楷體" panose="03000509000000000000" pitchFamily="65" charset="-120"/>
                <a:ea typeface="標楷體" panose="03000509000000000000" pitchFamily="65" charset="-120"/>
              </a:rPr>
              <a:t>的 </a:t>
            </a:r>
            <a:r>
              <a:rPr lang="en-US" altLang="zh-TW" sz="1600" dirty="0">
                <a:latin typeface="標楷體" panose="03000509000000000000" pitchFamily="65" charset="-120"/>
                <a:ea typeface="標楷體" panose="03000509000000000000" pitchFamily="65" charset="-120"/>
              </a:rPr>
              <a:t>MA </a:t>
            </a:r>
            <a:r>
              <a:rPr lang="zh-TW" altLang="en-US" sz="1600" dirty="0">
                <a:latin typeface="標楷體" panose="03000509000000000000" pitchFamily="65" charset="-120"/>
                <a:ea typeface="標楷體" panose="03000509000000000000" pitchFamily="65" charset="-120"/>
              </a:rPr>
              <a:t>前 </a:t>
            </a:r>
            <a:r>
              <a:rPr lang="en-US" altLang="zh-TW" sz="1600" dirty="0">
                <a:latin typeface="標楷體" panose="03000509000000000000" pitchFamily="65" charset="-120"/>
                <a:ea typeface="標楷體" panose="03000509000000000000" pitchFamily="65" charset="-120"/>
              </a:rPr>
              <a:t>5</a:t>
            </a:r>
            <a:r>
              <a:rPr lang="zh-TW" altLang="en-US" sz="1600" dirty="0">
                <a:latin typeface="標楷體" panose="03000509000000000000" pitchFamily="65" charset="-120"/>
                <a:ea typeface="標楷體" panose="03000509000000000000" pitchFamily="65" charset="-120"/>
              </a:rPr>
              <a:t> 個 </a:t>
            </a:r>
            <a:r>
              <a:rPr lang="en-US" altLang="zh-TW" sz="1600" dirty="0">
                <a:latin typeface="標楷體" panose="03000509000000000000" pitchFamily="65" charset="-120"/>
                <a:ea typeface="標楷體" panose="03000509000000000000" pitchFamily="65" charset="-120"/>
              </a:rPr>
              <a:t>Bytes 	</a:t>
            </a:r>
            <a:r>
              <a:rPr lang="zh-TW" altLang="en-US" sz="1600" dirty="0">
                <a:latin typeface="標楷體" panose="03000509000000000000" pitchFamily="65" charset="-120"/>
                <a:ea typeface="標楷體" panose="03000509000000000000" pitchFamily="65" charset="-120"/>
              </a:rPr>
              <a:t>與 </a:t>
            </a:r>
            <a:r>
              <a:rPr lang="en-US" altLang="zh-TW" sz="1600" dirty="0">
                <a:latin typeface="標楷體" panose="03000509000000000000" pitchFamily="65" charset="-120"/>
                <a:ea typeface="標楷體" panose="03000509000000000000" pitchFamily="65" charset="-120"/>
              </a:rPr>
              <a:t>Switch B</a:t>
            </a:r>
            <a:r>
              <a:rPr lang="zh-TW" altLang="en-US" sz="1600" dirty="0">
                <a:latin typeface="標楷體" panose="03000509000000000000" pitchFamily="65" charset="-120"/>
                <a:ea typeface="標楷體" panose="03000509000000000000" pitchFamily="65" charset="-120"/>
              </a:rPr>
              <a:t>、</a:t>
            </a:r>
            <a:r>
              <a:rPr lang="en-US" altLang="zh-TW" sz="1600" dirty="0">
                <a:latin typeface="標楷體" panose="03000509000000000000" pitchFamily="65" charset="-120"/>
                <a:ea typeface="標楷體" panose="03000509000000000000" pitchFamily="65" charset="-120"/>
              </a:rPr>
              <a:t>Switch C </a:t>
            </a:r>
            <a:r>
              <a:rPr lang="zh-TW" altLang="en-US" sz="1600" dirty="0">
                <a:latin typeface="標楷體" panose="03000509000000000000" pitchFamily="65" charset="-120"/>
                <a:ea typeface="標楷體" panose="03000509000000000000" pitchFamily="65" charset="-120"/>
              </a:rPr>
              <a:t>的 </a:t>
            </a:r>
            <a:r>
              <a:rPr lang="en-US" altLang="zh-TW" sz="1600" dirty="0">
                <a:latin typeface="標楷體" panose="03000509000000000000" pitchFamily="65" charset="-120"/>
                <a:ea typeface="標楷體" panose="03000509000000000000" pitchFamily="65" charset="-120"/>
              </a:rPr>
              <a:t>MA</a:t>
            </a:r>
            <a:r>
              <a:rPr lang="zh-TW" altLang="en-US" sz="1600" dirty="0">
                <a:latin typeface="標楷體" panose="03000509000000000000" pitchFamily="65" charset="-120"/>
                <a:ea typeface="標楷體" panose="03000509000000000000" pitchFamily="65" charset="-120"/>
              </a:rPr>
              <a:t> </a:t>
            </a:r>
            <a:r>
              <a:rPr lang="en-US" altLang="zh-TW" sz="1600" dirty="0">
                <a:latin typeface="標楷體" panose="03000509000000000000" pitchFamily="65" charset="-120"/>
                <a:ea typeface="標楷體" panose="03000509000000000000" pitchFamily="65" charset="-120"/>
              </a:rPr>
              <a:t>	</a:t>
            </a:r>
            <a:r>
              <a:rPr lang="zh-TW" altLang="en-US" sz="1600" dirty="0">
                <a:latin typeface="標楷體" panose="03000509000000000000" pitchFamily="65" charset="-120"/>
                <a:ea typeface="標楷體" panose="03000509000000000000" pitchFamily="65" charset="-120"/>
              </a:rPr>
              <a:t>前 </a:t>
            </a:r>
            <a:r>
              <a:rPr lang="en-US" altLang="zh-TW" sz="1600" dirty="0">
                <a:latin typeface="標楷體" panose="03000509000000000000" pitchFamily="65" charset="-120"/>
                <a:ea typeface="標楷體" panose="03000509000000000000" pitchFamily="65" charset="-120"/>
              </a:rPr>
              <a:t>5</a:t>
            </a:r>
            <a:r>
              <a:rPr lang="zh-TW" altLang="en-US" sz="1600" dirty="0">
                <a:latin typeface="標楷體" panose="03000509000000000000" pitchFamily="65" charset="-120"/>
                <a:ea typeface="標楷體" panose="03000509000000000000" pitchFamily="65" charset="-120"/>
              </a:rPr>
              <a:t> 個 </a:t>
            </a:r>
            <a:r>
              <a:rPr lang="en-US" altLang="zh-TW" sz="1600" dirty="0">
                <a:latin typeface="標楷體" panose="03000509000000000000" pitchFamily="65" charset="-120"/>
                <a:ea typeface="標楷體" panose="03000509000000000000" pitchFamily="65" charset="-120"/>
              </a:rPr>
              <a:t>Bytes </a:t>
            </a:r>
            <a:r>
              <a:rPr lang="zh-TW" altLang="en-US" sz="1600" dirty="0">
                <a:latin typeface="標楷體" panose="03000509000000000000" pitchFamily="65" charset="-120"/>
                <a:ea typeface="標楷體" panose="03000509000000000000" pitchFamily="65" charset="-120"/>
              </a:rPr>
              <a:t>相同，因此比較</a:t>
            </a:r>
            <a:r>
              <a:rPr lang="en-US" altLang="zh-TW" sz="1600" dirty="0">
                <a:latin typeface="標楷體" panose="03000509000000000000" pitchFamily="65" charset="-120"/>
                <a:ea typeface="標楷體" panose="03000509000000000000" pitchFamily="65" charset="-120"/>
              </a:rPr>
              <a:t>	</a:t>
            </a:r>
            <a:r>
              <a:rPr lang="zh-TW" altLang="en-US" sz="1600" dirty="0">
                <a:latin typeface="標楷體" panose="03000509000000000000" pitchFamily="65" charset="-120"/>
                <a:ea typeface="標楷體" panose="03000509000000000000" pitchFamily="65" charset="-120"/>
              </a:rPr>
              <a:t>最後一個 </a:t>
            </a:r>
            <a:r>
              <a:rPr lang="en-US" altLang="zh-TW" sz="1600" dirty="0">
                <a:latin typeface="標楷體" panose="03000509000000000000" pitchFamily="65" charset="-120"/>
                <a:ea typeface="標楷體" panose="03000509000000000000" pitchFamily="65" charset="-120"/>
              </a:rPr>
              <a:t>Bytes </a:t>
            </a:r>
            <a:r>
              <a:rPr lang="zh-TW" altLang="en-US" sz="1600" dirty="0">
                <a:latin typeface="標楷體" panose="03000509000000000000" pitchFamily="65" charset="-120"/>
                <a:ea typeface="標楷體" panose="03000509000000000000" pitchFamily="65" charset="-120"/>
              </a:rPr>
              <a:t>大小。</a:t>
            </a:r>
            <a:endParaRPr lang="en-US" altLang="zh-TW" sz="1600" dirty="0">
              <a:latin typeface="標楷體" panose="03000509000000000000" pitchFamily="65" charset="-120"/>
              <a:ea typeface="標楷體" panose="03000509000000000000" pitchFamily="65" charset="-120"/>
            </a:endParaRPr>
          </a:p>
          <a:p>
            <a:r>
              <a:rPr lang="en-US" altLang="zh-TW" sz="1600" dirty="0">
                <a:latin typeface="標楷體" panose="03000509000000000000" pitchFamily="65" charset="-120"/>
                <a:ea typeface="標楷體" panose="03000509000000000000" pitchFamily="65" charset="-120"/>
              </a:rPr>
              <a:t>	</a:t>
            </a:r>
          </a:p>
          <a:p>
            <a:r>
              <a:rPr lang="en-US" altLang="zh-TW" sz="1600" dirty="0">
                <a:latin typeface="標楷體" panose="03000509000000000000" pitchFamily="65" charset="-120"/>
                <a:ea typeface="標楷體" panose="03000509000000000000" pitchFamily="65" charset="-120"/>
              </a:rPr>
              <a:t>	</a:t>
            </a:r>
            <a:r>
              <a:rPr lang="en-US" altLang="zh-TW" sz="1600" u="sng" dirty="0">
                <a:latin typeface="標楷體" panose="03000509000000000000" pitchFamily="65" charset="-120"/>
                <a:ea typeface="標楷體" panose="03000509000000000000" pitchFamily="65" charset="-120"/>
              </a:rPr>
              <a:t>76(</a:t>
            </a:r>
            <a:r>
              <a:rPr lang="zh-TW" altLang="en-US" sz="1600" u="sng" dirty="0">
                <a:latin typeface="標楷體" panose="03000509000000000000" pitchFamily="65" charset="-120"/>
                <a:ea typeface="標楷體" panose="03000509000000000000" pitchFamily="65" charset="-120"/>
              </a:rPr>
              <a:t>十六進制</a:t>
            </a:r>
            <a:r>
              <a:rPr lang="en-US" altLang="zh-TW" sz="1600" u="sng" dirty="0">
                <a:latin typeface="標楷體" panose="03000509000000000000" pitchFamily="65" charset="-120"/>
                <a:ea typeface="標楷體" panose="03000509000000000000" pitchFamily="65" charset="-120"/>
              </a:rPr>
              <a:t>)</a:t>
            </a:r>
            <a:r>
              <a:rPr lang="zh-TW" altLang="en-US" sz="1600" u="sng" dirty="0">
                <a:latin typeface="標楷體" panose="03000509000000000000" pitchFamily="65" charset="-120"/>
                <a:ea typeface="標楷體" panose="03000509000000000000" pitchFamily="65" charset="-120"/>
              </a:rPr>
              <a:t> </a:t>
            </a:r>
            <a:r>
              <a:rPr lang="en-US" altLang="zh-TW" sz="1600" u="sng" dirty="0">
                <a:latin typeface="標楷體" panose="03000509000000000000" pitchFamily="65" charset="-120"/>
                <a:ea typeface="標楷體" panose="03000509000000000000" pitchFamily="65" charset="-120"/>
              </a:rPr>
              <a:t>=</a:t>
            </a:r>
            <a:r>
              <a:rPr lang="zh-TW" altLang="en-US" sz="1600" u="sng" dirty="0">
                <a:latin typeface="標楷體" panose="03000509000000000000" pitchFamily="65" charset="-120"/>
                <a:ea typeface="標楷體" panose="03000509000000000000" pitchFamily="65" charset="-120"/>
              </a:rPr>
              <a:t> </a:t>
            </a:r>
            <a:r>
              <a:rPr lang="en-US" altLang="zh-TW" sz="1600" u="sng" dirty="0">
                <a:latin typeface="標楷體" panose="03000509000000000000" pitchFamily="65" charset="-120"/>
                <a:ea typeface="標楷體" panose="03000509000000000000" pitchFamily="65" charset="-120"/>
              </a:rPr>
              <a:t>118(</a:t>
            </a:r>
            <a:r>
              <a:rPr lang="zh-TW" altLang="en-US" sz="1600" u="sng" dirty="0">
                <a:latin typeface="標楷體" panose="03000509000000000000" pitchFamily="65" charset="-120"/>
                <a:ea typeface="標楷體" panose="03000509000000000000" pitchFamily="65" charset="-120"/>
              </a:rPr>
              <a:t>十進制</a:t>
            </a:r>
            <a:r>
              <a:rPr lang="en-US" altLang="zh-TW" sz="1600" u="sng" dirty="0">
                <a:latin typeface="標楷體" panose="03000509000000000000" pitchFamily="65" charset="-120"/>
                <a:ea typeface="標楷體" panose="03000509000000000000" pitchFamily="65" charset="-120"/>
              </a:rPr>
              <a:t>)</a:t>
            </a:r>
          </a:p>
          <a:p>
            <a:r>
              <a:rPr lang="en-US" altLang="zh-TW" sz="1600" dirty="0">
                <a:latin typeface="標楷體" panose="03000509000000000000" pitchFamily="65" charset="-120"/>
                <a:ea typeface="標楷體" panose="03000509000000000000" pitchFamily="65" charset="-120"/>
              </a:rPr>
              <a:t>	</a:t>
            </a:r>
            <a:r>
              <a:rPr lang="en-US" altLang="zh-TW" sz="1600" u="sng" dirty="0">
                <a:latin typeface="標楷體" panose="03000509000000000000" pitchFamily="65" charset="-120"/>
                <a:ea typeface="標楷體" panose="03000509000000000000" pitchFamily="65" charset="-120"/>
              </a:rPr>
              <a:t>77(</a:t>
            </a:r>
            <a:r>
              <a:rPr lang="zh-TW" altLang="en-US" sz="1600" u="sng" dirty="0">
                <a:latin typeface="標楷體" panose="03000509000000000000" pitchFamily="65" charset="-120"/>
                <a:ea typeface="標楷體" panose="03000509000000000000" pitchFamily="65" charset="-120"/>
              </a:rPr>
              <a:t>十六進制</a:t>
            </a:r>
            <a:r>
              <a:rPr lang="en-US" altLang="zh-TW" sz="1600" u="sng" dirty="0">
                <a:latin typeface="標楷體" panose="03000509000000000000" pitchFamily="65" charset="-120"/>
                <a:ea typeface="標楷體" panose="03000509000000000000" pitchFamily="65" charset="-120"/>
              </a:rPr>
              <a:t>)</a:t>
            </a:r>
            <a:r>
              <a:rPr lang="zh-TW" altLang="en-US" sz="1600" u="sng" dirty="0">
                <a:latin typeface="標楷體" panose="03000509000000000000" pitchFamily="65" charset="-120"/>
                <a:ea typeface="標楷體" panose="03000509000000000000" pitchFamily="65" charset="-120"/>
              </a:rPr>
              <a:t> </a:t>
            </a:r>
            <a:r>
              <a:rPr lang="en-US" altLang="zh-TW" sz="1600" u="sng" dirty="0">
                <a:latin typeface="標楷體" panose="03000509000000000000" pitchFamily="65" charset="-120"/>
                <a:ea typeface="標楷體" panose="03000509000000000000" pitchFamily="65" charset="-120"/>
              </a:rPr>
              <a:t>=</a:t>
            </a:r>
            <a:r>
              <a:rPr lang="zh-TW" altLang="en-US" sz="1600" u="sng" dirty="0">
                <a:latin typeface="標楷體" panose="03000509000000000000" pitchFamily="65" charset="-120"/>
                <a:ea typeface="標楷體" panose="03000509000000000000" pitchFamily="65" charset="-120"/>
              </a:rPr>
              <a:t> </a:t>
            </a:r>
            <a:r>
              <a:rPr lang="en-US" altLang="zh-TW" sz="1600" u="sng" dirty="0">
                <a:latin typeface="標楷體" panose="03000509000000000000" pitchFamily="65" charset="-120"/>
                <a:ea typeface="標楷體" panose="03000509000000000000" pitchFamily="65" charset="-120"/>
              </a:rPr>
              <a:t>119(</a:t>
            </a:r>
            <a:r>
              <a:rPr lang="zh-TW" altLang="en-US" sz="1600" u="sng" dirty="0">
                <a:latin typeface="標楷體" panose="03000509000000000000" pitchFamily="65" charset="-120"/>
                <a:ea typeface="標楷體" panose="03000509000000000000" pitchFamily="65" charset="-120"/>
              </a:rPr>
              <a:t>十進制</a:t>
            </a:r>
            <a:r>
              <a:rPr lang="en-US" altLang="zh-TW" sz="1600" u="sng" dirty="0">
                <a:latin typeface="標楷體" panose="03000509000000000000" pitchFamily="65" charset="-120"/>
                <a:ea typeface="標楷體" panose="03000509000000000000" pitchFamily="65" charset="-120"/>
              </a:rPr>
              <a:t>)</a:t>
            </a:r>
          </a:p>
          <a:p>
            <a:r>
              <a:rPr lang="en-US" altLang="zh-TW" sz="1600" dirty="0">
                <a:latin typeface="標楷體" panose="03000509000000000000" pitchFamily="65" charset="-120"/>
                <a:ea typeface="標楷體" panose="03000509000000000000" pitchFamily="65" charset="-120"/>
              </a:rPr>
              <a:t>	</a:t>
            </a:r>
            <a:r>
              <a:rPr lang="en-US" altLang="zh-TW" sz="1600" u="sng" dirty="0">
                <a:latin typeface="標楷體" panose="03000509000000000000" pitchFamily="65" charset="-120"/>
                <a:ea typeface="標楷體" panose="03000509000000000000" pitchFamily="65" charset="-120"/>
              </a:rPr>
              <a:t>78(</a:t>
            </a:r>
            <a:r>
              <a:rPr lang="zh-TW" altLang="en-US" sz="1600" u="sng" dirty="0">
                <a:latin typeface="標楷體" panose="03000509000000000000" pitchFamily="65" charset="-120"/>
                <a:ea typeface="標楷體" panose="03000509000000000000" pitchFamily="65" charset="-120"/>
              </a:rPr>
              <a:t>十六進制</a:t>
            </a:r>
            <a:r>
              <a:rPr lang="en-US" altLang="zh-TW" sz="1600" u="sng" dirty="0">
                <a:latin typeface="標楷體" panose="03000509000000000000" pitchFamily="65" charset="-120"/>
                <a:ea typeface="標楷體" panose="03000509000000000000" pitchFamily="65" charset="-120"/>
              </a:rPr>
              <a:t>)</a:t>
            </a:r>
            <a:r>
              <a:rPr lang="zh-TW" altLang="en-US" sz="1600" u="sng" dirty="0">
                <a:latin typeface="標楷體" panose="03000509000000000000" pitchFamily="65" charset="-120"/>
                <a:ea typeface="標楷體" panose="03000509000000000000" pitchFamily="65" charset="-120"/>
              </a:rPr>
              <a:t> </a:t>
            </a:r>
            <a:r>
              <a:rPr lang="en-US" altLang="zh-TW" sz="1600" u="sng" dirty="0">
                <a:latin typeface="標楷體" panose="03000509000000000000" pitchFamily="65" charset="-120"/>
                <a:ea typeface="標楷體" panose="03000509000000000000" pitchFamily="65" charset="-120"/>
              </a:rPr>
              <a:t>=</a:t>
            </a:r>
            <a:r>
              <a:rPr lang="zh-TW" altLang="en-US" sz="1600" u="sng" dirty="0">
                <a:latin typeface="標楷體" panose="03000509000000000000" pitchFamily="65" charset="-120"/>
                <a:ea typeface="標楷體" panose="03000509000000000000" pitchFamily="65" charset="-120"/>
              </a:rPr>
              <a:t> </a:t>
            </a:r>
            <a:r>
              <a:rPr lang="en-US" altLang="zh-TW" sz="1600" u="sng" dirty="0">
                <a:latin typeface="標楷體" panose="03000509000000000000" pitchFamily="65" charset="-120"/>
                <a:ea typeface="標楷體" panose="03000509000000000000" pitchFamily="65" charset="-120"/>
              </a:rPr>
              <a:t>120(</a:t>
            </a:r>
            <a:r>
              <a:rPr lang="zh-TW" altLang="en-US" sz="1600" u="sng" dirty="0">
                <a:latin typeface="標楷體" panose="03000509000000000000" pitchFamily="65" charset="-120"/>
                <a:ea typeface="標楷體" panose="03000509000000000000" pitchFamily="65" charset="-120"/>
              </a:rPr>
              <a:t>十進制</a:t>
            </a:r>
            <a:r>
              <a:rPr lang="en-US" altLang="zh-TW" sz="1600" u="sng" dirty="0">
                <a:latin typeface="標楷體" panose="03000509000000000000" pitchFamily="65" charset="-120"/>
                <a:ea typeface="標楷體" panose="03000509000000000000" pitchFamily="65" charset="-120"/>
              </a:rPr>
              <a:t>)</a:t>
            </a:r>
          </a:p>
          <a:p>
            <a:endParaRPr lang="en-US" altLang="zh-TW" sz="1600" dirty="0">
              <a:latin typeface="標楷體" panose="03000509000000000000" pitchFamily="65" charset="-120"/>
              <a:ea typeface="標楷體" panose="03000509000000000000" pitchFamily="65" charset="-120"/>
            </a:endParaRPr>
          </a:p>
          <a:p>
            <a:pPr marL="1200150" lvl="2" indent="-285750">
              <a:buFont typeface="Wingdings" panose="05000000000000000000" pitchFamily="2" charset="2"/>
              <a:buChar char="Ø"/>
            </a:pPr>
            <a:r>
              <a:rPr lang="en-US" altLang="zh-TW" sz="1600" dirty="0">
                <a:solidFill>
                  <a:srgbClr val="FF0000"/>
                </a:solidFill>
                <a:latin typeface="標楷體" panose="03000509000000000000" pitchFamily="65" charset="-120"/>
                <a:ea typeface="標楷體" panose="03000509000000000000" pitchFamily="65" charset="-120"/>
              </a:rPr>
              <a:t>Switch A </a:t>
            </a:r>
            <a:r>
              <a:rPr lang="zh-TW" altLang="en-US" sz="1600" dirty="0">
                <a:solidFill>
                  <a:srgbClr val="FF0000"/>
                </a:solidFill>
                <a:latin typeface="標楷體" panose="03000509000000000000" pitchFamily="65" charset="-120"/>
                <a:ea typeface="標楷體" panose="03000509000000000000" pitchFamily="65" charset="-120"/>
              </a:rPr>
              <a:t>的 </a:t>
            </a:r>
            <a:r>
              <a:rPr lang="en-US" altLang="zh-TW" sz="1600" dirty="0">
                <a:solidFill>
                  <a:srgbClr val="FF0000"/>
                </a:solidFill>
                <a:latin typeface="標楷體" panose="03000509000000000000" pitchFamily="65" charset="-120"/>
                <a:ea typeface="標楷體" panose="03000509000000000000" pitchFamily="65" charset="-120"/>
              </a:rPr>
              <a:t>MA</a:t>
            </a:r>
            <a:r>
              <a:rPr lang="zh-TW" altLang="en-US" sz="1600" dirty="0">
                <a:solidFill>
                  <a:srgbClr val="FF0000"/>
                </a:solidFill>
                <a:latin typeface="標楷體" panose="03000509000000000000" pitchFamily="65" charset="-120"/>
                <a:ea typeface="標楷體" panose="03000509000000000000" pitchFamily="65" charset="-120"/>
              </a:rPr>
              <a:t> 較小，因此</a:t>
            </a:r>
            <a:r>
              <a:rPr lang="en-US" altLang="zh-TW" sz="1600" dirty="0">
                <a:solidFill>
                  <a:srgbClr val="FF0000"/>
                </a:solidFill>
                <a:latin typeface="標楷體" panose="03000509000000000000" pitchFamily="65" charset="-120"/>
                <a:ea typeface="標楷體" panose="03000509000000000000" pitchFamily="65" charset="-120"/>
              </a:rPr>
              <a:t> Switch A</a:t>
            </a:r>
            <a:r>
              <a:rPr lang="zh-TW" altLang="en-US" sz="1600" dirty="0">
                <a:solidFill>
                  <a:srgbClr val="FF0000"/>
                </a:solidFill>
                <a:latin typeface="標楷體" panose="03000509000000000000" pitchFamily="65" charset="-120"/>
                <a:ea typeface="標楷體" panose="03000509000000000000" pitchFamily="65" charset="-120"/>
              </a:rPr>
              <a:t> 為 </a:t>
            </a:r>
            <a:r>
              <a:rPr lang="en-US" altLang="zh-TW" sz="1600" dirty="0">
                <a:solidFill>
                  <a:srgbClr val="FF0000"/>
                </a:solidFill>
                <a:latin typeface="標楷體" panose="03000509000000000000" pitchFamily="65" charset="-120"/>
                <a:ea typeface="標楷體" panose="03000509000000000000" pitchFamily="65" charset="-120"/>
              </a:rPr>
              <a:t>Root Bridge</a:t>
            </a:r>
            <a:r>
              <a:rPr lang="zh-TW" altLang="en-US" sz="1600" dirty="0">
                <a:solidFill>
                  <a:srgbClr val="FF0000"/>
                </a:solidFill>
                <a:latin typeface="標楷體" panose="03000509000000000000" pitchFamily="65" charset="-120"/>
                <a:ea typeface="標楷體" panose="03000509000000000000" pitchFamily="65" charset="-120"/>
              </a:rPr>
              <a:t>。</a:t>
            </a:r>
            <a:endParaRPr lang="en-US" altLang="zh-TW" sz="1600" dirty="0">
              <a:solidFill>
                <a:srgbClr val="FF0000"/>
              </a:solidFill>
              <a:latin typeface="標楷體" panose="03000509000000000000" pitchFamily="65" charset="-120"/>
              <a:ea typeface="標楷體" panose="03000509000000000000" pitchFamily="65" charset="-120"/>
            </a:endParaRPr>
          </a:p>
        </p:txBody>
      </p:sp>
      <p:sp>
        <p:nvSpPr>
          <p:cNvPr id="28" name="圓角矩形 27"/>
          <p:cNvSpPr/>
          <p:nvPr/>
        </p:nvSpPr>
        <p:spPr>
          <a:xfrm>
            <a:off x="1169165" y="2471333"/>
            <a:ext cx="1417022" cy="118068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文字方塊 2"/>
          <p:cNvSpPr txBox="1"/>
          <p:nvPr/>
        </p:nvSpPr>
        <p:spPr>
          <a:xfrm>
            <a:off x="143838" y="5349122"/>
            <a:ext cx="2781531" cy="646331"/>
          </a:xfrm>
          <a:prstGeom prst="rect">
            <a:avLst/>
          </a:prstGeom>
          <a:noFill/>
        </p:spPr>
        <p:txBody>
          <a:bodyPr wrap="none" rtlCol="0">
            <a:spAutoFit/>
          </a:bodyPr>
          <a:lstStyle/>
          <a:p>
            <a:pPr marL="285750" indent="-285750">
              <a:buFont typeface="Arial" panose="020B0604020202020204" pitchFamily="34" charset="0"/>
              <a:buChar char="•"/>
            </a:pPr>
            <a:r>
              <a:rPr lang="en-US" altLang="zh-TW" b="1" dirty="0">
                <a:latin typeface="標楷體" panose="03000509000000000000" pitchFamily="65" charset="-120"/>
                <a:ea typeface="標楷體" panose="03000509000000000000" pitchFamily="65" charset="-120"/>
              </a:rPr>
              <a:t>BP</a:t>
            </a:r>
            <a:r>
              <a:rPr lang="en-US" altLang="zh-TW" dirty="0">
                <a:latin typeface="標楷體" panose="03000509000000000000" pitchFamily="65" charset="-120"/>
                <a:ea typeface="標楷體" panose="03000509000000000000" pitchFamily="65" charset="-120"/>
              </a:rPr>
              <a:t> : Bridge Priority</a:t>
            </a:r>
          </a:p>
          <a:p>
            <a:pPr marL="285750" indent="-285750">
              <a:buFont typeface="Arial" panose="020B0604020202020204" pitchFamily="34" charset="0"/>
              <a:buChar char="•"/>
            </a:pPr>
            <a:r>
              <a:rPr lang="en-US" altLang="zh-TW" b="1" dirty="0">
                <a:latin typeface="標楷體" panose="03000509000000000000" pitchFamily="65" charset="-120"/>
                <a:ea typeface="標楷體" panose="03000509000000000000" pitchFamily="65" charset="-120"/>
              </a:rPr>
              <a:t>MA</a:t>
            </a:r>
            <a:r>
              <a:rPr lang="en-US" altLang="zh-TW" dirty="0">
                <a:latin typeface="標楷體" panose="03000509000000000000" pitchFamily="65" charset="-120"/>
                <a:ea typeface="標楷體" panose="03000509000000000000" pitchFamily="65" charset="-120"/>
              </a:rPr>
              <a:t> : MAC Address</a:t>
            </a:r>
            <a:endParaRPr lang="zh-TW" altLang="en-US" dirty="0">
              <a:latin typeface="標楷體" panose="03000509000000000000" pitchFamily="65" charset="-120"/>
              <a:ea typeface="標楷體" panose="03000509000000000000" pitchFamily="65" charset="-120"/>
            </a:endParaRPr>
          </a:p>
        </p:txBody>
      </p:sp>
      <p:sp>
        <p:nvSpPr>
          <p:cNvPr id="27" name="矩形 26"/>
          <p:cNvSpPr/>
          <p:nvPr/>
        </p:nvSpPr>
        <p:spPr>
          <a:xfrm rot="1513573">
            <a:off x="5894397" y="2770232"/>
            <a:ext cx="902811" cy="307777"/>
          </a:xfrm>
          <a:prstGeom prst="rect">
            <a:avLst/>
          </a:prstGeom>
        </p:spPr>
        <p:txBody>
          <a:bodyPr wrap="none">
            <a:spAutoFit/>
          </a:bodyPr>
          <a:lstStyle/>
          <a:p>
            <a:pPr algn="ctr"/>
            <a:r>
              <a:rPr lang="en-US" altLang="zh-TW" sz="1400" b="1" dirty="0">
                <a:solidFill>
                  <a:sysClr val="windowText" lastClr="000000"/>
                </a:solidFill>
                <a:latin typeface="標楷體" panose="03000509000000000000" pitchFamily="65" charset="-120"/>
                <a:ea typeface="標楷體" panose="03000509000000000000" pitchFamily="65" charset="-120"/>
              </a:rPr>
              <a:t>Switch B</a:t>
            </a:r>
            <a:endParaRPr lang="zh-TW" altLang="en-US" sz="1400" b="1" dirty="0">
              <a:solidFill>
                <a:sysClr val="windowText" lastClr="000000"/>
              </a:solidFill>
              <a:latin typeface="標楷體" panose="03000509000000000000" pitchFamily="65" charset="-120"/>
              <a:ea typeface="標楷體" panose="03000509000000000000" pitchFamily="65" charset="-120"/>
            </a:endParaRPr>
          </a:p>
        </p:txBody>
      </p:sp>
      <p:pic>
        <p:nvPicPr>
          <p:cNvPr id="29" name="內容版面配置區 3"/>
          <p:cNvPicPr>
            <a:picLocks noChangeAspect="1"/>
          </p:cNvPicPr>
          <p:nvPr/>
        </p:nvPicPr>
        <p:blipFill>
          <a:blip r:embed="rId2"/>
          <a:stretch>
            <a:fillRect/>
          </a:stretch>
        </p:blipFill>
        <p:spPr>
          <a:xfrm>
            <a:off x="3381880" y="1134543"/>
            <a:ext cx="1291201" cy="805180"/>
          </a:xfrm>
          <a:prstGeom prst="rect">
            <a:avLst/>
          </a:prstGeom>
        </p:spPr>
      </p:pic>
      <p:sp>
        <p:nvSpPr>
          <p:cNvPr id="30" name="矩形 29"/>
          <p:cNvSpPr/>
          <p:nvPr/>
        </p:nvSpPr>
        <p:spPr>
          <a:xfrm rot="1620630">
            <a:off x="3457525" y="1303686"/>
            <a:ext cx="1139910" cy="307777"/>
          </a:xfrm>
          <a:prstGeom prst="rect">
            <a:avLst/>
          </a:prstGeom>
        </p:spPr>
        <p:txBody>
          <a:bodyPr wrap="square">
            <a:spAutoFit/>
          </a:bodyPr>
          <a:lstStyle/>
          <a:p>
            <a:pPr algn="ctr"/>
            <a:r>
              <a:rPr lang="en-US" altLang="zh-TW" sz="1400" b="1" dirty="0">
                <a:solidFill>
                  <a:sysClr val="windowText" lastClr="000000"/>
                </a:solidFill>
                <a:latin typeface="標楷體" panose="03000509000000000000" pitchFamily="65" charset="-120"/>
                <a:ea typeface="標楷體" panose="03000509000000000000" pitchFamily="65" charset="-120"/>
              </a:rPr>
              <a:t>Switch C</a:t>
            </a:r>
            <a:endParaRPr lang="zh-TW" altLang="en-US" sz="1400" b="1" dirty="0">
              <a:solidFill>
                <a:sysClr val="windowText" lastClr="000000"/>
              </a:solidFill>
              <a:latin typeface="標楷體" panose="03000509000000000000" pitchFamily="65" charset="-120"/>
              <a:ea typeface="標楷體" panose="03000509000000000000" pitchFamily="65" charset="-120"/>
            </a:endParaRPr>
          </a:p>
        </p:txBody>
      </p:sp>
      <p:sp>
        <p:nvSpPr>
          <p:cNvPr id="9" name="圓角矩形 8"/>
          <p:cNvSpPr/>
          <p:nvPr/>
        </p:nvSpPr>
        <p:spPr>
          <a:xfrm>
            <a:off x="2039939" y="2972644"/>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圓角矩形 33"/>
          <p:cNvSpPr/>
          <p:nvPr/>
        </p:nvSpPr>
        <p:spPr>
          <a:xfrm>
            <a:off x="2039289" y="2972644"/>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圓角矩形 34"/>
          <p:cNvSpPr/>
          <p:nvPr/>
        </p:nvSpPr>
        <p:spPr>
          <a:xfrm>
            <a:off x="5816615" y="2627206"/>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cxnSp>
        <p:nvCxnSpPr>
          <p:cNvPr id="37" name="直線接點 36"/>
          <p:cNvCxnSpPr/>
          <p:nvPr/>
        </p:nvCxnSpPr>
        <p:spPr>
          <a:xfrm flipV="1">
            <a:off x="4084320" y="922020"/>
            <a:ext cx="0" cy="434340"/>
          </a:xfrm>
          <a:prstGeom prst="line">
            <a:avLst/>
          </a:prstGeom>
          <a:ln w="19050"/>
        </p:spPr>
        <p:style>
          <a:lnRef idx="1">
            <a:schemeClr val="dk1"/>
          </a:lnRef>
          <a:fillRef idx="0">
            <a:schemeClr val="dk1"/>
          </a:fillRef>
          <a:effectRef idx="0">
            <a:schemeClr val="dk1"/>
          </a:effectRef>
          <a:fontRef idx="minor">
            <a:schemeClr val="tx1"/>
          </a:fontRef>
        </p:style>
      </p:cxnSp>
      <p:sp>
        <p:nvSpPr>
          <p:cNvPr id="38" name="圓角矩形 37"/>
          <p:cNvSpPr/>
          <p:nvPr/>
        </p:nvSpPr>
        <p:spPr>
          <a:xfrm>
            <a:off x="3768722" y="1579802"/>
            <a:ext cx="107775" cy="10757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39" name="圓角矩形 38"/>
          <p:cNvSpPr/>
          <p:nvPr/>
        </p:nvSpPr>
        <p:spPr>
          <a:xfrm>
            <a:off x="4497381" y="1812350"/>
            <a:ext cx="107775" cy="10757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graphicFrame>
        <p:nvGraphicFramePr>
          <p:cNvPr id="40" name="表格 39"/>
          <p:cNvGraphicFramePr>
            <a:graphicFrameLocks noGrp="1"/>
          </p:cNvGraphicFramePr>
          <p:nvPr>
            <p:extLst>
              <p:ext uri="{D42A27DB-BD31-4B8C-83A1-F6EECF244321}">
                <p14:modId xmlns:p14="http://schemas.microsoft.com/office/powerpoint/2010/main" val="756347344"/>
              </p:ext>
            </p:extLst>
          </p:nvPr>
        </p:nvGraphicFramePr>
        <p:xfrm>
          <a:off x="5303820" y="3711004"/>
          <a:ext cx="2307087" cy="1473200"/>
        </p:xfrm>
        <a:graphic>
          <a:graphicData uri="http://schemas.openxmlformats.org/drawingml/2006/table">
            <a:tbl>
              <a:tblPr firstRow="1" bandRow="1">
                <a:tableStyleId>{5C22544A-7EE6-4342-B048-85BDC9FD1C3A}</a:tableStyleId>
              </a:tblPr>
              <a:tblGrid>
                <a:gridCol w="519915">
                  <a:extLst>
                    <a:ext uri="{9D8B030D-6E8A-4147-A177-3AD203B41FA5}">
                      <a16:colId xmlns:a16="http://schemas.microsoft.com/office/drawing/2014/main" val="3243076895"/>
                    </a:ext>
                  </a:extLst>
                </a:gridCol>
                <a:gridCol w="1787172">
                  <a:extLst>
                    <a:ext uri="{9D8B030D-6E8A-4147-A177-3AD203B41FA5}">
                      <a16:colId xmlns:a16="http://schemas.microsoft.com/office/drawing/2014/main" val="3244485407"/>
                    </a:ext>
                  </a:extLst>
                </a:gridCol>
              </a:tblGrid>
              <a:tr h="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b="1" dirty="0">
                          <a:solidFill>
                            <a:sysClr val="windowText" lastClr="000000"/>
                          </a:solidFill>
                          <a:latin typeface="標楷體" panose="03000509000000000000" pitchFamily="65" charset="-120"/>
                          <a:ea typeface="標楷體" panose="03000509000000000000" pitchFamily="65" charset="-120"/>
                        </a:rPr>
                        <a:t>Switch</a:t>
                      </a:r>
                      <a:r>
                        <a:rPr lang="en-US" altLang="zh-TW" b="1" baseline="0" dirty="0">
                          <a:solidFill>
                            <a:sysClr val="windowText" lastClr="000000"/>
                          </a:solidFill>
                          <a:latin typeface="標楷體" panose="03000509000000000000" pitchFamily="65" charset="-120"/>
                          <a:ea typeface="標楷體" panose="03000509000000000000" pitchFamily="65" charset="-120"/>
                        </a:rPr>
                        <a:t> C</a:t>
                      </a:r>
                      <a:endParaRPr lang="zh-TW" altLang="en-US" b="1"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AD47"/>
                    </a:solidFill>
                  </a:tcPr>
                </a:tc>
                <a:tc hMerge="1">
                  <a:txBody>
                    <a:bodyPr/>
                    <a:lstStyle/>
                    <a:p>
                      <a:endParaRPr lang="zh-TW" altLang="en-US"/>
                    </a:p>
                  </a:txBody>
                  <a:tcPr/>
                </a:tc>
                <a:extLst>
                  <a:ext uri="{0D108BD9-81ED-4DB2-BD59-A6C34878D82A}">
                    <a16:rowId xmlns:a16="http://schemas.microsoft.com/office/drawing/2014/main" val="1663656076"/>
                  </a:ext>
                </a:extLst>
              </a:tr>
              <a:tr h="0">
                <a:tc gridSpan="2">
                  <a:txBody>
                    <a:bodyPr/>
                    <a:lstStyle/>
                    <a:p>
                      <a:pPr algn="ctr"/>
                      <a:r>
                        <a:rPr lang="en-US" altLang="zh-TW" b="1" dirty="0">
                          <a:solidFill>
                            <a:sysClr val="windowText" lastClr="000000"/>
                          </a:solidFill>
                          <a:latin typeface="標楷體" panose="03000509000000000000" pitchFamily="65" charset="-120"/>
                          <a:ea typeface="標楷體" panose="03000509000000000000" pitchFamily="65" charset="-120"/>
                        </a:rPr>
                        <a:t>BID</a:t>
                      </a:r>
                      <a:endParaRPr lang="zh-TW" altLang="en-US" b="1"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zh-TW" alt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0043185"/>
                  </a:ext>
                </a:extLst>
              </a:tr>
              <a:tr h="370840">
                <a:tc>
                  <a:txBody>
                    <a:bodyPr/>
                    <a:lstStyle/>
                    <a:p>
                      <a:pPr algn="ctr"/>
                      <a:r>
                        <a:rPr lang="en-US" altLang="zh-TW" sz="1400" b="0" dirty="0">
                          <a:solidFill>
                            <a:sysClr val="windowText" lastClr="000000"/>
                          </a:solidFill>
                          <a:latin typeface="標楷體" panose="03000509000000000000" pitchFamily="65" charset="-120"/>
                          <a:ea typeface="標楷體" panose="03000509000000000000" pitchFamily="65" charset="-120"/>
                        </a:rPr>
                        <a:t>BP</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400" b="0" i="0" kern="1200" dirty="0">
                          <a:solidFill>
                            <a:schemeClr val="dk1"/>
                          </a:solidFill>
                          <a:effectLst/>
                          <a:latin typeface="標楷體" panose="03000509000000000000" pitchFamily="65" charset="-120"/>
                          <a:ea typeface="標楷體" panose="03000509000000000000" pitchFamily="65" charset="-120"/>
                          <a:cs typeface="+mn-cs"/>
                        </a:rPr>
                        <a:t>32768</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8494295"/>
                  </a:ext>
                </a:extLst>
              </a:tr>
              <a:tr h="370840">
                <a:tc>
                  <a:txBody>
                    <a:bodyPr/>
                    <a:lstStyle/>
                    <a:p>
                      <a:pPr algn="ctr"/>
                      <a:r>
                        <a:rPr lang="en-US" altLang="zh-TW" sz="1400" b="0" dirty="0">
                          <a:solidFill>
                            <a:sysClr val="windowText" lastClr="000000"/>
                          </a:solidFill>
                          <a:latin typeface="標楷體" panose="03000509000000000000" pitchFamily="65" charset="-120"/>
                          <a:ea typeface="標楷體" panose="03000509000000000000" pitchFamily="65" charset="-120"/>
                        </a:rPr>
                        <a:t>MA</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400" dirty="0">
                          <a:latin typeface="標楷體" panose="03000509000000000000" pitchFamily="65" charset="-120"/>
                          <a:ea typeface="標楷體" panose="03000509000000000000" pitchFamily="65" charset="-120"/>
                        </a:rPr>
                        <a:t>0C:54:A5:1A:CF:78</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8075530"/>
                  </a:ext>
                </a:extLst>
              </a:tr>
            </a:tbl>
          </a:graphicData>
        </a:graphic>
      </p:graphicFrame>
      <p:sp>
        <p:nvSpPr>
          <p:cNvPr id="41" name="圓角矩形 40"/>
          <p:cNvSpPr/>
          <p:nvPr/>
        </p:nvSpPr>
        <p:spPr>
          <a:xfrm>
            <a:off x="559016" y="6615261"/>
            <a:ext cx="107775" cy="10757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376887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42" presetClass="path" presetSubtype="0" accel="50000" decel="50000" fill="hold" grpId="2" nodeType="withEffect">
                                  <p:stCondLst>
                                    <p:cond delay="0"/>
                                  </p:stCondLst>
                                  <p:childTnLst>
                                    <p:animMotion origin="layout" path="M -4.79167E-6 -3.7037E-6 L 0.31264 -0.00208 " pathEditMode="relative" rAng="0" ptsTypes="AA">
                                      <p:cBhvr>
                                        <p:cTn id="30" dur="3000" fill="hold"/>
                                        <p:tgtEl>
                                          <p:spTgt spid="9"/>
                                        </p:tgtEl>
                                        <p:attrNameLst>
                                          <p:attrName>ppt_x</p:attrName>
                                          <p:attrName>ppt_y</p:attrName>
                                        </p:attrNameLst>
                                      </p:cBhvr>
                                      <p:rCtr x="15625" y="-116"/>
                                    </p:animMotion>
                                  </p:childTnLst>
                                </p:cTn>
                              </p:par>
                              <p:par>
                                <p:cTn id="31" presetID="42" presetClass="path" presetSubtype="0" accel="50000" decel="50000" fill="hold" grpId="2" nodeType="withEffect">
                                  <p:stCondLst>
                                    <p:cond delay="0"/>
                                  </p:stCondLst>
                                  <p:childTnLst>
                                    <p:animMotion origin="layout" path="M 0.00456 0.00162 L -0.30977 0.00347 " pathEditMode="relative" rAng="0" ptsTypes="AA">
                                      <p:cBhvr>
                                        <p:cTn id="32" dur="3000" fill="hold"/>
                                        <p:tgtEl>
                                          <p:spTgt spid="10"/>
                                        </p:tgtEl>
                                        <p:attrNameLst>
                                          <p:attrName>ppt_x</p:attrName>
                                          <p:attrName>ppt_y</p:attrName>
                                        </p:attrNameLst>
                                      </p:cBhvr>
                                      <p:rCtr x="-15495" y="231"/>
                                    </p:animMotion>
                                  </p:childTnLst>
                                </p:cTn>
                              </p:par>
                              <p:par>
                                <p:cTn id="33" presetID="1" presetClass="entr" presetSubtype="0" fill="hold" grpId="1"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42" presetClass="path" presetSubtype="0" accel="50000" decel="50000" fill="hold" grpId="2" nodeType="withEffect">
                                  <p:stCondLst>
                                    <p:cond delay="0"/>
                                  </p:stCondLst>
                                  <p:childTnLst>
                                    <p:animMotion origin="layout" path="M -4.58333E-6 -3.7037E-6 L 0.14428 -0.20301 " pathEditMode="relative" rAng="0" ptsTypes="AA">
                                      <p:cBhvr>
                                        <p:cTn id="36" dur="3000" fill="hold"/>
                                        <p:tgtEl>
                                          <p:spTgt spid="34"/>
                                        </p:tgtEl>
                                        <p:attrNameLst>
                                          <p:attrName>ppt_x</p:attrName>
                                          <p:attrName>ppt_y</p:attrName>
                                        </p:attrNameLst>
                                      </p:cBhvr>
                                      <p:rCtr x="7214" y="-10162"/>
                                    </p:animMotion>
                                  </p:childTnLst>
                                </p:cTn>
                              </p:par>
                              <p:par>
                                <p:cTn id="37" presetID="1" presetClass="entr" presetSubtype="0" fill="hold" grpId="1"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42" presetClass="path" presetSubtype="0" accel="50000" decel="50000" fill="hold" grpId="2" nodeType="withEffect">
                                  <p:stCondLst>
                                    <p:cond delay="0"/>
                                  </p:stCondLst>
                                  <p:childTnLst>
                                    <p:animMotion origin="layout" path="M 2.5E-6 -2.22222E-6 L -0.11068 -0.12106 " pathEditMode="relative" rAng="0" ptsTypes="AA">
                                      <p:cBhvr>
                                        <p:cTn id="40" dur="3000" fill="hold"/>
                                        <p:tgtEl>
                                          <p:spTgt spid="35"/>
                                        </p:tgtEl>
                                        <p:attrNameLst>
                                          <p:attrName>ppt_x</p:attrName>
                                          <p:attrName>ppt_y</p:attrName>
                                        </p:attrNameLst>
                                      </p:cBhvr>
                                      <p:rCtr x="-5443" y="-6065"/>
                                    </p:animMotion>
                                  </p:childTnLst>
                                </p:cTn>
                              </p:par>
                              <p:par>
                                <p:cTn id="41" presetID="1" presetClass="entr" presetSubtype="0" fill="hold" grpId="1" nodeType="with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42" presetClass="path" presetSubtype="0" accel="50000" decel="50000" fill="hold" grpId="2" nodeType="withEffect">
                                  <p:stCondLst>
                                    <p:cond delay="0"/>
                                  </p:stCondLst>
                                  <p:childTnLst>
                                    <p:animMotion origin="layout" path="M -4.16667E-7 -3.46945E-18 L -0.14414 0.20301 " pathEditMode="relative" rAng="0" ptsTypes="AA">
                                      <p:cBhvr>
                                        <p:cTn id="44" dur="3000" fill="hold"/>
                                        <p:tgtEl>
                                          <p:spTgt spid="38"/>
                                        </p:tgtEl>
                                        <p:attrNameLst>
                                          <p:attrName>ppt_x</p:attrName>
                                          <p:attrName>ppt_y</p:attrName>
                                        </p:attrNameLst>
                                      </p:cBhvr>
                                      <p:rCtr x="-7214" y="10139"/>
                                    </p:animMotion>
                                  </p:childTnLst>
                                </p:cTn>
                              </p:par>
                              <p:par>
                                <p:cTn id="45" presetID="1" presetClass="entr" presetSubtype="0" fill="hold" grpId="1"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42" presetClass="path" presetSubtype="0" accel="50000" decel="50000" fill="hold" grpId="2" nodeType="withEffect">
                                  <p:stCondLst>
                                    <p:cond delay="0"/>
                                  </p:stCondLst>
                                  <p:childTnLst>
                                    <p:animMotion origin="layout" path="M 2.70833E-6 -7.40741E-7 L 0.1082 0.11898 " pathEditMode="relative" rAng="0" ptsTypes="AA">
                                      <p:cBhvr>
                                        <p:cTn id="48" dur="3000" fill="hold"/>
                                        <p:tgtEl>
                                          <p:spTgt spid="39"/>
                                        </p:tgtEl>
                                        <p:attrNameLst>
                                          <p:attrName>ppt_x</p:attrName>
                                          <p:attrName>ppt_y</p:attrName>
                                        </p:attrNameLst>
                                      </p:cBhvr>
                                      <p:rCtr x="5417" y="5949"/>
                                    </p:animMotion>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1" nodeType="click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1" nodeType="click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1" nodeType="click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0" grpId="2" animBg="1"/>
      <p:bldP spid="22" grpId="0" animBg="1"/>
      <p:bldP spid="22" grpId="1" animBg="1"/>
      <p:bldP spid="23" grpId="0" animBg="1"/>
      <p:bldP spid="23" grpId="1" animBg="1"/>
      <p:bldP spid="28" grpId="0" animBg="1"/>
      <p:bldP spid="28" grpId="1" animBg="1"/>
      <p:bldP spid="9" grpId="0" animBg="1"/>
      <p:bldP spid="9" grpId="1" animBg="1"/>
      <p:bldP spid="9" grpId="2" animBg="1"/>
      <p:bldP spid="34" grpId="0" animBg="1"/>
      <p:bldP spid="34" grpId="1" animBg="1"/>
      <p:bldP spid="34" grpId="2" animBg="1"/>
      <p:bldP spid="35" grpId="0" animBg="1"/>
      <p:bldP spid="35" grpId="1" animBg="1"/>
      <p:bldP spid="35" grpId="2" animBg="1"/>
      <p:bldP spid="38" grpId="0" animBg="1"/>
      <p:bldP spid="38" grpId="1" animBg="1"/>
      <p:bldP spid="38" grpId="2" animBg="1"/>
      <p:bldP spid="39" grpId="0" animBg="1"/>
      <p:bldP spid="39" grpId="1" animBg="1"/>
      <p:bldP spid="39" grpId="2"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8057" y="181563"/>
            <a:ext cx="10515600" cy="1325563"/>
          </a:xfrm>
        </p:spPr>
        <p:txBody>
          <a:bodyPr/>
          <a:lstStyle/>
          <a:p>
            <a:r>
              <a:rPr lang="zh-TW" altLang="en-US" dirty="0">
                <a:latin typeface="標楷體" panose="03000509000000000000" pitchFamily="65" charset="-120"/>
                <a:ea typeface="標楷體" panose="03000509000000000000" pitchFamily="65" charset="-120"/>
              </a:rPr>
              <a:t>選擇 </a:t>
            </a:r>
            <a:r>
              <a:rPr lang="en-US" altLang="zh-TW" dirty="0">
                <a:latin typeface="標楷體" panose="03000509000000000000" pitchFamily="65" charset="-120"/>
                <a:ea typeface="標楷體" panose="03000509000000000000" pitchFamily="65" charset="-120"/>
              </a:rPr>
              <a:t>RP(Root Port) (1/2)</a:t>
            </a:r>
            <a:endParaRPr lang="zh-TW" altLang="en-US" dirty="0"/>
          </a:p>
        </p:txBody>
      </p:sp>
      <p:sp>
        <p:nvSpPr>
          <p:cNvPr id="3" name="內容版面配置區 2"/>
          <p:cNvSpPr>
            <a:spLocks noGrp="1"/>
          </p:cNvSpPr>
          <p:nvPr>
            <p:ph idx="1"/>
          </p:nvPr>
        </p:nvSpPr>
        <p:spPr>
          <a:xfrm>
            <a:off x="458057" y="1938641"/>
            <a:ext cx="5685889" cy="4351338"/>
          </a:xfrm>
        </p:spPr>
        <p:txBody>
          <a:bodyPr>
            <a:normAutofit lnSpcReduction="10000"/>
          </a:bodyPr>
          <a:lstStyle/>
          <a:p>
            <a:pPr>
              <a:lnSpc>
                <a:spcPct val="150000"/>
              </a:lnSpc>
            </a:pPr>
            <a:r>
              <a:rPr lang="zh-TW" altLang="en-US" sz="2000" dirty="0">
                <a:latin typeface="標楷體" panose="03000509000000000000" pitchFamily="65" charset="-120"/>
                <a:ea typeface="標楷體" panose="03000509000000000000" pitchFamily="65" charset="-120"/>
              </a:rPr>
              <a:t>除了 </a:t>
            </a:r>
            <a:r>
              <a:rPr lang="en-US" altLang="zh-TW" sz="2000" dirty="0">
                <a:latin typeface="標楷體" panose="03000509000000000000" pitchFamily="65" charset="-120"/>
                <a:ea typeface="標楷體" panose="03000509000000000000" pitchFamily="65" charset="-120"/>
              </a:rPr>
              <a:t>Root Bridge </a:t>
            </a:r>
            <a:r>
              <a:rPr lang="zh-TW" altLang="en-US" sz="2000" dirty="0">
                <a:latin typeface="標楷體" panose="03000509000000000000" pitchFamily="65" charset="-120"/>
                <a:ea typeface="標楷體" panose="03000509000000000000" pitchFamily="65" charset="-120"/>
              </a:rPr>
              <a:t>以外每台 </a:t>
            </a:r>
            <a:r>
              <a:rPr lang="en-US" altLang="zh-TW" sz="2000" dirty="0">
                <a:latin typeface="標楷體" panose="03000509000000000000" pitchFamily="65" charset="-120"/>
                <a:ea typeface="標楷體" panose="03000509000000000000" pitchFamily="65" charset="-120"/>
              </a:rPr>
              <a:t>Switch </a:t>
            </a:r>
            <a:r>
              <a:rPr lang="zh-TW" altLang="en-US" sz="2000" dirty="0">
                <a:latin typeface="標楷體" panose="03000509000000000000" pitchFamily="65" charset="-120"/>
                <a:ea typeface="標楷體" panose="03000509000000000000" pitchFamily="65" charset="-120"/>
              </a:rPr>
              <a:t>都會有一個 </a:t>
            </a:r>
            <a:r>
              <a:rPr lang="en-US" altLang="zh-TW" sz="2000" dirty="0">
                <a:latin typeface="標楷體" panose="03000509000000000000" pitchFamily="65" charset="-120"/>
                <a:ea typeface="標楷體" panose="03000509000000000000" pitchFamily="65" charset="-120"/>
              </a:rPr>
              <a:t>Root Port</a:t>
            </a:r>
            <a:r>
              <a:rPr lang="zh-TW" altLang="en-US" sz="2000" dirty="0">
                <a:latin typeface="標楷體" panose="03000509000000000000" pitchFamily="65" charset="-120"/>
                <a:ea typeface="標楷體" panose="03000509000000000000" pitchFamily="65" charset="-120"/>
              </a:rPr>
              <a:t>，它是依據 </a:t>
            </a:r>
            <a:r>
              <a:rPr lang="en-US" altLang="zh-TW" sz="2000" dirty="0">
                <a:latin typeface="標楷體" panose="03000509000000000000" pitchFamily="65" charset="-120"/>
                <a:ea typeface="標楷體" panose="03000509000000000000" pitchFamily="65" charset="-120"/>
              </a:rPr>
              <a:t>Path cost(</a:t>
            </a:r>
            <a:r>
              <a:rPr lang="zh-TW" altLang="en-US" sz="2000" dirty="0">
                <a:latin typeface="標楷體" panose="03000509000000000000" pitchFamily="65" charset="-120"/>
                <a:ea typeface="標楷體" panose="03000509000000000000" pitchFamily="65" charset="-120"/>
              </a:rPr>
              <a:t>路徑成本</a:t>
            </a:r>
            <a:r>
              <a:rPr lang="en-US" altLang="zh-TW" sz="2000"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來決定，如果相同就去跟另一端的 </a:t>
            </a:r>
            <a:r>
              <a:rPr lang="en-US" altLang="zh-TW" sz="2000" dirty="0">
                <a:latin typeface="標楷體" panose="03000509000000000000" pitchFamily="65" charset="-120"/>
                <a:ea typeface="標楷體" panose="03000509000000000000" pitchFamily="65" charset="-120"/>
              </a:rPr>
              <a:t>Switch</a:t>
            </a:r>
            <a:r>
              <a:rPr lang="zh-TW" altLang="en-US" sz="2000" dirty="0">
                <a:latin typeface="標楷體" panose="03000509000000000000" pitchFamily="65" charset="-120"/>
                <a:ea typeface="標楷體" panose="03000509000000000000" pitchFamily="65" charset="-120"/>
              </a:rPr>
              <a:t> </a:t>
            </a:r>
            <a:r>
              <a:rPr lang="en-US" altLang="zh-TW" sz="2000" dirty="0">
                <a:latin typeface="標楷體" panose="03000509000000000000" pitchFamily="65" charset="-120"/>
                <a:ea typeface="標楷體" panose="03000509000000000000" pitchFamily="65" charset="-120"/>
              </a:rPr>
              <a:t>BID</a:t>
            </a:r>
            <a:r>
              <a:rPr lang="zh-TW" altLang="en-US" sz="2000" dirty="0">
                <a:latin typeface="標楷體" panose="03000509000000000000" pitchFamily="65" charset="-120"/>
                <a:ea typeface="標楷體" panose="03000509000000000000" pitchFamily="65" charset="-120"/>
              </a:rPr>
              <a:t>和 </a:t>
            </a:r>
            <a:r>
              <a:rPr lang="en-US" altLang="zh-TW" sz="2000" dirty="0">
                <a:latin typeface="標楷體" panose="03000509000000000000" pitchFamily="65" charset="-120"/>
                <a:ea typeface="標楷體" panose="03000509000000000000" pitchFamily="65" charset="-120"/>
              </a:rPr>
              <a:t>Port ID </a:t>
            </a:r>
            <a:r>
              <a:rPr lang="zh-TW" altLang="en-US" sz="2000" dirty="0">
                <a:latin typeface="標楷體" panose="03000509000000000000" pitchFamily="65" charset="-120"/>
                <a:ea typeface="標楷體" panose="03000509000000000000" pitchFamily="65" charset="-120"/>
              </a:rPr>
              <a:t>來做比較。</a:t>
            </a:r>
            <a:endParaRPr lang="en-US" altLang="zh-TW" sz="2000" dirty="0">
              <a:latin typeface="標楷體" panose="03000509000000000000" pitchFamily="65" charset="-120"/>
              <a:ea typeface="標楷體" panose="03000509000000000000" pitchFamily="65" charset="-120"/>
            </a:endParaRPr>
          </a:p>
          <a:p>
            <a:pPr>
              <a:lnSpc>
                <a:spcPct val="150000"/>
              </a:lnSpc>
            </a:pPr>
            <a:r>
              <a:rPr lang="zh-TW" altLang="en-US" sz="2000" dirty="0">
                <a:latin typeface="標楷體" panose="03000509000000000000" pitchFamily="65" charset="-120"/>
                <a:ea typeface="標楷體" panose="03000509000000000000" pitchFamily="65" charset="-120"/>
              </a:rPr>
              <a:t>一開始 </a:t>
            </a:r>
            <a:r>
              <a:rPr lang="en-US" altLang="zh-TW" sz="2000" dirty="0">
                <a:latin typeface="標楷體" panose="03000509000000000000" pitchFamily="65" charset="-120"/>
                <a:ea typeface="標楷體" panose="03000509000000000000" pitchFamily="65" charset="-120"/>
              </a:rPr>
              <a:t>STP </a:t>
            </a:r>
            <a:r>
              <a:rPr lang="zh-TW" altLang="en-US" sz="2000" dirty="0">
                <a:latin typeface="標楷體" panose="03000509000000000000" pitchFamily="65" charset="-120"/>
                <a:ea typeface="標楷體" panose="03000509000000000000" pitchFamily="65" charset="-120"/>
              </a:rPr>
              <a:t>會選擇一個 </a:t>
            </a:r>
            <a:r>
              <a:rPr lang="en-US" altLang="zh-TW" sz="2000" dirty="0">
                <a:latin typeface="標楷體" panose="03000509000000000000" pitchFamily="65" charset="-120"/>
                <a:ea typeface="標楷體" panose="03000509000000000000" pitchFamily="65" charset="-120"/>
              </a:rPr>
              <a:t>Port </a:t>
            </a:r>
            <a:r>
              <a:rPr lang="zh-TW" altLang="en-US" sz="2000" dirty="0">
                <a:latin typeface="標楷體" panose="03000509000000000000" pitchFamily="65" charset="-120"/>
                <a:ea typeface="標楷體" panose="03000509000000000000" pitchFamily="65" charset="-120"/>
              </a:rPr>
              <a:t>當作 </a:t>
            </a:r>
            <a:r>
              <a:rPr lang="en-US" altLang="zh-TW" sz="2000" dirty="0">
                <a:latin typeface="標楷體" panose="03000509000000000000" pitchFamily="65" charset="-120"/>
                <a:ea typeface="標楷體" panose="03000509000000000000" pitchFamily="65" charset="-120"/>
              </a:rPr>
              <a:t>RP</a:t>
            </a:r>
            <a:r>
              <a:rPr lang="zh-TW" altLang="en-US" sz="2000" dirty="0">
                <a:latin typeface="標楷體" panose="03000509000000000000" pitchFamily="65" charset="-120"/>
                <a:ea typeface="標楷體" panose="03000509000000000000" pitchFamily="65" charset="-120"/>
              </a:rPr>
              <a:t>，此為</a:t>
            </a:r>
            <a:r>
              <a:rPr lang="en-US" altLang="zh-TW" sz="2000" dirty="0">
                <a:latin typeface="標楷體" panose="03000509000000000000" pitchFamily="65" charset="-120"/>
                <a:ea typeface="標楷體" panose="03000509000000000000" pitchFamily="65" charset="-120"/>
              </a:rPr>
              <a:t>Switch </a:t>
            </a:r>
            <a:r>
              <a:rPr lang="zh-TW" altLang="en-US" sz="2000" dirty="0">
                <a:latin typeface="標楷體" panose="03000509000000000000" pitchFamily="65" charset="-120"/>
                <a:ea typeface="標楷體" panose="03000509000000000000" pitchFamily="65" charset="-120"/>
              </a:rPr>
              <a:t>到 </a:t>
            </a:r>
            <a:r>
              <a:rPr lang="en-US" altLang="zh-TW" sz="2000" dirty="0">
                <a:latin typeface="標楷體" panose="03000509000000000000" pitchFamily="65" charset="-120"/>
                <a:ea typeface="標楷體" panose="03000509000000000000" pitchFamily="65" charset="-120"/>
              </a:rPr>
              <a:t>Root Bridge </a:t>
            </a:r>
            <a:r>
              <a:rPr lang="zh-TW" altLang="en-US" sz="2000" dirty="0">
                <a:latin typeface="標楷體" panose="03000509000000000000" pitchFamily="65" charset="-120"/>
                <a:ea typeface="標楷體" panose="03000509000000000000" pitchFamily="65" charset="-120"/>
              </a:rPr>
              <a:t>的最佳路徑，判斷方式則是依據</a:t>
            </a:r>
            <a:r>
              <a:rPr lang="en-US" altLang="zh-TW" sz="2000" dirty="0">
                <a:latin typeface="標楷體" panose="03000509000000000000" pitchFamily="65" charset="-120"/>
                <a:ea typeface="標楷體" panose="03000509000000000000" pitchFamily="65" charset="-120"/>
              </a:rPr>
              <a:t>Path Cost</a:t>
            </a:r>
            <a:r>
              <a:rPr lang="zh-TW" altLang="en-US" sz="2000" dirty="0">
                <a:latin typeface="標楷體" panose="03000509000000000000" pitchFamily="65" charset="-120"/>
                <a:ea typeface="標楷體" panose="03000509000000000000" pitchFamily="65" charset="-120"/>
              </a:rPr>
              <a:t>來比較越小的優先。</a:t>
            </a:r>
            <a:endParaRPr lang="en-US" altLang="zh-TW" sz="2000" dirty="0">
              <a:latin typeface="標楷體" panose="03000509000000000000" pitchFamily="65" charset="-120"/>
              <a:ea typeface="標楷體" panose="03000509000000000000" pitchFamily="65" charset="-120"/>
            </a:endParaRPr>
          </a:p>
          <a:p>
            <a:pPr>
              <a:lnSpc>
                <a:spcPct val="150000"/>
              </a:lnSpc>
            </a:pPr>
            <a:r>
              <a:rPr lang="en-US" altLang="zh-TW" sz="2000" dirty="0">
                <a:latin typeface="標楷體" panose="03000509000000000000" pitchFamily="65" charset="-120"/>
                <a:ea typeface="標楷體" panose="03000509000000000000" pitchFamily="65" charset="-120"/>
              </a:rPr>
              <a:t>Path Cost</a:t>
            </a:r>
            <a:r>
              <a:rPr lang="zh-TW" altLang="en-US" sz="2000" dirty="0">
                <a:latin typeface="標楷體" panose="03000509000000000000" pitchFamily="65" charset="-120"/>
                <a:ea typeface="標楷體" panose="03000509000000000000" pitchFamily="65" charset="-120"/>
              </a:rPr>
              <a:t> 規範為 </a:t>
            </a:r>
            <a:r>
              <a:rPr lang="en-US" altLang="zh-TW" sz="2000" dirty="0">
                <a:latin typeface="標楷體" panose="03000509000000000000" pitchFamily="65" charset="-120"/>
                <a:ea typeface="標楷體" panose="03000509000000000000" pitchFamily="65" charset="-120"/>
              </a:rPr>
              <a:t>IEEE</a:t>
            </a:r>
            <a:r>
              <a:rPr lang="zh-TW" altLang="en-US" sz="2000" dirty="0">
                <a:latin typeface="標楷體" panose="03000509000000000000" pitchFamily="65" charset="-120"/>
                <a:ea typeface="標楷體" panose="03000509000000000000" pitchFamily="65" charset="-120"/>
              </a:rPr>
              <a:t> 所訂。</a:t>
            </a:r>
            <a:br>
              <a:rPr lang="zh-TW" altLang="en-US" sz="2000" dirty="0">
                <a:latin typeface="標楷體" panose="03000509000000000000" pitchFamily="65" charset="-120"/>
                <a:ea typeface="標楷體" panose="03000509000000000000" pitchFamily="65" charset="-120"/>
              </a:rPr>
            </a:br>
            <a:endParaRPr lang="zh-TW" altLang="en-US" sz="2000" dirty="0">
              <a:latin typeface="標楷體" panose="03000509000000000000" pitchFamily="65" charset="-120"/>
              <a:ea typeface="標楷體" panose="03000509000000000000" pitchFamily="65" charset="-120"/>
            </a:endParaRPr>
          </a:p>
        </p:txBody>
      </p:sp>
      <p:graphicFrame>
        <p:nvGraphicFramePr>
          <p:cNvPr id="5" name="表格 4"/>
          <p:cNvGraphicFramePr>
            <a:graphicFrameLocks noGrp="1"/>
          </p:cNvGraphicFramePr>
          <p:nvPr>
            <p:extLst>
              <p:ext uri="{D42A27DB-BD31-4B8C-83A1-F6EECF244321}">
                <p14:modId xmlns:p14="http://schemas.microsoft.com/office/powerpoint/2010/main" val="2692858494"/>
              </p:ext>
            </p:extLst>
          </p:nvPr>
        </p:nvGraphicFramePr>
        <p:xfrm>
          <a:off x="6615813" y="2699533"/>
          <a:ext cx="5322757" cy="1940560"/>
        </p:xfrm>
        <a:graphic>
          <a:graphicData uri="http://schemas.openxmlformats.org/drawingml/2006/table">
            <a:tbl>
              <a:tblPr firstRow="1" bandRow="1">
                <a:tableStyleId>{5C22544A-7EE6-4342-B048-85BDC9FD1C3A}</a:tableStyleId>
              </a:tblPr>
              <a:tblGrid>
                <a:gridCol w="1079530">
                  <a:extLst>
                    <a:ext uri="{9D8B030D-6E8A-4147-A177-3AD203B41FA5}">
                      <a16:colId xmlns:a16="http://schemas.microsoft.com/office/drawing/2014/main" val="1490911104"/>
                    </a:ext>
                  </a:extLst>
                </a:gridCol>
                <a:gridCol w="2198670">
                  <a:extLst>
                    <a:ext uri="{9D8B030D-6E8A-4147-A177-3AD203B41FA5}">
                      <a16:colId xmlns:a16="http://schemas.microsoft.com/office/drawing/2014/main" val="3574681147"/>
                    </a:ext>
                  </a:extLst>
                </a:gridCol>
                <a:gridCol w="2044557">
                  <a:extLst>
                    <a:ext uri="{9D8B030D-6E8A-4147-A177-3AD203B41FA5}">
                      <a16:colId xmlns:a16="http://schemas.microsoft.com/office/drawing/2014/main" val="1399383812"/>
                    </a:ext>
                  </a:extLst>
                </a:gridCol>
              </a:tblGrid>
              <a:tr h="370840">
                <a:tc>
                  <a:txBody>
                    <a:bodyPr/>
                    <a:lstStyle/>
                    <a:p>
                      <a:pPr algn="ctr"/>
                      <a:r>
                        <a:rPr lang="en-US" altLang="zh-TW" sz="1200" dirty="0">
                          <a:latin typeface="標楷體" panose="03000509000000000000" pitchFamily="65" charset="-120"/>
                          <a:ea typeface="標楷體" panose="03000509000000000000" pitchFamily="65" charset="-120"/>
                        </a:rPr>
                        <a:t>Link</a:t>
                      </a:r>
                      <a:r>
                        <a:rPr lang="en-US" altLang="zh-TW" sz="1200" baseline="0" dirty="0">
                          <a:latin typeface="標楷體" panose="03000509000000000000" pitchFamily="65" charset="-120"/>
                          <a:ea typeface="標楷體" panose="03000509000000000000" pitchFamily="65" charset="-120"/>
                        </a:rPr>
                        <a:t> Speed</a:t>
                      </a: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200" dirty="0">
                          <a:latin typeface="標楷體" panose="03000509000000000000" pitchFamily="65" charset="-120"/>
                          <a:ea typeface="標楷體" panose="03000509000000000000" pitchFamily="65" charset="-120"/>
                        </a:rPr>
                        <a:t>Cost</a:t>
                      </a:r>
                    </a:p>
                    <a:p>
                      <a:pPr algn="ctr"/>
                      <a:r>
                        <a:rPr lang="en-US" altLang="zh-TW" sz="1200" dirty="0">
                          <a:latin typeface="標楷體" panose="03000509000000000000" pitchFamily="65" charset="-120"/>
                          <a:ea typeface="標楷體" panose="03000509000000000000" pitchFamily="65" charset="-120"/>
                        </a:rPr>
                        <a:t>(New IEEE Specification)</a:t>
                      </a: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200" dirty="0">
                          <a:latin typeface="標楷體" panose="03000509000000000000" pitchFamily="65" charset="-120"/>
                          <a:ea typeface="標楷體" panose="03000509000000000000" pitchFamily="65" charset="-120"/>
                        </a:rPr>
                        <a:t>Cost</a:t>
                      </a:r>
                    </a:p>
                    <a:p>
                      <a:pPr algn="ctr"/>
                      <a:r>
                        <a:rPr lang="en-US" altLang="zh-TW" sz="1200" dirty="0">
                          <a:latin typeface="標楷體" panose="03000509000000000000" pitchFamily="65" charset="-120"/>
                          <a:ea typeface="標楷體" panose="03000509000000000000" pitchFamily="65" charset="-120"/>
                        </a:rPr>
                        <a:t>(Old IEEE Specification)</a:t>
                      </a:r>
                      <a:endParaRPr lang="zh-TW" altLang="en-US" sz="12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4232068952"/>
                  </a:ext>
                </a:extLst>
              </a:tr>
              <a:tr h="370840">
                <a:tc>
                  <a:txBody>
                    <a:bodyPr/>
                    <a:lstStyle/>
                    <a:p>
                      <a:pPr algn="ctr"/>
                      <a:r>
                        <a:rPr lang="en-US" altLang="zh-TW" sz="1200" dirty="0">
                          <a:latin typeface="標楷體" panose="03000509000000000000" pitchFamily="65" charset="-120"/>
                          <a:ea typeface="標楷體" panose="03000509000000000000" pitchFamily="65" charset="-120"/>
                        </a:rPr>
                        <a:t>10</a:t>
                      </a:r>
                      <a:r>
                        <a:rPr lang="en-US" altLang="zh-TW" sz="1200" baseline="0" dirty="0">
                          <a:latin typeface="標楷體" panose="03000509000000000000" pitchFamily="65" charset="-120"/>
                          <a:ea typeface="標楷體" panose="03000509000000000000" pitchFamily="65" charset="-120"/>
                        </a:rPr>
                        <a:t> Gb/s</a:t>
                      </a: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200" dirty="0">
                          <a:latin typeface="標楷體" panose="03000509000000000000" pitchFamily="65" charset="-120"/>
                          <a:ea typeface="標楷體" panose="03000509000000000000" pitchFamily="65" charset="-120"/>
                        </a:rPr>
                        <a:t>2</a:t>
                      </a: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200" dirty="0">
                          <a:latin typeface="標楷體" panose="03000509000000000000" pitchFamily="65" charset="-120"/>
                          <a:ea typeface="標楷體" panose="03000509000000000000" pitchFamily="65" charset="-120"/>
                        </a:rPr>
                        <a:t>1</a:t>
                      </a:r>
                      <a:endParaRPr lang="zh-TW" altLang="en-US" sz="12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2206176214"/>
                  </a:ext>
                </a:extLst>
              </a:tr>
              <a:tr h="370840">
                <a:tc>
                  <a:txBody>
                    <a:bodyPr/>
                    <a:lstStyle/>
                    <a:p>
                      <a:pPr algn="ctr"/>
                      <a:r>
                        <a:rPr lang="en-US" altLang="zh-TW" sz="1200" dirty="0">
                          <a:latin typeface="標楷體" panose="03000509000000000000" pitchFamily="65" charset="-120"/>
                          <a:ea typeface="標楷體" panose="03000509000000000000" pitchFamily="65" charset="-120"/>
                        </a:rPr>
                        <a:t>1 Gb/s</a:t>
                      </a: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200" dirty="0">
                          <a:latin typeface="標楷體" panose="03000509000000000000" pitchFamily="65" charset="-120"/>
                          <a:ea typeface="標楷體" panose="03000509000000000000" pitchFamily="65" charset="-120"/>
                        </a:rPr>
                        <a:t>4</a:t>
                      </a: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200" dirty="0">
                          <a:latin typeface="標楷體" panose="03000509000000000000" pitchFamily="65" charset="-120"/>
                          <a:ea typeface="標楷體" panose="03000509000000000000" pitchFamily="65" charset="-120"/>
                        </a:rPr>
                        <a:t>1</a:t>
                      </a:r>
                      <a:endParaRPr lang="zh-TW" altLang="en-US" sz="12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009940265"/>
                  </a:ext>
                </a:extLst>
              </a:tr>
              <a:tr h="370840">
                <a:tc>
                  <a:txBody>
                    <a:bodyPr/>
                    <a:lstStyle/>
                    <a:p>
                      <a:pPr algn="ctr"/>
                      <a:r>
                        <a:rPr lang="en-US" altLang="zh-TW" sz="1200" dirty="0">
                          <a:latin typeface="標楷體" panose="03000509000000000000" pitchFamily="65" charset="-120"/>
                          <a:ea typeface="標楷體" panose="03000509000000000000" pitchFamily="65" charset="-120"/>
                        </a:rPr>
                        <a:t>100 Mb/s</a:t>
                      </a: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200" dirty="0">
                          <a:latin typeface="標楷體" panose="03000509000000000000" pitchFamily="65" charset="-120"/>
                          <a:ea typeface="標楷體" panose="03000509000000000000" pitchFamily="65" charset="-120"/>
                        </a:rPr>
                        <a:t>19</a:t>
                      </a: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200" dirty="0">
                          <a:latin typeface="標楷體" panose="03000509000000000000" pitchFamily="65" charset="-120"/>
                          <a:ea typeface="標楷體" panose="03000509000000000000" pitchFamily="65" charset="-120"/>
                        </a:rPr>
                        <a:t>10</a:t>
                      </a:r>
                      <a:endParaRPr lang="zh-TW" altLang="en-US" sz="12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2215362216"/>
                  </a:ext>
                </a:extLst>
              </a:tr>
              <a:tr h="370840">
                <a:tc>
                  <a:txBody>
                    <a:bodyPr/>
                    <a:lstStyle/>
                    <a:p>
                      <a:pPr algn="ctr"/>
                      <a:r>
                        <a:rPr lang="en-US" altLang="zh-TW" sz="1200" dirty="0">
                          <a:latin typeface="標楷體" panose="03000509000000000000" pitchFamily="65" charset="-120"/>
                          <a:ea typeface="標楷體" panose="03000509000000000000" pitchFamily="65" charset="-120"/>
                        </a:rPr>
                        <a:t>10</a:t>
                      </a:r>
                      <a:r>
                        <a:rPr lang="en-US" altLang="zh-TW" sz="1200" baseline="0" dirty="0">
                          <a:latin typeface="標楷體" panose="03000509000000000000" pitchFamily="65" charset="-120"/>
                          <a:ea typeface="標楷體" panose="03000509000000000000" pitchFamily="65" charset="-120"/>
                        </a:rPr>
                        <a:t> Mb/s</a:t>
                      </a: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200" dirty="0">
                          <a:latin typeface="標楷體" panose="03000509000000000000" pitchFamily="65" charset="-120"/>
                          <a:ea typeface="標楷體" panose="03000509000000000000" pitchFamily="65" charset="-120"/>
                        </a:rPr>
                        <a:t>100</a:t>
                      </a:r>
                      <a:endParaRPr lang="zh-TW" altLang="en-US" sz="12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200" dirty="0">
                          <a:latin typeface="標楷體" panose="03000509000000000000" pitchFamily="65" charset="-120"/>
                          <a:ea typeface="標楷體" panose="03000509000000000000" pitchFamily="65" charset="-120"/>
                        </a:rPr>
                        <a:t>100</a:t>
                      </a:r>
                      <a:endParaRPr lang="zh-TW" altLang="en-US" sz="12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4215889496"/>
                  </a:ext>
                </a:extLst>
              </a:tr>
            </a:tbl>
          </a:graphicData>
        </a:graphic>
      </p:graphicFrame>
    </p:spTree>
    <p:extLst>
      <p:ext uri="{BB962C8B-B14F-4D97-AF65-F5344CB8AC3E}">
        <p14:creationId xmlns:p14="http://schemas.microsoft.com/office/powerpoint/2010/main" val="33449755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線接點 13"/>
          <p:cNvCxnSpPr/>
          <p:nvPr/>
        </p:nvCxnSpPr>
        <p:spPr>
          <a:xfrm>
            <a:off x="4929052" y="2373331"/>
            <a:ext cx="0" cy="2351070"/>
          </a:xfrm>
          <a:prstGeom prst="line">
            <a:avLst/>
          </a:prstGeom>
          <a:ln w="19050"/>
        </p:spPr>
        <p:style>
          <a:lnRef idx="1">
            <a:schemeClr val="dk1"/>
          </a:lnRef>
          <a:fillRef idx="0">
            <a:schemeClr val="dk1"/>
          </a:fillRef>
          <a:effectRef idx="0">
            <a:schemeClr val="dk1"/>
          </a:effectRef>
          <a:fontRef idx="minor">
            <a:schemeClr val="tx1"/>
          </a:fontRef>
        </p:style>
      </p:cxnSp>
      <p:cxnSp>
        <p:nvCxnSpPr>
          <p:cNvPr id="75" name="直線接點 74"/>
          <p:cNvCxnSpPr/>
          <p:nvPr/>
        </p:nvCxnSpPr>
        <p:spPr>
          <a:xfrm flipV="1">
            <a:off x="1278595" y="4720182"/>
            <a:ext cx="3410329" cy="7159"/>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10" name="直線接點 9"/>
          <p:cNvCxnSpPr/>
          <p:nvPr/>
        </p:nvCxnSpPr>
        <p:spPr>
          <a:xfrm>
            <a:off x="1036859" y="4724401"/>
            <a:ext cx="4058292"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1" name="直線接點 40"/>
          <p:cNvCxnSpPr/>
          <p:nvPr/>
        </p:nvCxnSpPr>
        <p:spPr>
          <a:xfrm flipV="1">
            <a:off x="4963121" y="4132052"/>
            <a:ext cx="433227" cy="538738"/>
          </a:xfrm>
          <a:prstGeom prst="line">
            <a:avLst/>
          </a:prstGeom>
          <a:ln w="19050"/>
        </p:spPr>
        <p:style>
          <a:lnRef idx="1">
            <a:schemeClr val="dk1"/>
          </a:lnRef>
          <a:fillRef idx="0">
            <a:schemeClr val="dk1"/>
          </a:fillRef>
          <a:effectRef idx="0">
            <a:schemeClr val="dk1"/>
          </a:effectRef>
          <a:fontRef idx="minor">
            <a:schemeClr val="tx1"/>
          </a:fontRef>
        </p:style>
      </p:cxnSp>
      <p:pic>
        <p:nvPicPr>
          <p:cNvPr id="7" name="內容版面配置區 3"/>
          <p:cNvPicPr>
            <a:picLocks noChangeAspect="1"/>
          </p:cNvPicPr>
          <p:nvPr/>
        </p:nvPicPr>
        <p:blipFill>
          <a:blip r:embed="rId2"/>
          <a:stretch>
            <a:fillRect/>
          </a:stretch>
        </p:blipFill>
        <p:spPr>
          <a:xfrm>
            <a:off x="4362234" y="4260753"/>
            <a:ext cx="1178783" cy="895162"/>
          </a:xfrm>
          <a:prstGeom prst="rect">
            <a:avLst/>
          </a:prstGeom>
        </p:spPr>
      </p:pic>
      <p:cxnSp>
        <p:nvCxnSpPr>
          <p:cNvPr id="11" name="直線接點 10"/>
          <p:cNvCxnSpPr/>
          <p:nvPr/>
        </p:nvCxnSpPr>
        <p:spPr>
          <a:xfrm>
            <a:off x="1252616" y="2650734"/>
            <a:ext cx="3996647"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72" name="直線接點 71"/>
          <p:cNvCxnSpPr/>
          <p:nvPr/>
        </p:nvCxnSpPr>
        <p:spPr>
          <a:xfrm flipV="1">
            <a:off x="1095769" y="2360379"/>
            <a:ext cx="3410329" cy="7159"/>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9" name="直線接點 8"/>
          <p:cNvCxnSpPr/>
          <p:nvPr/>
        </p:nvCxnSpPr>
        <p:spPr>
          <a:xfrm>
            <a:off x="1036859" y="2373331"/>
            <a:ext cx="389219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9" name="直線接點 28"/>
          <p:cNvCxnSpPr/>
          <p:nvPr/>
        </p:nvCxnSpPr>
        <p:spPr>
          <a:xfrm flipV="1">
            <a:off x="4929052" y="1941818"/>
            <a:ext cx="433227" cy="538738"/>
          </a:xfrm>
          <a:prstGeom prst="line">
            <a:avLst/>
          </a:prstGeom>
          <a:ln w="19050"/>
        </p:spPr>
        <p:style>
          <a:lnRef idx="1">
            <a:schemeClr val="dk1"/>
          </a:lnRef>
          <a:fillRef idx="0">
            <a:schemeClr val="dk1"/>
          </a:fillRef>
          <a:effectRef idx="0">
            <a:schemeClr val="dk1"/>
          </a:effectRef>
          <a:fontRef idx="minor">
            <a:schemeClr val="tx1"/>
          </a:fontRef>
        </p:style>
      </p:cxnSp>
      <p:pic>
        <p:nvPicPr>
          <p:cNvPr id="5" name="內容版面配置區 3"/>
          <p:cNvPicPr>
            <a:picLocks noChangeAspect="1"/>
          </p:cNvPicPr>
          <p:nvPr/>
        </p:nvPicPr>
        <p:blipFill>
          <a:blip r:embed="rId2"/>
          <a:stretch>
            <a:fillRect/>
          </a:stretch>
        </p:blipFill>
        <p:spPr>
          <a:xfrm>
            <a:off x="4362234" y="2032974"/>
            <a:ext cx="1178783" cy="895162"/>
          </a:xfrm>
          <a:prstGeom prst="rect">
            <a:avLst/>
          </a:prstGeom>
        </p:spPr>
      </p:pic>
      <p:cxnSp>
        <p:nvCxnSpPr>
          <p:cNvPr id="71" name="直線接點 70"/>
          <p:cNvCxnSpPr/>
          <p:nvPr/>
        </p:nvCxnSpPr>
        <p:spPr>
          <a:xfrm>
            <a:off x="1034643" y="2513754"/>
            <a:ext cx="0" cy="235107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13" name="直線接點 12"/>
          <p:cNvCxnSpPr/>
          <p:nvPr/>
        </p:nvCxnSpPr>
        <p:spPr>
          <a:xfrm>
            <a:off x="1036859" y="2373331"/>
            <a:ext cx="0" cy="2351070"/>
          </a:xfrm>
          <a:prstGeom prst="line">
            <a:avLst/>
          </a:prstGeom>
          <a:ln w="19050"/>
        </p:spPr>
        <p:style>
          <a:lnRef idx="1">
            <a:schemeClr val="dk1"/>
          </a:lnRef>
          <a:fillRef idx="0">
            <a:schemeClr val="dk1"/>
          </a:fillRef>
          <a:effectRef idx="0">
            <a:schemeClr val="dk1"/>
          </a:effectRef>
          <a:fontRef idx="minor">
            <a:schemeClr val="tx1"/>
          </a:fontRef>
        </p:style>
      </p:cxnSp>
      <p:cxnSp>
        <p:nvCxnSpPr>
          <p:cNvPr id="54" name="直線接點 53"/>
          <p:cNvCxnSpPr/>
          <p:nvPr/>
        </p:nvCxnSpPr>
        <p:spPr>
          <a:xfrm flipV="1">
            <a:off x="324491" y="4670790"/>
            <a:ext cx="746437" cy="1037645"/>
          </a:xfrm>
          <a:prstGeom prst="line">
            <a:avLst/>
          </a:prstGeom>
          <a:ln w="19050"/>
        </p:spPr>
        <p:style>
          <a:lnRef idx="1">
            <a:schemeClr val="dk1"/>
          </a:lnRef>
          <a:fillRef idx="0">
            <a:schemeClr val="dk1"/>
          </a:fillRef>
          <a:effectRef idx="0">
            <a:schemeClr val="dk1"/>
          </a:effectRef>
          <a:fontRef idx="minor">
            <a:schemeClr val="tx1"/>
          </a:fontRef>
        </p:style>
      </p:cxnSp>
      <p:pic>
        <p:nvPicPr>
          <p:cNvPr id="6" name="內容版面配置區 3"/>
          <p:cNvPicPr>
            <a:picLocks noChangeAspect="1"/>
          </p:cNvPicPr>
          <p:nvPr/>
        </p:nvPicPr>
        <p:blipFill>
          <a:blip r:embed="rId2"/>
          <a:stretch>
            <a:fillRect/>
          </a:stretch>
        </p:blipFill>
        <p:spPr>
          <a:xfrm>
            <a:off x="490589" y="4260753"/>
            <a:ext cx="1178783" cy="895162"/>
          </a:xfrm>
          <a:prstGeom prst="rect">
            <a:avLst/>
          </a:prstGeom>
        </p:spPr>
      </p:pic>
      <p:cxnSp>
        <p:nvCxnSpPr>
          <p:cNvPr id="43" name="直線接點 42"/>
          <p:cNvCxnSpPr/>
          <p:nvPr/>
        </p:nvCxnSpPr>
        <p:spPr>
          <a:xfrm flipH="1">
            <a:off x="1021814" y="1943069"/>
            <a:ext cx="445866" cy="552034"/>
          </a:xfrm>
          <a:prstGeom prst="line">
            <a:avLst/>
          </a:prstGeom>
          <a:ln w="19050"/>
        </p:spPr>
        <p:style>
          <a:lnRef idx="1">
            <a:schemeClr val="dk1"/>
          </a:lnRef>
          <a:fillRef idx="0">
            <a:schemeClr val="dk1"/>
          </a:fillRef>
          <a:effectRef idx="0">
            <a:schemeClr val="dk1"/>
          </a:effectRef>
          <a:fontRef idx="minor">
            <a:schemeClr val="tx1"/>
          </a:fontRef>
        </p:style>
      </p:cxnSp>
      <p:pic>
        <p:nvPicPr>
          <p:cNvPr id="4" name="內容版面配置區 3"/>
          <p:cNvPicPr>
            <a:picLocks noGrp="1" noChangeAspect="1"/>
          </p:cNvPicPr>
          <p:nvPr>
            <p:ph idx="1"/>
          </p:nvPr>
        </p:nvPicPr>
        <p:blipFill>
          <a:blip r:embed="rId2"/>
          <a:stretch>
            <a:fillRect/>
          </a:stretch>
        </p:blipFill>
        <p:spPr>
          <a:xfrm>
            <a:off x="490589" y="2032974"/>
            <a:ext cx="1178783" cy="895162"/>
          </a:xfrm>
          <a:prstGeom prst="rect">
            <a:avLst/>
          </a:prstGeom>
        </p:spPr>
      </p:pic>
      <p:sp>
        <p:nvSpPr>
          <p:cNvPr id="2" name="標題 1"/>
          <p:cNvSpPr>
            <a:spLocks noGrp="1"/>
          </p:cNvSpPr>
          <p:nvPr>
            <p:ph type="title"/>
          </p:nvPr>
        </p:nvSpPr>
        <p:spPr>
          <a:xfrm>
            <a:off x="560797" y="282932"/>
            <a:ext cx="10515600" cy="1325563"/>
          </a:xfrm>
        </p:spPr>
        <p:txBody>
          <a:bodyPr/>
          <a:lstStyle/>
          <a:p>
            <a:r>
              <a:rPr lang="zh-TW" altLang="en-US" dirty="0">
                <a:latin typeface="標楷體" panose="03000509000000000000" pitchFamily="65" charset="-120"/>
                <a:ea typeface="標楷體" panose="03000509000000000000" pitchFamily="65" charset="-120"/>
              </a:rPr>
              <a:t>選擇 </a:t>
            </a:r>
            <a:r>
              <a:rPr lang="en-US" altLang="zh-TW" dirty="0">
                <a:latin typeface="標楷體" panose="03000509000000000000" pitchFamily="65" charset="-120"/>
                <a:ea typeface="標楷體" panose="03000509000000000000" pitchFamily="65" charset="-120"/>
              </a:rPr>
              <a:t>RP(Root Port) (2/2)</a:t>
            </a:r>
            <a:endParaRPr lang="zh-TW" altLang="en-US" dirty="0"/>
          </a:p>
        </p:txBody>
      </p:sp>
      <p:sp>
        <p:nvSpPr>
          <p:cNvPr id="46" name="文字方塊 45"/>
          <p:cNvSpPr txBox="1"/>
          <p:nvPr/>
        </p:nvSpPr>
        <p:spPr>
          <a:xfrm>
            <a:off x="3121021" y="2490649"/>
            <a:ext cx="301686" cy="369332"/>
          </a:xfrm>
          <a:prstGeom prst="rect">
            <a:avLst/>
          </a:prstGeom>
          <a:solidFill>
            <a:schemeClr val="bg1"/>
          </a:solidFill>
          <a:ln>
            <a:solidFill>
              <a:schemeClr val="tx1"/>
            </a:solidFill>
          </a:ln>
        </p:spPr>
        <p:txBody>
          <a:bodyPr wrap="none" rtlCol="0">
            <a:spAutoFit/>
          </a:bodyPr>
          <a:lstStyle/>
          <a:p>
            <a:r>
              <a:rPr lang="en-US" altLang="zh-TW" dirty="0"/>
              <a:t>4</a:t>
            </a:r>
            <a:endParaRPr lang="zh-TW" altLang="en-US" dirty="0"/>
          </a:p>
        </p:txBody>
      </p:sp>
      <p:sp>
        <p:nvSpPr>
          <p:cNvPr id="47" name="文字方塊 46"/>
          <p:cNvSpPr txBox="1"/>
          <p:nvPr/>
        </p:nvSpPr>
        <p:spPr>
          <a:xfrm>
            <a:off x="4719102" y="3363813"/>
            <a:ext cx="418704" cy="369332"/>
          </a:xfrm>
          <a:prstGeom prst="rect">
            <a:avLst/>
          </a:prstGeom>
          <a:solidFill>
            <a:schemeClr val="bg1"/>
          </a:solidFill>
          <a:ln>
            <a:solidFill>
              <a:schemeClr val="tx1"/>
            </a:solidFill>
          </a:ln>
        </p:spPr>
        <p:txBody>
          <a:bodyPr wrap="none" rtlCol="0">
            <a:spAutoFit/>
          </a:bodyPr>
          <a:lstStyle/>
          <a:p>
            <a:r>
              <a:rPr lang="en-US" altLang="zh-TW" dirty="0"/>
              <a:t>19</a:t>
            </a:r>
            <a:endParaRPr lang="zh-TW" altLang="en-US" dirty="0"/>
          </a:p>
        </p:txBody>
      </p:sp>
      <p:sp>
        <p:nvSpPr>
          <p:cNvPr id="49" name="矩形 48"/>
          <p:cNvSpPr/>
          <p:nvPr/>
        </p:nvSpPr>
        <p:spPr>
          <a:xfrm rot="1825299">
            <a:off x="644808" y="2237232"/>
            <a:ext cx="800219" cy="276999"/>
          </a:xfrm>
          <a:prstGeom prst="rect">
            <a:avLst/>
          </a:prstGeom>
        </p:spPr>
        <p:txBody>
          <a:bodyPr wrap="none">
            <a:spAutoFit/>
          </a:bodyPr>
          <a:lstStyle/>
          <a:p>
            <a:pPr algn="ctr"/>
            <a:r>
              <a:rPr lang="en-US" altLang="zh-TW" sz="1200" b="1" dirty="0">
                <a:solidFill>
                  <a:sysClr val="windowText" lastClr="000000"/>
                </a:solidFill>
                <a:latin typeface="標楷體" panose="03000509000000000000" pitchFamily="65" charset="-120"/>
                <a:ea typeface="標楷體" panose="03000509000000000000" pitchFamily="65" charset="-120"/>
              </a:rPr>
              <a:t>Switch A</a:t>
            </a:r>
            <a:endParaRPr lang="zh-TW" altLang="en-US" sz="1200" b="1" dirty="0">
              <a:solidFill>
                <a:sysClr val="windowText" lastClr="000000"/>
              </a:solidFill>
              <a:latin typeface="標楷體" panose="03000509000000000000" pitchFamily="65" charset="-120"/>
              <a:ea typeface="標楷體" panose="03000509000000000000" pitchFamily="65" charset="-120"/>
            </a:endParaRPr>
          </a:p>
        </p:txBody>
      </p:sp>
      <p:sp>
        <p:nvSpPr>
          <p:cNvPr id="50" name="矩形 49"/>
          <p:cNvSpPr/>
          <p:nvPr/>
        </p:nvSpPr>
        <p:spPr>
          <a:xfrm rot="1825299">
            <a:off x="4547016" y="2243816"/>
            <a:ext cx="800219" cy="276999"/>
          </a:xfrm>
          <a:prstGeom prst="rect">
            <a:avLst/>
          </a:prstGeom>
        </p:spPr>
        <p:txBody>
          <a:bodyPr wrap="none">
            <a:spAutoFit/>
          </a:bodyPr>
          <a:lstStyle/>
          <a:p>
            <a:pPr algn="ctr"/>
            <a:r>
              <a:rPr lang="en-US" altLang="zh-TW" sz="1200" b="1" dirty="0">
                <a:solidFill>
                  <a:sysClr val="windowText" lastClr="000000"/>
                </a:solidFill>
                <a:latin typeface="標楷體" panose="03000509000000000000" pitchFamily="65" charset="-120"/>
                <a:ea typeface="標楷體" panose="03000509000000000000" pitchFamily="65" charset="-120"/>
              </a:rPr>
              <a:t>Switch B</a:t>
            </a:r>
            <a:endParaRPr lang="zh-TW" altLang="en-US" sz="1200" b="1" dirty="0">
              <a:solidFill>
                <a:sysClr val="windowText" lastClr="000000"/>
              </a:solidFill>
              <a:latin typeface="標楷體" panose="03000509000000000000" pitchFamily="65" charset="-120"/>
              <a:ea typeface="標楷體" panose="03000509000000000000" pitchFamily="65" charset="-120"/>
            </a:endParaRPr>
          </a:p>
        </p:txBody>
      </p:sp>
      <p:sp>
        <p:nvSpPr>
          <p:cNvPr id="51" name="矩形 50"/>
          <p:cNvSpPr/>
          <p:nvPr/>
        </p:nvSpPr>
        <p:spPr>
          <a:xfrm rot="1825299">
            <a:off x="675635" y="4478703"/>
            <a:ext cx="800219" cy="276999"/>
          </a:xfrm>
          <a:prstGeom prst="rect">
            <a:avLst/>
          </a:prstGeom>
        </p:spPr>
        <p:txBody>
          <a:bodyPr wrap="none">
            <a:spAutoFit/>
          </a:bodyPr>
          <a:lstStyle/>
          <a:p>
            <a:pPr algn="ctr"/>
            <a:r>
              <a:rPr lang="en-US" altLang="zh-TW" sz="1200" b="1" dirty="0">
                <a:solidFill>
                  <a:sysClr val="windowText" lastClr="000000"/>
                </a:solidFill>
                <a:latin typeface="標楷體" panose="03000509000000000000" pitchFamily="65" charset="-120"/>
                <a:ea typeface="標楷體" panose="03000509000000000000" pitchFamily="65" charset="-120"/>
              </a:rPr>
              <a:t>Switch C</a:t>
            </a:r>
            <a:endParaRPr lang="zh-TW" altLang="en-US" sz="1200" b="1" dirty="0">
              <a:solidFill>
                <a:sysClr val="windowText" lastClr="000000"/>
              </a:solidFill>
              <a:latin typeface="標楷體" panose="03000509000000000000" pitchFamily="65" charset="-120"/>
              <a:ea typeface="標楷體" panose="03000509000000000000" pitchFamily="65" charset="-120"/>
            </a:endParaRPr>
          </a:p>
        </p:txBody>
      </p:sp>
      <p:sp>
        <p:nvSpPr>
          <p:cNvPr id="52" name="矩形 51"/>
          <p:cNvSpPr/>
          <p:nvPr/>
        </p:nvSpPr>
        <p:spPr>
          <a:xfrm rot="1825299">
            <a:off x="4536743" y="4467188"/>
            <a:ext cx="800219" cy="276999"/>
          </a:xfrm>
          <a:prstGeom prst="rect">
            <a:avLst/>
          </a:prstGeom>
        </p:spPr>
        <p:txBody>
          <a:bodyPr wrap="none">
            <a:spAutoFit/>
          </a:bodyPr>
          <a:lstStyle/>
          <a:p>
            <a:pPr algn="ctr"/>
            <a:r>
              <a:rPr lang="en-US" altLang="zh-TW" sz="1200" b="1" dirty="0">
                <a:solidFill>
                  <a:sysClr val="windowText" lastClr="000000"/>
                </a:solidFill>
                <a:latin typeface="標楷體" panose="03000509000000000000" pitchFamily="65" charset="-120"/>
                <a:ea typeface="標楷體" panose="03000509000000000000" pitchFamily="65" charset="-120"/>
              </a:rPr>
              <a:t>Switch D</a:t>
            </a:r>
            <a:endParaRPr lang="zh-TW" altLang="en-US" sz="1200" b="1" dirty="0">
              <a:solidFill>
                <a:sysClr val="windowText" lastClr="000000"/>
              </a:solidFill>
              <a:latin typeface="標楷體" panose="03000509000000000000" pitchFamily="65" charset="-120"/>
              <a:ea typeface="標楷體" panose="03000509000000000000" pitchFamily="65" charset="-120"/>
            </a:endParaRPr>
          </a:p>
        </p:txBody>
      </p:sp>
      <p:sp>
        <p:nvSpPr>
          <p:cNvPr id="53" name="矩形 52"/>
          <p:cNvSpPr/>
          <p:nvPr/>
        </p:nvSpPr>
        <p:spPr>
          <a:xfrm rot="1870012">
            <a:off x="69829" y="4909603"/>
            <a:ext cx="1454244" cy="369332"/>
          </a:xfrm>
          <a:prstGeom prst="rect">
            <a:avLst/>
          </a:prstGeom>
          <a:solidFill>
            <a:schemeClr val="bg1"/>
          </a:solidFill>
          <a:ln>
            <a:solidFill>
              <a:schemeClr val="tx1"/>
            </a:solidFill>
          </a:ln>
        </p:spPr>
        <p:txBody>
          <a:bodyPr wrap="none">
            <a:spAutoFit/>
          </a:bodyPr>
          <a:lstStyle/>
          <a:p>
            <a:r>
              <a:rPr lang="en-US" altLang="zh-TW" dirty="0">
                <a:latin typeface="標楷體" panose="03000509000000000000" pitchFamily="65" charset="-120"/>
                <a:ea typeface="標楷體" panose="03000509000000000000" pitchFamily="65" charset="-120"/>
              </a:rPr>
              <a:t>Root Bridge</a:t>
            </a:r>
            <a:endParaRPr lang="zh-TW" altLang="en-US" dirty="0"/>
          </a:p>
        </p:txBody>
      </p:sp>
      <p:graphicFrame>
        <p:nvGraphicFramePr>
          <p:cNvPr id="59" name="表格 58"/>
          <p:cNvGraphicFramePr>
            <a:graphicFrameLocks noGrp="1"/>
          </p:cNvGraphicFramePr>
          <p:nvPr>
            <p:extLst>
              <p:ext uri="{D42A27DB-BD31-4B8C-83A1-F6EECF244321}">
                <p14:modId xmlns:p14="http://schemas.microsoft.com/office/powerpoint/2010/main" val="803584218"/>
              </p:ext>
            </p:extLst>
          </p:nvPr>
        </p:nvGraphicFramePr>
        <p:xfrm>
          <a:off x="6646599" y="1663725"/>
          <a:ext cx="5220054" cy="3708400"/>
        </p:xfrm>
        <a:graphic>
          <a:graphicData uri="http://schemas.openxmlformats.org/drawingml/2006/table">
            <a:tbl>
              <a:tblPr firstRow="1" bandRow="1">
                <a:tableStyleId>{5C22544A-7EE6-4342-B048-85BDC9FD1C3A}</a:tableStyleId>
              </a:tblPr>
              <a:tblGrid>
                <a:gridCol w="935729">
                  <a:extLst>
                    <a:ext uri="{9D8B030D-6E8A-4147-A177-3AD203B41FA5}">
                      <a16:colId xmlns:a16="http://schemas.microsoft.com/office/drawing/2014/main" val="2127671043"/>
                    </a:ext>
                  </a:extLst>
                </a:gridCol>
                <a:gridCol w="1140432">
                  <a:extLst>
                    <a:ext uri="{9D8B030D-6E8A-4147-A177-3AD203B41FA5}">
                      <a16:colId xmlns:a16="http://schemas.microsoft.com/office/drawing/2014/main" val="2666240105"/>
                    </a:ext>
                  </a:extLst>
                </a:gridCol>
                <a:gridCol w="2239766">
                  <a:extLst>
                    <a:ext uri="{9D8B030D-6E8A-4147-A177-3AD203B41FA5}">
                      <a16:colId xmlns:a16="http://schemas.microsoft.com/office/drawing/2014/main" val="2599441992"/>
                    </a:ext>
                  </a:extLst>
                </a:gridCol>
                <a:gridCol w="904127">
                  <a:extLst>
                    <a:ext uri="{9D8B030D-6E8A-4147-A177-3AD203B41FA5}">
                      <a16:colId xmlns:a16="http://schemas.microsoft.com/office/drawing/2014/main" val="2129777427"/>
                    </a:ext>
                  </a:extLst>
                </a:gridCol>
              </a:tblGrid>
              <a:tr h="370840">
                <a:tc>
                  <a:txBody>
                    <a:bodyPr/>
                    <a:lstStyle/>
                    <a:p>
                      <a:pPr algn="ctr"/>
                      <a:r>
                        <a:rPr lang="en-US" altLang="zh-TW" dirty="0">
                          <a:latin typeface="標楷體" panose="03000509000000000000" pitchFamily="65" charset="-120"/>
                          <a:ea typeface="標楷體" panose="03000509000000000000" pitchFamily="65" charset="-120"/>
                        </a:rPr>
                        <a:t>To RB</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Port ID</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Path</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Cost</a:t>
                      </a:r>
                      <a:endParaRPr lang="zh-TW" altLang="en-US"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508646781"/>
                  </a:ext>
                </a:extLst>
              </a:tr>
              <a:tr h="370840">
                <a:tc rowSpan="3">
                  <a:txBody>
                    <a:bodyPr/>
                    <a:lstStyle/>
                    <a:p>
                      <a:pPr algn="ctr"/>
                      <a:r>
                        <a:rPr lang="en-US" altLang="zh-TW" dirty="0">
                          <a:latin typeface="標楷體" panose="03000509000000000000" pitchFamily="65" charset="-120"/>
                          <a:ea typeface="標楷體" panose="03000509000000000000" pitchFamily="65" charset="-120"/>
                        </a:rPr>
                        <a:t>A</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Fa0/1</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A -&gt;</a:t>
                      </a:r>
                      <a:r>
                        <a:rPr lang="en-US" altLang="zh-TW" baseline="0" dirty="0">
                          <a:latin typeface="標楷體" panose="03000509000000000000" pitchFamily="65" charset="-120"/>
                          <a:ea typeface="標楷體" panose="03000509000000000000" pitchFamily="65" charset="-120"/>
                        </a:rPr>
                        <a:t> C </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4</a:t>
                      </a:r>
                      <a:endParaRPr lang="zh-TW" altLang="en-US"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2849024304"/>
                  </a:ext>
                </a:extLst>
              </a:tr>
              <a:tr h="370840">
                <a:tc vMerge="1">
                  <a:txBody>
                    <a:bodyPr/>
                    <a:lstStyle/>
                    <a:p>
                      <a:endParaRPr lang="zh-TW" altLang="en-US"/>
                    </a:p>
                  </a:txBody>
                  <a:tcPr/>
                </a:tc>
                <a:tc>
                  <a:txBody>
                    <a:bodyPr/>
                    <a:lstStyle/>
                    <a:p>
                      <a:pPr algn="ctr"/>
                      <a:r>
                        <a:rPr lang="en-US" altLang="zh-TW" dirty="0">
                          <a:latin typeface="標楷體" panose="03000509000000000000" pitchFamily="65" charset="-120"/>
                          <a:ea typeface="標楷體" panose="03000509000000000000" pitchFamily="65" charset="-120"/>
                        </a:rPr>
                        <a:t>Fa0/2</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A -&gt; B -&gt; D -&gt; C</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27</a:t>
                      </a:r>
                      <a:endParaRPr lang="zh-TW" altLang="en-US"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834888916"/>
                  </a:ext>
                </a:extLst>
              </a:tr>
              <a:tr h="370840">
                <a:tc vMerge="1">
                  <a:txBody>
                    <a:bodyPr/>
                    <a:lstStyle/>
                    <a:p>
                      <a:endParaRPr lang="zh-TW"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Fa0/3</a:t>
                      </a:r>
                      <a:endParaRPr lang="zh-TW" altLang="en-US"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A -&gt; B -&gt; D -&gt; C</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27</a:t>
                      </a:r>
                      <a:endParaRPr lang="zh-TW" altLang="en-US"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158260503"/>
                  </a:ext>
                </a:extLst>
              </a:tr>
              <a:tr h="370840">
                <a:tc rowSpan="3">
                  <a:txBody>
                    <a:bodyPr/>
                    <a:lstStyle/>
                    <a:p>
                      <a:pPr algn="ctr"/>
                      <a:r>
                        <a:rPr lang="en-US" altLang="zh-TW" dirty="0">
                          <a:latin typeface="標楷體" panose="03000509000000000000" pitchFamily="65" charset="-120"/>
                          <a:ea typeface="標楷體" panose="03000509000000000000" pitchFamily="65" charset="-120"/>
                        </a:rPr>
                        <a:t>B</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Fa0/1</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B -&gt; A -&gt; C</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8</a:t>
                      </a:r>
                      <a:endParaRPr lang="zh-TW" altLang="en-US"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2243404572"/>
                  </a:ext>
                </a:extLst>
              </a:tr>
              <a:tr h="370840">
                <a:tc vMerge="1">
                  <a:txBody>
                    <a:bodyPr/>
                    <a:lstStyle/>
                    <a:p>
                      <a:endParaRPr lang="zh-TW"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Fa0/2</a:t>
                      </a:r>
                      <a:endParaRPr lang="zh-TW" altLang="en-US"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B -&gt; A -&gt; C</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8</a:t>
                      </a:r>
                      <a:endParaRPr lang="zh-TW" altLang="en-US"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2383879239"/>
                  </a:ext>
                </a:extLst>
              </a:tr>
              <a:tr h="370840">
                <a:tc vMerge="1">
                  <a:txBody>
                    <a:bodyPr/>
                    <a:lstStyle/>
                    <a:p>
                      <a:endParaRPr lang="zh-TW"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Fa0/3</a:t>
                      </a:r>
                      <a:endParaRPr lang="zh-TW" altLang="en-US"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B -&gt; D -&gt; C</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23</a:t>
                      </a:r>
                      <a:endParaRPr lang="zh-TW" altLang="en-US"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436282687"/>
                  </a:ext>
                </a:extLst>
              </a:tr>
              <a:tr h="370840">
                <a:tc rowSpan="3">
                  <a:txBody>
                    <a:bodyPr/>
                    <a:lstStyle/>
                    <a:p>
                      <a:pPr algn="ctr"/>
                      <a:r>
                        <a:rPr lang="en-US" altLang="zh-TW" dirty="0">
                          <a:latin typeface="標楷體" panose="03000509000000000000" pitchFamily="65" charset="-120"/>
                          <a:ea typeface="標楷體" panose="03000509000000000000" pitchFamily="65" charset="-120"/>
                        </a:rPr>
                        <a:t>D</a:t>
                      </a:r>
                      <a:endParaRPr lang="zh-TW" altLang="en-US" dirty="0">
                        <a:latin typeface="標楷體" panose="03000509000000000000" pitchFamily="65" charset="-120"/>
                        <a:ea typeface="標楷體" panose="03000509000000000000" pitchFamily="65" charset="-120"/>
                      </a:endParaRPr>
                    </a:p>
                  </a:txBody>
                  <a:tcPr anchor="ctr"/>
                </a:tc>
                <a:tc rowSpan="2">
                  <a:txBody>
                    <a:bodyPr/>
                    <a:lstStyle/>
                    <a:p>
                      <a:pPr algn="ctr"/>
                      <a:r>
                        <a:rPr lang="en-US" altLang="zh-TW" dirty="0">
                          <a:latin typeface="標楷體" panose="03000509000000000000" pitchFamily="65" charset="-120"/>
                          <a:ea typeface="標楷體" panose="03000509000000000000" pitchFamily="65" charset="-120"/>
                        </a:rPr>
                        <a:t>Fa0/1</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D -&gt; B</a:t>
                      </a:r>
                      <a:r>
                        <a:rPr lang="en-US" altLang="zh-TW" baseline="0" dirty="0">
                          <a:latin typeface="標楷體" panose="03000509000000000000" pitchFamily="65" charset="-120"/>
                          <a:ea typeface="標楷體" panose="03000509000000000000" pitchFamily="65" charset="-120"/>
                        </a:rPr>
                        <a:t> -&gt; A -&gt; C</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27</a:t>
                      </a:r>
                      <a:endParaRPr lang="zh-TW" altLang="en-US"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106051502"/>
                  </a:ext>
                </a:extLst>
              </a:tr>
              <a:tr h="370840">
                <a:tc vMerge="1">
                  <a:txBody>
                    <a:bodyPr/>
                    <a:lstStyle/>
                    <a:p>
                      <a:endParaRPr lang="zh-TW" altLang="en-US"/>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TW" altLang="en-US"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D -&gt; B</a:t>
                      </a:r>
                      <a:r>
                        <a:rPr lang="en-US" altLang="zh-TW" baseline="0" dirty="0">
                          <a:latin typeface="標楷體" panose="03000509000000000000" pitchFamily="65" charset="-120"/>
                          <a:ea typeface="標楷體" panose="03000509000000000000" pitchFamily="65" charset="-120"/>
                        </a:rPr>
                        <a:t> -&gt; A -&gt; C</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27</a:t>
                      </a:r>
                      <a:endParaRPr lang="zh-TW" altLang="en-US"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588090150"/>
                  </a:ext>
                </a:extLst>
              </a:tr>
              <a:tr h="370840">
                <a:tc vMerge="1">
                  <a:txBody>
                    <a:bodyPr/>
                    <a:lstStyle/>
                    <a:p>
                      <a:endParaRPr lang="zh-TW" altLang="en-US"/>
                    </a:p>
                  </a:txBody>
                  <a:tcPr/>
                </a:tc>
                <a:tc>
                  <a:txBody>
                    <a:bodyPr/>
                    <a:lstStyle/>
                    <a:p>
                      <a:pPr algn="ctr"/>
                      <a:r>
                        <a:rPr lang="en-US" altLang="zh-TW" dirty="0">
                          <a:latin typeface="標楷體" panose="03000509000000000000" pitchFamily="65" charset="-120"/>
                          <a:ea typeface="標楷體" panose="03000509000000000000" pitchFamily="65" charset="-120"/>
                        </a:rPr>
                        <a:t>Fa0/2</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D -&gt; C</a:t>
                      </a:r>
                      <a:endParaRPr lang="zh-TW" altLang="en-US" dirty="0">
                        <a:latin typeface="標楷體" panose="03000509000000000000" pitchFamily="65" charset="-120"/>
                        <a:ea typeface="標楷體" panose="03000509000000000000" pitchFamily="65" charset="-120"/>
                      </a:endParaRPr>
                    </a:p>
                  </a:txBody>
                  <a:tcPr anchor="ctr"/>
                </a:tc>
                <a:tc>
                  <a:txBody>
                    <a:bodyPr/>
                    <a:lstStyle/>
                    <a:p>
                      <a:pPr algn="ctr"/>
                      <a:r>
                        <a:rPr lang="en-US" altLang="zh-TW" dirty="0">
                          <a:latin typeface="標楷體" panose="03000509000000000000" pitchFamily="65" charset="-120"/>
                          <a:ea typeface="標楷體" panose="03000509000000000000" pitchFamily="65" charset="-120"/>
                        </a:rPr>
                        <a:t>4</a:t>
                      </a:r>
                      <a:endParaRPr lang="zh-TW" altLang="en-US"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2987710034"/>
                  </a:ext>
                </a:extLst>
              </a:tr>
            </a:tbl>
          </a:graphicData>
        </a:graphic>
      </p:graphicFrame>
      <p:sp>
        <p:nvSpPr>
          <p:cNvPr id="61" name="矩形 60"/>
          <p:cNvSpPr/>
          <p:nvPr/>
        </p:nvSpPr>
        <p:spPr>
          <a:xfrm>
            <a:off x="1710374" y="2513252"/>
            <a:ext cx="505268"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Fa0/3</a:t>
            </a:r>
            <a:endParaRPr lang="zh-TW" altLang="en-US" sz="1000" dirty="0">
              <a:latin typeface="標楷體" panose="03000509000000000000" pitchFamily="65" charset="-120"/>
              <a:ea typeface="標楷體" panose="03000509000000000000" pitchFamily="65" charset="-120"/>
            </a:endParaRPr>
          </a:p>
        </p:txBody>
      </p:sp>
      <p:sp>
        <p:nvSpPr>
          <p:cNvPr id="64" name="矩形 63"/>
          <p:cNvSpPr/>
          <p:nvPr/>
        </p:nvSpPr>
        <p:spPr>
          <a:xfrm>
            <a:off x="4086119" y="2518795"/>
            <a:ext cx="505268"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Fa0/2</a:t>
            </a:r>
            <a:endParaRPr lang="zh-TW" altLang="en-US" sz="1000" dirty="0">
              <a:latin typeface="標楷體" panose="03000509000000000000" pitchFamily="65" charset="-120"/>
              <a:ea typeface="標楷體" panose="03000509000000000000" pitchFamily="65" charset="-120"/>
            </a:endParaRPr>
          </a:p>
        </p:txBody>
      </p:sp>
      <p:sp>
        <p:nvSpPr>
          <p:cNvPr id="65" name="矩形 64"/>
          <p:cNvSpPr/>
          <p:nvPr/>
        </p:nvSpPr>
        <p:spPr>
          <a:xfrm>
            <a:off x="4647356" y="2834899"/>
            <a:ext cx="505268"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Fa0/3</a:t>
            </a:r>
            <a:endParaRPr lang="zh-TW" altLang="en-US" sz="1000" dirty="0">
              <a:latin typeface="標楷體" panose="03000509000000000000" pitchFamily="65" charset="-120"/>
              <a:ea typeface="標楷體" panose="03000509000000000000" pitchFamily="65" charset="-120"/>
            </a:endParaRPr>
          </a:p>
        </p:txBody>
      </p:sp>
      <p:sp>
        <p:nvSpPr>
          <p:cNvPr id="66" name="矩形 65"/>
          <p:cNvSpPr/>
          <p:nvPr/>
        </p:nvSpPr>
        <p:spPr>
          <a:xfrm>
            <a:off x="4647357" y="4026727"/>
            <a:ext cx="505267"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Fa0/1</a:t>
            </a:r>
            <a:endParaRPr lang="zh-TW" altLang="en-US" sz="1000" dirty="0">
              <a:latin typeface="標楷體" panose="03000509000000000000" pitchFamily="65" charset="-120"/>
              <a:ea typeface="標楷體" panose="03000509000000000000" pitchFamily="65" charset="-120"/>
            </a:endParaRPr>
          </a:p>
        </p:txBody>
      </p:sp>
      <p:sp>
        <p:nvSpPr>
          <p:cNvPr id="68" name="矩形 67"/>
          <p:cNvSpPr/>
          <p:nvPr/>
        </p:nvSpPr>
        <p:spPr>
          <a:xfrm>
            <a:off x="7593914" y="2053700"/>
            <a:ext cx="4272739" cy="3196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9" name="矩形 68"/>
          <p:cNvSpPr/>
          <p:nvPr/>
        </p:nvSpPr>
        <p:spPr>
          <a:xfrm>
            <a:off x="7596988" y="3174747"/>
            <a:ext cx="4272739" cy="3196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0" name="矩形 69"/>
          <p:cNvSpPr/>
          <p:nvPr/>
        </p:nvSpPr>
        <p:spPr>
          <a:xfrm>
            <a:off x="7593913" y="5029796"/>
            <a:ext cx="4272739" cy="3196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0" name="矩形 59"/>
          <p:cNvSpPr/>
          <p:nvPr/>
        </p:nvSpPr>
        <p:spPr>
          <a:xfrm>
            <a:off x="773328" y="2856629"/>
            <a:ext cx="505267"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Fa0/1</a:t>
            </a:r>
            <a:endParaRPr lang="zh-TW" altLang="en-US" sz="1000" dirty="0">
              <a:latin typeface="標楷體" panose="03000509000000000000" pitchFamily="65" charset="-120"/>
              <a:ea typeface="標楷體" panose="03000509000000000000" pitchFamily="65" charset="-120"/>
            </a:endParaRPr>
          </a:p>
        </p:txBody>
      </p:sp>
      <p:sp>
        <p:nvSpPr>
          <p:cNvPr id="44" name="文字方塊 43"/>
          <p:cNvSpPr txBox="1"/>
          <p:nvPr/>
        </p:nvSpPr>
        <p:spPr>
          <a:xfrm>
            <a:off x="870970" y="3372875"/>
            <a:ext cx="301686" cy="369332"/>
          </a:xfrm>
          <a:prstGeom prst="rect">
            <a:avLst/>
          </a:prstGeom>
          <a:solidFill>
            <a:schemeClr val="bg1"/>
          </a:solidFill>
          <a:ln>
            <a:solidFill>
              <a:schemeClr val="tx1"/>
            </a:solidFill>
          </a:ln>
        </p:spPr>
        <p:txBody>
          <a:bodyPr wrap="none" rtlCol="0">
            <a:spAutoFit/>
          </a:bodyPr>
          <a:lstStyle/>
          <a:p>
            <a:r>
              <a:rPr lang="en-US" altLang="zh-TW" dirty="0"/>
              <a:t>4</a:t>
            </a:r>
            <a:endParaRPr lang="zh-TW" altLang="en-US" dirty="0"/>
          </a:p>
        </p:txBody>
      </p:sp>
      <p:sp>
        <p:nvSpPr>
          <p:cNvPr id="45" name="文字方塊 44"/>
          <p:cNvSpPr txBox="1"/>
          <p:nvPr/>
        </p:nvSpPr>
        <p:spPr>
          <a:xfrm>
            <a:off x="2793174" y="2166948"/>
            <a:ext cx="301686" cy="369332"/>
          </a:xfrm>
          <a:prstGeom prst="rect">
            <a:avLst/>
          </a:prstGeom>
          <a:solidFill>
            <a:schemeClr val="bg1"/>
          </a:solidFill>
          <a:ln>
            <a:solidFill>
              <a:schemeClr val="tx1"/>
            </a:solidFill>
          </a:ln>
        </p:spPr>
        <p:txBody>
          <a:bodyPr wrap="none" rtlCol="0">
            <a:spAutoFit/>
          </a:bodyPr>
          <a:lstStyle/>
          <a:p>
            <a:r>
              <a:rPr lang="en-US" altLang="zh-TW" dirty="0"/>
              <a:t>4</a:t>
            </a:r>
            <a:endParaRPr lang="zh-TW" altLang="en-US" dirty="0"/>
          </a:p>
        </p:txBody>
      </p:sp>
      <p:sp>
        <p:nvSpPr>
          <p:cNvPr id="62" name="矩形 61"/>
          <p:cNvSpPr/>
          <p:nvPr/>
        </p:nvSpPr>
        <p:spPr>
          <a:xfrm>
            <a:off x="1506428" y="2205945"/>
            <a:ext cx="505268"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Fa0/2</a:t>
            </a:r>
            <a:endParaRPr lang="zh-TW" altLang="en-US" sz="1000" dirty="0">
              <a:latin typeface="標楷體" panose="03000509000000000000" pitchFamily="65" charset="-120"/>
              <a:ea typeface="標楷體" panose="03000509000000000000" pitchFamily="65" charset="-120"/>
            </a:endParaRPr>
          </a:p>
        </p:txBody>
      </p:sp>
      <p:sp>
        <p:nvSpPr>
          <p:cNvPr id="63" name="矩形 62"/>
          <p:cNvSpPr/>
          <p:nvPr/>
        </p:nvSpPr>
        <p:spPr>
          <a:xfrm>
            <a:off x="3828967" y="2209663"/>
            <a:ext cx="505267"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Fa0/1</a:t>
            </a:r>
            <a:endParaRPr lang="zh-TW" altLang="en-US" sz="1000" dirty="0">
              <a:latin typeface="標楷體" panose="03000509000000000000" pitchFamily="65" charset="-120"/>
              <a:ea typeface="標楷體" panose="03000509000000000000" pitchFamily="65" charset="-120"/>
            </a:endParaRPr>
          </a:p>
        </p:txBody>
      </p:sp>
      <p:sp>
        <p:nvSpPr>
          <p:cNvPr id="67" name="矩形 66"/>
          <p:cNvSpPr/>
          <p:nvPr/>
        </p:nvSpPr>
        <p:spPr>
          <a:xfrm>
            <a:off x="3850169" y="4618603"/>
            <a:ext cx="505268"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Fa0/2</a:t>
            </a:r>
            <a:endParaRPr lang="zh-TW" altLang="en-US" sz="1000" dirty="0">
              <a:latin typeface="標楷體" panose="03000509000000000000" pitchFamily="65" charset="-120"/>
              <a:ea typeface="標楷體" panose="03000509000000000000" pitchFamily="65" charset="-120"/>
            </a:endParaRPr>
          </a:p>
        </p:txBody>
      </p:sp>
      <p:sp>
        <p:nvSpPr>
          <p:cNvPr id="48" name="文字方塊 47"/>
          <p:cNvSpPr txBox="1"/>
          <p:nvPr/>
        </p:nvSpPr>
        <p:spPr>
          <a:xfrm>
            <a:off x="2864960" y="4551361"/>
            <a:ext cx="301686" cy="369332"/>
          </a:xfrm>
          <a:prstGeom prst="rect">
            <a:avLst/>
          </a:prstGeom>
          <a:solidFill>
            <a:schemeClr val="bg1"/>
          </a:solidFill>
          <a:ln>
            <a:solidFill>
              <a:schemeClr val="tx1"/>
            </a:solidFill>
          </a:ln>
        </p:spPr>
        <p:txBody>
          <a:bodyPr wrap="none" rtlCol="0">
            <a:spAutoFit/>
          </a:bodyPr>
          <a:lstStyle/>
          <a:p>
            <a:r>
              <a:rPr lang="en-US" altLang="zh-TW" dirty="0"/>
              <a:t>4</a:t>
            </a:r>
            <a:endParaRPr lang="zh-TW" altLang="en-US" dirty="0"/>
          </a:p>
        </p:txBody>
      </p:sp>
      <p:sp>
        <p:nvSpPr>
          <p:cNvPr id="78" name="矩形 77"/>
          <p:cNvSpPr/>
          <p:nvPr/>
        </p:nvSpPr>
        <p:spPr>
          <a:xfrm>
            <a:off x="773328" y="2856628"/>
            <a:ext cx="505267" cy="246221"/>
          </a:xfrm>
          <a:prstGeom prst="rect">
            <a:avLst/>
          </a:prstGeom>
          <a:solidFill>
            <a:schemeClr val="bg1"/>
          </a:solidFill>
          <a:ln w="28575">
            <a:solidFill>
              <a:srgbClr val="00B050"/>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Fa0/1</a:t>
            </a:r>
            <a:endParaRPr lang="zh-TW" altLang="en-US" sz="1000" dirty="0">
              <a:latin typeface="標楷體" panose="03000509000000000000" pitchFamily="65" charset="-120"/>
              <a:ea typeface="標楷體" panose="03000509000000000000" pitchFamily="65" charset="-120"/>
            </a:endParaRPr>
          </a:p>
        </p:txBody>
      </p:sp>
      <p:sp>
        <p:nvSpPr>
          <p:cNvPr id="79" name="矩形 78"/>
          <p:cNvSpPr/>
          <p:nvPr/>
        </p:nvSpPr>
        <p:spPr>
          <a:xfrm>
            <a:off x="3834220" y="2208688"/>
            <a:ext cx="505267" cy="246221"/>
          </a:xfrm>
          <a:prstGeom prst="rect">
            <a:avLst/>
          </a:prstGeom>
          <a:solidFill>
            <a:schemeClr val="bg1"/>
          </a:solidFill>
          <a:ln w="28575">
            <a:solidFill>
              <a:srgbClr val="00B050"/>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Fa0/1</a:t>
            </a:r>
            <a:endParaRPr lang="zh-TW" altLang="en-US" sz="1000" dirty="0">
              <a:latin typeface="標楷體" panose="03000509000000000000" pitchFamily="65" charset="-120"/>
              <a:ea typeface="標楷體" panose="03000509000000000000" pitchFamily="65" charset="-120"/>
            </a:endParaRPr>
          </a:p>
        </p:txBody>
      </p:sp>
      <p:sp>
        <p:nvSpPr>
          <p:cNvPr id="80" name="矩形 79"/>
          <p:cNvSpPr/>
          <p:nvPr/>
        </p:nvSpPr>
        <p:spPr>
          <a:xfrm>
            <a:off x="3854767" y="4619085"/>
            <a:ext cx="505267" cy="246221"/>
          </a:xfrm>
          <a:prstGeom prst="rect">
            <a:avLst/>
          </a:prstGeom>
          <a:solidFill>
            <a:schemeClr val="bg1"/>
          </a:solidFill>
          <a:ln w="28575">
            <a:solidFill>
              <a:srgbClr val="00B050"/>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Fa0/1</a:t>
            </a:r>
            <a:endParaRPr lang="zh-TW" altLang="en-US" sz="1000" dirty="0">
              <a:latin typeface="標楷體" panose="03000509000000000000" pitchFamily="65" charset="-120"/>
              <a:ea typeface="標楷體" panose="03000509000000000000" pitchFamily="65" charset="-120"/>
            </a:endParaRPr>
          </a:p>
        </p:txBody>
      </p:sp>
      <p:sp>
        <p:nvSpPr>
          <p:cNvPr id="55" name="矩形 54"/>
          <p:cNvSpPr/>
          <p:nvPr/>
        </p:nvSpPr>
        <p:spPr>
          <a:xfrm>
            <a:off x="769180" y="4012235"/>
            <a:ext cx="505267"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Fa0/1</a:t>
            </a:r>
            <a:endParaRPr lang="zh-TW" altLang="en-US" sz="1000" dirty="0">
              <a:latin typeface="標楷體" panose="03000509000000000000" pitchFamily="65" charset="-120"/>
              <a:ea typeface="標楷體" panose="03000509000000000000" pitchFamily="65" charset="-120"/>
            </a:endParaRPr>
          </a:p>
        </p:txBody>
      </p:sp>
      <p:sp>
        <p:nvSpPr>
          <p:cNvPr id="56" name="矩形 55"/>
          <p:cNvSpPr/>
          <p:nvPr/>
        </p:nvSpPr>
        <p:spPr>
          <a:xfrm>
            <a:off x="1684417" y="4597071"/>
            <a:ext cx="505268"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Fa0/2</a:t>
            </a:r>
            <a:endParaRPr lang="zh-TW" altLang="en-US" sz="10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539774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8"/>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69"/>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70"/>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71"/>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72"/>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75"/>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80"/>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78"/>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7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6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5"/>
                                        </p:tgtEl>
                                        <p:attrNameLst>
                                          <p:attrName>style.visibility</p:attrName>
                                        </p:attrNameLst>
                                      </p:cBhvr>
                                      <p:to>
                                        <p:strVal val="visible"/>
                                      </p:to>
                                    </p:set>
                                  </p:childTnLst>
                                </p:cTn>
                              </p:par>
                              <p:par>
                                <p:cTn id="43" presetID="1" presetClass="exit" presetSubtype="0" fill="hold" nodeType="withEffect">
                                  <p:stCondLst>
                                    <p:cond delay="0"/>
                                  </p:stCondLst>
                                  <p:childTnLst>
                                    <p:set>
                                      <p:cBhvr>
                                        <p:cTn id="44" dur="1" fill="hold">
                                          <p:stCondLst>
                                            <p:cond delay="0"/>
                                          </p:stCondLst>
                                        </p:cTn>
                                        <p:tgtEl>
                                          <p:spTgt spid="9"/>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10"/>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3"/>
                                        </p:tgtEl>
                                        <p:attrNameLst>
                                          <p:attrName>style.visibility</p:attrName>
                                        </p:attrNameLst>
                                      </p:cBhvr>
                                      <p:to>
                                        <p:strVal val="hidden"/>
                                      </p:to>
                                    </p:set>
                                  </p:childTnLst>
                                </p:cTn>
                              </p:par>
                              <p:par>
                                <p:cTn id="49" presetID="1" presetClass="entr" presetSubtype="0" fill="hold" grpId="1" nodeType="withEffect">
                                  <p:stCondLst>
                                    <p:cond delay="0"/>
                                  </p:stCondLst>
                                  <p:childTnLst>
                                    <p:set>
                                      <p:cBhvr>
                                        <p:cTn id="50" dur="1" fill="hold">
                                          <p:stCondLst>
                                            <p:cond delay="0"/>
                                          </p:stCondLst>
                                        </p:cTn>
                                        <p:tgtEl>
                                          <p:spTgt spid="80"/>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78"/>
                                        </p:tgtEl>
                                        <p:attrNameLst>
                                          <p:attrName>style.visibility</p:attrName>
                                        </p:attrNameLst>
                                      </p:cBhvr>
                                      <p:to>
                                        <p:strVal val="visible"/>
                                      </p:to>
                                    </p:set>
                                  </p:childTnLst>
                                </p:cTn>
                              </p:par>
                              <p:par>
                                <p:cTn id="53" presetID="1" presetClass="entr" presetSubtype="0" fill="hold" grpId="1" nodeType="withEffect">
                                  <p:stCondLst>
                                    <p:cond delay="0"/>
                                  </p:stCondLst>
                                  <p:childTnLst>
                                    <p:set>
                                      <p:cBhvr>
                                        <p:cTn id="54"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8" grpId="1" animBg="1"/>
      <p:bldP spid="69" grpId="0" animBg="1"/>
      <p:bldP spid="69" grpId="1" animBg="1"/>
      <p:bldP spid="70" grpId="0" animBg="1"/>
      <p:bldP spid="70" grpId="1" animBg="1"/>
      <p:bldP spid="78" grpId="0" animBg="1"/>
      <p:bldP spid="78" grpId="1" animBg="1"/>
      <p:bldP spid="79" grpId="0" animBg="1"/>
      <p:bldP spid="79" grpId="1" animBg="1"/>
      <p:bldP spid="80" grpId="0" animBg="1"/>
      <p:bldP spid="80"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42990" y="149367"/>
            <a:ext cx="10997629" cy="1325563"/>
          </a:xfrm>
        </p:spPr>
        <p:txBody>
          <a:bodyPr>
            <a:normAutofit/>
          </a:bodyPr>
          <a:lstStyle/>
          <a:p>
            <a:pPr algn="ctr"/>
            <a:r>
              <a:rPr lang="zh-TW" altLang="en-US" dirty="0">
                <a:latin typeface="標楷體" panose="03000509000000000000" pitchFamily="65" charset="-120"/>
                <a:ea typeface="標楷體" panose="03000509000000000000" pitchFamily="65" charset="-120"/>
              </a:rPr>
              <a:t>選擇 </a:t>
            </a:r>
            <a:r>
              <a:rPr lang="en-US" altLang="zh-TW" dirty="0">
                <a:latin typeface="標楷體" panose="03000509000000000000" pitchFamily="65" charset="-120"/>
                <a:ea typeface="標楷體" panose="03000509000000000000" pitchFamily="65" charset="-120"/>
              </a:rPr>
              <a:t>DP(Designated Port) </a:t>
            </a:r>
            <a:br>
              <a:rPr lang="en-US" altLang="zh-TW" dirty="0">
                <a:latin typeface="標楷體" panose="03000509000000000000" pitchFamily="65" charset="-120"/>
                <a:ea typeface="標楷體" panose="03000509000000000000" pitchFamily="65" charset="-120"/>
              </a:rPr>
            </a:br>
            <a:r>
              <a:rPr lang="zh-TW" altLang="en-US" dirty="0">
                <a:latin typeface="標楷體" panose="03000509000000000000" pitchFamily="65" charset="-120"/>
                <a:ea typeface="標楷體" panose="03000509000000000000" pitchFamily="65" charset="-120"/>
              </a:rPr>
              <a:t>與 </a:t>
            </a:r>
            <a:r>
              <a:rPr lang="en-US" altLang="zh-TW" dirty="0">
                <a:latin typeface="標楷體" panose="03000509000000000000" pitchFamily="65" charset="-120"/>
                <a:ea typeface="標楷體" panose="03000509000000000000" pitchFamily="65" charset="-120"/>
              </a:rPr>
              <a:t>NDP(Non Designated Port)</a:t>
            </a:r>
            <a:endParaRPr lang="zh-TW" altLang="en-US" dirty="0"/>
          </a:p>
        </p:txBody>
      </p:sp>
      <p:sp>
        <p:nvSpPr>
          <p:cNvPr id="5" name="文字方塊 4"/>
          <p:cNvSpPr txBox="1"/>
          <p:nvPr/>
        </p:nvSpPr>
        <p:spPr>
          <a:xfrm>
            <a:off x="694271" y="1782535"/>
            <a:ext cx="5083737" cy="3785652"/>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US" altLang="zh-TW" sz="2000" dirty="0">
                <a:latin typeface="標楷體" panose="03000509000000000000" pitchFamily="65" charset="-120"/>
                <a:ea typeface="標楷體" panose="03000509000000000000" pitchFamily="65" charset="-120"/>
              </a:rPr>
              <a:t>DP</a:t>
            </a:r>
            <a:r>
              <a:rPr lang="zh-TW" altLang="en-US" sz="2000" dirty="0">
                <a:latin typeface="標楷體" panose="03000509000000000000" pitchFamily="65" charset="-120"/>
                <a:ea typeface="標楷體" panose="03000509000000000000" pitchFamily="65" charset="-120"/>
              </a:rPr>
              <a:t>為可以收發封包的 </a:t>
            </a:r>
            <a:r>
              <a:rPr lang="en-US" altLang="zh-TW" sz="2000" dirty="0">
                <a:latin typeface="標楷體" panose="03000509000000000000" pitchFamily="65" charset="-120"/>
                <a:ea typeface="標楷體" panose="03000509000000000000" pitchFamily="65" charset="-120"/>
              </a:rPr>
              <a:t>Port</a:t>
            </a:r>
            <a:r>
              <a:rPr lang="zh-TW" altLang="en-US" sz="2000" dirty="0">
                <a:latin typeface="標楷體" panose="03000509000000000000" pitchFamily="65" charset="-120"/>
                <a:ea typeface="標楷體" panose="03000509000000000000" pitchFamily="65" charset="-120"/>
              </a:rPr>
              <a:t>。</a:t>
            </a:r>
            <a:endParaRPr lang="en-US" altLang="zh-TW" sz="2000" dirty="0">
              <a:latin typeface="標楷體" panose="03000509000000000000" pitchFamily="65" charset="-120"/>
              <a:ea typeface="標楷體" panose="03000509000000000000" pitchFamily="65" charset="-120"/>
            </a:endParaRPr>
          </a:p>
          <a:p>
            <a:pPr marL="285750" indent="-285750">
              <a:lnSpc>
                <a:spcPct val="200000"/>
              </a:lnSpc>
              <a:buFont typeface="Arial" panose="020B0604020202020204" pitchFamily="34" charset="0"/>
              <a:buChar char="•"/>
            </a:pPr>
            <a:r>
              <a:rPr lang="en-US" altLang="zh-TW" sz="2000" dirty="0">
                <a:latin typeface="標楷體" panose="03000509000000000000" pitchFamily="65" charset="-120"/>
                <a:ea typeface="標楷體" panose="03000509000000000000" pitchFamily="65" charset="-120"/>
              </a:rPr>
              <a:t>NDP</a:t>
            </a:r>
            <a:r>
              <a:rPr lang="zh-TW" altLang="en-US" sz="2000" dirty="0">
                <a:latin typeface="標楷體" panose="03000509000000000000" pitchFamily="65" charset="-120"/>
                <a:ea typeface="標楷體" panose="03000509000000000000" pitchFamily="65" charset="-120"/>
              </a:rPr>
              <a:t>為不可收發封包的 </a:t>
            </a:r>
            <a:r>
              <a:rPr lang="en-US" altLang="zh-TW" sz="2000" dirty="0">
                <a:latin typeface="標楷體" panose="03000509000000000000" pitchFamily="65" charset="-120"/>
                <a:ea typeface="標楷體" panose="03000509000000000000" pitchFamily="65" charset="-120"/>
              </a:rPr>
              <a:t>Port</a:t>
            </a:r>
            <a:r>
              <a:rPr lang="zh-TW" altLang="en-US" sz="2000" dirty="0">
                <a:latin typeface="標楷體" panose="03000509000000000000" pitchFamily="65" charset="-120"/>
                <a:ea typeface="標楷體" panose="03000509000000000000" pitchFamily="65" charset="-120"/>
              </a:rPr>
              <a:t>。</a:t>
            </a:r>
            <a:endParaRPr lang="en-US" altLang="zh-TW" sz="2000" dirty="0">
              <a:latin typeface="標楷體" panose="03000509000000000000" pitchFamily="65" charset="-120"/>
              <a:ea typeface="標楷體" panose="03000509000000000000" pitchFamily="65" charset="-120"/>
            </a:endParaRPr>
          </a:p>
          <a:p>
            <a:pPr marL="285750" indent="-285750">
              <a:lnSpc>
                <a:spcPct val="200000"/>
              </a:lnSpc>
              <a:buFont typeface="Arial" panose="020B0604020202020204" pitchFamily="34" charset="0"/>
              <a:buChar char="•"/>
            </a:pPr>
            <a:r>
              <a:rPr lang="zh-TW" altLang="en-US" sz="2000" dirty="0">
                <a:latin typeface="標楷體" panose="03000509000000000000" pitchFamily="65" charset="-120"/>
                <a:ea typeface="標楷體" panose="03000509000000000000" pitchFamily="65" charset="-120"/>
              </a:rPr>
              <a:t>通常 </a:t>
            </a:r>
            <a:r>
              <a:rPr lang="en-US" altLang="zh-TW" sz="2000" dirty="0">
                <a:latin typeface="標楷體" panose="03000509000000000000" pitchFamily="65" charset="-120"/>
                <a:ea typeface="標楷體" panose="03000509000000000000" pitchFamily="65" charset="-120"/>
              </a:rPr>
              <a:t>DP </a:t>
            </a:r>
            <a:r>
              <a:rPr lang="zh-TW" altLang="en-US" sz="2000" dirty="0">
                <a:latin typeface="標楷體" panose="03000509000000000000" pitchFamily="65" charset="-120"/>
                <a:ea typeface="標楷體" panose="03000509000000000000" pitchFamily="65" charset="-120"/>
              </a:rPr>
              <a:t>為</a:t>
            </a:r>
            <a:r>
              <a:rPr lang="en-US" altLang="zh-TW" sz="2000" dirty="0">
                <a:latin typeface="標楷體" panose="03000509000000000000" pitchFamily="65" charset="-120"/>
                <a:ea typeface="標楷體" panose="03000509000000000000" pitchFamily="65" charset="-120"/>
              </a:rPr>
              <a:t> Root Port</a:t>
            </a:r>
            <a:r>
              <a:rPr lang="zh-TW" altLang="en-US" sz="2000" dirty="0">
                <a:latin typeface="標楷體" panose="03000509000000000000" pitchFamily="65" charset="-120"/>
                <a:ea typeface="標楷體" panose="03000509000000000000" pitchFamily="65" charset="-120"/>
              </a:rPr>
              <a:t> 的相對 </a:t>
            </a:r>
            <a:r>
              <a:rPr lang="en-US" altLang="zh-TW" sz="2000" dirty="0">
                <a:latin typeface="標楷體" panose="03000509000000000000" pitchFamily="65" charset="-120"/>
                <a:ea typeface="標楷體" panose="03000509000000000000" pitchFamily="65" charset="-120"/>
              </a:rPr>
              <a:t>Port</a:t>
            </a:r>
            <a:r>
              <a:rPr lang="zh-TW" altLang="en-US" sz="2000" dirty="0">
                <a:latin typeface="標楷體" panose="03000509000000000000" pitchFamily="65" charset="-120"/>
                <a:ea typeface="標楷體" panose="03000509000000000000" pitchFamily="65" charset="-120"/>
              </a:rPr>
              <a:t>。</a:t>
            </a:r>
            <a:endParaRPr lang="en-US" altLang="zh-TW" sz="2000" dirty="0">
              <a:latin typeface="標楷體" panose="03000509000000000000" pitchFamily="65" charset="-120"/>
              <a:ea typeface="標楷體" panose="03000509000000000000" pitchFamily="65" charset="-120"/>
            </a:endParaRPr>
          </a:p>
          <a:p>
            <a:pPr marL="285750" indent="-285750">
              <a:lnSpc>
                <a:spcPct val="150000"/>
              </a:lnSpc>
              <a:buFont typeface="Arial" panose="020B0604020202020204" pitchFamily="34" charset="0"/>
              <a:buChar char="•"/>
            </a:pPr>
            <a:r>
              <a:rPr lang="zh-TW" altLang="en-US" sz="2000" dirty="0">
                <a:latin typeface="標楷體" panose="03000509000000000000" pitchFamily="65" charset="-120"/>
                <a:ea typeface="標楷體" panose="03000509000000000000" pitchFamily="65" charset="-120"/>
              </a:rPr>
              <a:t>如果 </a:t>
            </a:r>
            <a:r>
              <a:rPr lang="en-US" altLang="zh-TW" sz="2000" dirty="0">
                <a:latin typeface="標楷體" panose="03000509000000000000" pitchFamily="65" charset="-120"/>
                <a:ea typeface="標楷體" panose="03000509000000000000" pitchFamily="65" charset="-120"/>
              </a:rPr>
              <a:t>Switch</a:t>
            </a:r>
            <a:r>
              <a:rPr lang="zh-TW" altLang="en-US" sz="2000" dirty="0">
                <a:latin typeface="標楷體" panose="03000509000000000000" pitchFamily="65" charset="-120"/>
                <a:ea typeface="標楷體" panose="03000509000000000000" pitchFamily="65" charset="-120"/>
              </a:rPr>
              <a:t> 間的連結沒有</a:t>
            </a:r>
            <a:r>
              <a:rPr lang="en-US" altLang="zh-TW" sz="2000" dirty="0">
                <a:latin typeface="標楷體" panose="03000509000000000000" pitchFamily="65" charset="-120"/>
                <a:ea typeface="標楷體" panose="03000509000000000000" pitchFamily="65" charset="-120"/>
              </a:rPr>
              <a:t> Root Port</a:t>
            </a:r>
            <a:r>
              <a:rPr lang="zh-TW" altLang="en-US" sz="2000" dirty="0">
                <a:latin typeface="標楷體" panose="03000509000000000000" pitchFamily="65" charset="-120"/>
                <a:ea typeface="標楷體" panose="03000509000000000000" pitchFamily="65" charset="-120"/>
              </a:rPr>
              <a:t> 則選擇</a:t>
            </a:r>
            <a:r>
              <a:rPr lang="en-US" altLang="zh-TW" sz="2000" dirty="0">
                <a:latin typeface="標楷體" panose="03000509000000000000" pitchFamily="65" charset="-120"/>
                <a:ea typeface="標楷體" panose="03000509000000000000" pitchFamily="65" charset="-120"/>
              </a:rPr>
              <a:t> Path Cost</a:t>
            </a:r>
            <a:r>
              <a:rPr lang="zh-TW" altLang="en-US" sz="2000" dirty="0">
                <a:latin typeface="標楷體" panose="03000509000000000000" pitchFamily="65" charset="-120"/>
                <a:ea typeface="標楷體" panose="03000509000000000000" pitchFamily="65" charset="-120"/>
              </a:rPr>
              <a:t> 較小的，</a:t>
            </a:r>
            <a:r>
              <a:rPr lang="en-US" altLang="zh-TW" sz="2000" dirty="0">
                <a:latin typeface="標楷體" panose="03000509000000000000" pitchFamily="65" charset="-120"/>
                <a:ea typeface="標楷體" panose="03000509000000000000" pitchFamily="65" charset="-120"/>
              </a:rPr>
              <a:t>Path Cost</a:t>
            </a:r>
            <a:r>
              <a:rPr lang="zh-TW" altLang="en-US" sz="2000" dirty="0">
                <a:latin typeface="標楷體" panose="03000509000000000000" pitchFamily="65" charset="-120"/>
                <a:ea typeface="標楷體" panose="03000509000000000000" pitchFamily="65" charset="-120"/>
              </a:rPr>
              <a:t> 一樣則選擇 </a:t>
            </a:r>
            <a:r>
              <a:rPr lang="en-US" altLang="zh-TW" sz="2000" dirty="0">
                <a:latin typeface="標楷體" panose="03000509000000000000" pitchFamily="65" charset="-120"/>
                <a:ea typeface="標楷體" panose="03000509000000000000" pitchFamily="65" charset="-120"/>
              </a:rPr>
              <a:t>BID</a:t>
            </a:r>
            <a:r>
              <a:rPr lang="zh-TW" altLang="en-US" sz="2000" dirty="0">
                <a:latin typeface="標楷體" panose="03000509000000000000" pitchFamily="65" charset="-120"/>
                <a:ea typeface="標楷體" panose="03000509000000000000" pitchFamily="65" charset="-120"/>
              </a:rPr>
              <a:t> 較小的，</a:t>
            </a:r>
            <a:r>
              <a:rPr lang="en-US" altLang="zh-TW" sz="2000">
                <a:latin typeface="標楷體" panose="03000509000000000000" pitchFamily="65" charset="-120"/>
                <a:ea typeface="標楷體" panose="03000509000000000000" pitchFamily="65" charset="-120"/>
              </a:rPr>
              <a:t> BID </a:t>
            </a:r>
            <a:r>
              <a:rPr lang="zh-TW" altLang="en-US" sz="2000">
                <a:latin typeface="標楷體" panose="03000509000000000000" pitchFamily="65" charset="-120"/>
                <a:ea typeface="標楷體" panose="03000509000000000000" pitchFamily="65" charset="-120"/>
              </a:rPr>
              <a:t>一樣</a:t>
            </a:r>
            <a:r>
              <a:rPr lang="zh-TW" altLang="en-US" sz="2000" dirty="0">
                <a:latin typeface="標楷體" panose="03000509000000000000" pitchFamily="65" charset="-120"/>
                <a:ea typeface="標楷體" panose="03000509000000000000" pitchFamily="65" charset="-120"/>
              </a:rPr>
              <a:t>則選擇</a:t>
            </a:r>
            <a:r>
              <a:rPr lang="en-US" altLang="zh-TW" sz="2000" dirty="0">
                <a:latin typeface="標楷體" panose="03000509000000000000" pitchFamily="65" charset="-120"/>
                <a:ea typeface="標楷體" panose="03000509000000000000" pitchFamily="65" charset="-120"/>
              </a:rPr>
              <a:t> Port ID</a:t>
            </a:r>
            <a:r>
              <a:rPr lang="zh-TW" altLang="en-US" sz="2000" dirty="0">
                <a:latin typeface="標楷體" panose="03000509000000000000" pitchFamily="65" charset="-120"/>
                <a:ea typeface="標楷體" panose="03000509000000000000" pitchFamily="65" charset="-120"/>
              </a:rPr>
              <a:t> 較小的。</a:t>
            </a:r>
          </a:p>
        </p:txBody>
      </p:sp>
      <p:cxnSp>
        <p:nvCxnSpPr>
          <p:cNvPr id="7" name="直線接點 6"/>
          <p:cNvCxnSpPr/>
          <p:nvPr/>
        </p:nvCxnSpPr>
        <p:spPr>
          <a:xfrm>
            <a:off x="10621812" y="2309854"/>
            <a:ext cx="0" cy="2351070"/>
          </a:xfrm>
          <a:prstGeom prst="line">
            <a:avLst/>
          </a:prstGeom>
          <a:ln w="19050"/>
        </p:spPr>
        <p:style>
          <a:lnRef idx="1">
            <a:schemeClr val="dk1"/>
          </a:lnRef>
          <a:fillRef idx="0">
            <a:schemeClr val="dk1"/>
          </a:fillRef>
          <a:effectRef idx="0">
            <a:schemeClr val="dk1"/>
          </a:effectRef>
          <a:fontRef idx="minor">
            <a:schemeClr val="tx1"/>
          </a:fontRef>
        </p:style>
      </p:cxnSp>
      <p:cxnSp>
        <p:nvCxnSpPr>
          <p:cNvPr id="8" name="直線接點 7"/>
          <p:cNvCxnSpPr/>
          <p:nvPr/>
        </p:nvCxnSpPr>
        <p:spPr>
          <a:xfrm flipV="1">
            <a:off x="6971355" y="4656705"/>
            <a:ext cx="3410329" cy="7159"/>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10" name="直線接點 9"/>
          <p:cNvCxnSpPr/>
          <p:nvPr/>
        </p:nvCxnSpPr>
        <p:spPr>
          <a:xfrm flipV="1">
            <a:off x="10655881" y="4068575"/>
            <a:ext cx="433227" cy="538738"/>
          </a:xfrm>
          <a:prstGeom prst="line">
            <a:avLst/>
          </a:prstGeom>
          <a:ln w="19050"/>
        </p:spPr>
        <p:style>
          <a:lnRef idx="1">
            <a:schemeClr val="dk1"/>
          </a:lnRef>
          <a:fillRef idx="0">
            <a:schemeClr val="dk1"/>
          </a:fillRef>
          <a:effectRef idx="0">
            <a:schemeClr val="dk1"/>
          </a:effectRef>
          <a:fontRef idx="minor">
            <a:schemeClr val="tx1"/>
          </a:fontRef>
        </p:style>
      </p:cxnSp>
      <p:pic>
        <p:nvPicPr>
          <p:cNvPr id="11" name="內容版面配置區 3"/>
          <p:cNvPicPr>
            <a:picLocks noChangeAspect="1"/>
          </p:cNvPicPr>
          <p:nvPr/>
        </p:nvPicPr>
        <p:blipFill>
          <a:blip r:embed="rId2"/>
          <a:stretch>
            <a:fillRect/>
          </a:stretch>
        </p:blipFill>
        <p:spPr>
          <a:xfrm>
            <a:off x="10054994" y="4197276"/>
            <a:ext cx="1178783" cy="895162"/>
          </a:xfrm>
          <a:prstGeom prst="rect">
            <a:avLst/>
          </a:prstGeom>
        </p:spPr>
      </p:pic>
      <p:cxnSp>
        <p:nvCxnSpPr>
          <p:cNvPr id="12" name="直線接點 11"/>
          <p:cNvCxnSpPr/>
          <p:nvPr/>
        </p:nvCxnSpPr>
        <p:spPr>
          <a:xfrm>
            <a:off x="6945376" y="2587257"/>
            <a:ext cx="3996647"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3" name="直線接點 12"/>
          <p:cNvCxnSpPr/>
          <p:nvPr/>
        </p:nvCxnSpPr>
        <p:spPr>
          <a:xfrm flipV="1">
            <a:off x="6788529" y="2296902"/>
            <a:ext cx="3410329" cy="7159"/>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15" name="直線接點 14"/>
          <p:cNvCxnSpPr/>
          <p:nvPr/>
        </p:nvCxnSpPr>
        <p:spPr>
          <a:xfrm flipV="1">
            <a:off x="10621812" y="1878341"/>
            <a:ext cx="433227" cy="538738"/>
          </a:xfrm>
          <a:prstGeom prst="line">
            <a:avLst/>
          </a:prstGeom>
          <a:ln w="19050"/>
        </p:spPr>
        <p:style>
          <a:lnRef idx="1">
            <a:schemeClr val="dk1"/>
          </a:lnRef>
          <a:fillRef idx="0">
            <a:schemeClr val="dk1"/>
          </a:fillRef>
          <a:effectRef idx="0">
            <a:schemeClr val="dk1"/>
          </a:effectRef>
          <a:fontRef idx="minor">
            <a:schemeClr val="tx1"/>
          </a:fontRef>
        </p:style>
      </p:cxnSp>
      <p:pic>
        <p:nvPicPr>
          <p:cNvPr id="16" name="內容版面配置區 3"/>
          <p:cNvPicPr>
            <a:picLocks noChangeAspect="1"/>
          </p:cNvPicPr>
          <p:nvPr/>
        </p:nvPicPr>
        <p:blipFill>
          <a:blip r:embed="rId2"/>
          <a:stretch>
            <a:fillRect/>
          </a:stretch>
        </p:blipFill>
        <p:spPr>
          <a:xfrm>
            <a:off x="10054994" y="1969497"/>
            <a:ext cx="1178783" cy="895162"/>
          </a:xfrm>
          <a:prstGeom prst="rect">
            <a:avLst/>
          </a:prstGeom>
        </p:spPr>
      </p:pic>
      <p:cxnSp>
        <p:nvCxnSpPr>
          <p:cNvPr id="17" name="直線接點 16"/>
          <p:cNvCxnSpPr/>
          <p:nvPr/>
        </p:nvCxnSpPr>
        <p:spPr>
          <a:xfrm>
            <a:off x="6727403" y="2450277"/>
            <a:ext cx="0" cy="235107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19" name="直線接點 18"/>
          <p:cNvCxnSpPr/>
          <p:nvPr/>
        </p:nvCxnSpPr>
        <p:spPr>
          <a:xfrm flipV="1">
            <a:off x="6017251" y="4607313"/>
            <a:ext cx="746437" cy="1037645"/>
          </a:xfrm>
          <a:prstGeom prst="line">
            <a:avLst/>
          </a:prstGeom>
          <a:ln w="19050"/>
        </p:spPr>
        <p:style>
          <a:lnRef idx="1">
            <a:schemeClr val="dk1"/>
          </a:lnRef>
          <a:fillRef idx="0">
            <a:schemeClr val="dk1"/>
          </a:fillRef>
          <a:effectRef idx="0">
            <a:schemeClr val="dk1"/>
          </a:effectRef>
          <a:fontRef idx="minor">
            <a:schemeClr val="tx1"/>
          </a:fontRef>
        </p:style>
      </p:cxnSp>
      <p:pic>
        <p:nvPicPr>
          <p:cNvPr id="20" name="內容版面配置區 3"/>
          <p:cNvPicPr>
            <a:picLocks noChangeAspect="1"/>
          </p:cNvPicPr>
          <p:nvPr/>
        </p:nvPicPr>
        <p:blipFill>
          <a:blip r:embed="rId2"/>
          <a:stretch>
            <a:fillRect/>
          </a:stretch>
        </p:blipFill>
        <p:spPr>
          <a:xfrm>
            <a:off x="6183349" y="4197276"/>
            <a:ext cx="1178783" cy="895162"/>
          </a:xfrm>
          <a:prstGeom prst="rect">
            <a:avLst/>
          </a:prstGeom>
        </p:spPr>
      </p:pic>
      <p:cxnSp>
        <p:nvCxnSpPr>
          <p:cNvPr id="21" name="直線接點 20"/>
          <p:cNvCxnSpPr/>
          <p:nvPr/>
        </p:nvCxnSpPr>
        <p:spPr>
          <a:xfrm flipH="1">
            <a:off x="6714574" y="1879592"/>
            <a:ext cx="445866" cy="552034"/>
          </a:xfrm>
          <a:prstGeom prst="line">
            <a:avLst/>
          </a:prstGeom>
          <a:ln w="19050"/>
        </p:spPr>
        <p:style>
          <a:lnRef idx="1">
            <a:schemeClr val="dk1"/>
          </a:lnRef>
          <a:fillRef idx="0">
            <a:schemeClr val="dk1"/>
          </a:fillRef>
          <a:effectRef idx="0">
            <a:schemeClr val="dk1"/>
          </a:effectRef>
          <a:fontRef idx="minor">
            <a:schemeClr val="tx1"/>
          </a:fontRef>
        </p:style>
      </p:cxnSp>
      <p:pic>
        <p:nvPicPr>
          <p:cNvPr id="22" name="內容版面配置區 3"/>
          <p:cNvPicPr>
            <a:picLocks noGrp="1" noChangeAspect="1"/>
          </p:cNvPicPr>
          <p:nvPr>
            <p:ph idx="1"/>
          </p:nvPr>
        </p:nvPicPr>
        <p:blipFill>
          <a:blip r:embed="rId2"/>
          <a:stretch>
            <a:fillRect/>
          </a:stretch>
        </p:blipFill>
        <p:spPr>
          <a:xfrm>
            <a:off x="6183349" y="1969497"/>
            <a:ext cx="1178783" cy="895162"/>
          </a:xfrm>
          <a:prstGeom prst="rect">
            <a:avLst/>
          </a:prstGeom>
        </p:spPr>
      </p:pic>
      <p:sp>
        <p:nvSpPr>
          <p:cNvPr id="23" name="文字方塊 22"/>
          <p:cNvSpPr txBox="1"/>
          <p:nvPr/>
        </p:nvSpPr>
        <p:spPr>
          <a:xfrm>
            <a:off x="8813781" y="2427172"/>
            <a:ext cx="301686" cy="369332"/>
          </a:xfrm>
          <a:prstGeom prst="rect">
            <a:avLst/>
          </a:prstGeom>
          <a:solidFill>
            <a:schemeClr val="bg1"/>
          </a:solidFill>
          <a:ln>
            <a:solidFill>
              <a:schemeClr val="tx1"/>
            </a:solidFill>
          </a:ln>
        </p:spPr>
        <p:txBody>
          <a:bodyPr wrap="none" rtlCol="0">
            <a:spAutoFit/>
          </a:bodyPr>
          <a:lstStyle/>
          <a:p>
            <a:r>
              <a:rPr lang="en-US" altLang="zh-TW" dirty="0">
                <a:latin typeface="標楷體" panose="03000509000000000000" pitchFamily="65" charset="-120"/>
                <a:ea typeface="標楷體" panose="03000509000000000000" pitchFamily="65" charset="-120"/>
              </a:rPr>
              <a:t>4</a:t>
            </a:r>
            <a:endParaRPr lang="zh-TW" altLang="en-US" dirty="0">
              <a:latin typeface="標楷體" panose="03000509000000000000" pitchFamily="65" charset="-120"/>
              <a:ea typeface="標楷體" panose="03000509000000000000" pitchFamily="65" charset="-120"/>
            </a:endParaRPr>
          </a:p>
        </p:txBody>
      </p:sp>
      <p:sp>
        <p:nvSpPr>
          <p:cNvPr id="24" name="文字方塊 23"/>
          <p:cNvSpPr txBox="1"/>
          <p:nvPr/>
        </p:nvSpPr>
        <p:spPr>
          <a:xfrm>
            <a:off x="10411862" y="3300336"/>
            <a:ext cx="418704" cy="369332"/>
          </a:xfrm>
          <a:prstGeom prst="rect">
            <a:avLst/>
          </a:prstGeom>
          <a:solidFill>
            <a:schemeClr val="bg1"/>
          </a:solidFill>
          <a:ln>
            <a:solidFill>
              <a:schemeClr val="tx1"/>
            </a:solidFill>
          </a:ln>
        </p:spPr>
        <p:txBody>
          <a:bodyPr wrap="none" rtlCol="0">
            <a:spAutoFit/>
          </a:bodyPr>
          <a:lstStyle/>
          <a:p>
            <a:r>
              <a:rPr lang="en-US" altLang="zh-TW" dirty="0">
                <a:latin typeface="標楷體" panose="03000509000000000000" pitchFamily="65" charset="-120"/>
                <a:ea typeface="標楷體" panose="03000509000000000000" pitchFamily="65" charset="-120"/>
              </a:rPr>
              <a:t>19</a:t>
            </a:r>
            <a:endParaRPr lang="zh-TW" altLang="en-US" dirty="0">
              <a:latin typeface="標楷體" panose="03000509000000000000" pitchFamily="65" charset="-120"/>
              <a:ea typeface="標楷體" panose="03000509000000000000" pitchFamily="65" charset="-120"/>
            </a:endParaRPr>
          </a:p>
        </p:txBody>
      </p:sp>
      <p:sp>
        <p:nvSpPr>
          <p:cNvPr id="25" name="矩形 24"/>
          <p:cNvSpPr/>
          <p:nvPr/>
        </p:nvSpPr>
        <p:spPr>
          <a:xfrm rot="1825299">
            <a:off x="6337568" y="2173755"/>
            <a:ext cx="800219" cy="276999"/>
          </a:xfrm>
          <a:prstGeom prst="rect">
            <a:avLst/>
          </a:prstGeom>
        </p:spPr>
        <p:txBody>
          <a:bodyPr wrap="none">
            <a:spAutoFit/>
          </a:bodyPr>
          <a:lstStyle/>
          <a:p>
            <a:pPr algn="ctr"/>
            <a:r>
              <a:rPr lang="en-US" altLang="zh-TW" sz="1200" b="1" dirty="0">
                <a:solidFill>
                  <a:sysClr val="windowText" lastClr="000000"/>
                </a:solidFill>
                <a:latin typeface="標楷體" panose="03000509000000000000" pitchFamily="65" charset="-120"/>
                <a:ea typeface="標楷體" panose="03000509000000000000" pitchFamily="65" charset="-120"/>
              </a:rPr>
              <a:t>Switch A</a:t>
            </a:r>
            <a:endParaRPr lang="zh-TW" altLang="en-US" sz="1200" b="1" dirty="0">
              <a:solidFill>
                <a:sysClr val="windowText" lastClr="000000"/>
              </a:solidFill>
              <a:latin typeface="標楷體" panose="03000509000000000000" pitchFamily="65" charset="-120"/>
              <a:ea typeface="標楷體" panose="03000509000000000000" pitchFamily="65" charset="-120"/>
            </a:endParaRPr>
          </a:p>
        </p:txBody>
      </p:sp>
      <p:sp>
        <p:nvSpPr>
          <p:cNvPr id="26" name="矩形 25"/>
          <p:cNvSpPr/>
          <p:nvPr/>
        </p:nvSpPr>
        <p:spPr>
          <a:xfrm rot="1825299">
            <a:off x="10239776" y="2180339"/>
            <a:ext cx="800219" cy="276999"/>
          </a:xfrm>
          <a:prstGeom prst="rect">
            <a:avLst/>
          </a:prstGeom>
        </p:spPr>
        <p:txBody>
          <a:bodyPr wrap="none">
            <a:spAutoFit/>
          </a:bodyPr>
          <a:lstStyle/>
          <a:p>
            <a:pPr algn="ctr"/>
            <a:r>
              <a:rPr lang="en-US" altLang="zh-TW" sz="1200" b="1" dirty="0">
                <a:solidFill>
                  <a:sysClr val="windowText" lastClr="000000"/>
                </a:solidFill>
                <a:latin typeface="標楷體" panose="03000509000000000000" pitchFamily="65" charset="-120"/>
                <a:ea typeface="標楷體" panose="03000509000000000000" pitchFamily="65" charset="-120"/>
              </a:rPr>
              <a:t>Switch B</a:t>
            </a:r>
            <a:endParaRPr lang="zh-TW" altLang="en-US" sz="1200" b="1" dirty="0">
              <a:solidFill>
                <a:sysClr val="windowText" lastClr="000000"/>
              </a:solidFill>
              <a:latin typeface="標楷體" panose="03000509000000000000" pitchFamily="65" charset="-120"/>
              <a:ea typeface="標楷體" panose="03000509000000000000" pitchFamily="65" charset="-120"/>
            </a:endParaRPr>
          </a:p>
        </p:txBody>
      </p:sp>
      <p:sp>
        <p:nvSpPr>
          <p:cNvPr id="27" name="矩形 26"/>
          <p:cNvSpPr/>
          <p:nvPr/>
        </p:nvSpPr>
        <p:spPr>
          <a:xfrm rot="1825299">
            <a:off x="6368395" y="4415226"/>
            <a:ext cx="800219" cy="276999"/>
          </a:xfrm>
          <a:prstGeom prst="rect">
            <a:avLst/>
          </a:prstGeom>
        </p:spPr>
        <p:txBody>
          <a:bodyPr wrap="none">
            <a:spAutoFit/>
          </a:bodyPr>
          <a:lstStyle/>
          <a:p>
            <a:pPr algn="ctr"/>
            <a:r>
              <a:rPr lang="en-US" altLang="zh-TW" sz="1200" b="1" dirty="0">
                <a:solidFill>
                  <a:sysClr val="windowText" lastClr="000000"/>
                </a:solidFill>
                <a:latin typeface="標楷體" panose="03000509000000000000" pitchFamily="65" charset="-120"/>
                <a:ea typeface="標楷體" panose="03000509000000000000" pitchFamily="65" charset="-120"/>
              </a:rPr>
              <a:t>Switch C</a:t>
            </a:r>
            <a:endParaRPr lang="zh-TW" altLang="en-US" sz="1200" b="1" dirty="0">
              <a:solidFill>
                <a:sysClr val="windowText" lastClr="000000"/>
              </a:solidFill>
              <a:latin typeface="標楷體" panose="03000509000000000000" pitchFamily="65" charset="-120"/>
              <a:ea typeface="標楷體" panose="03000509000000000000" pitchFamily="65" charset="-120"/>
            </a:endParaRPr>
          </a:p>
        </p:txBody>
      </p:sp>
      <p:sp>
        <p:nvSpPr>
          <p:cNvPr id="28" name="矩形 27"/>
          <p:cNvSpPr/>
          <p:nvPr/>
        </p:nvSpPr>
        <p:spPr>
          <a:xfrm rot="1825299">
            <a:off x="10229503" y="4403711"/>
            <a:ext cx="800219" cy="276999"/>
          </a:xfrm>
          <a:prstGeom prst="rect">
            <a:avLst/>
          </a:prstGeom>
        </p:spPr>
        <p:txBody>
          <a:bodyPr wrap="none">
            <a:spAutoFit/>
          </a:bodyPr>
          <a:lstStyle/>
          <a:p>
            <a:pPr algn="ctr"/>
            <a:r>
              <a:rPr lang="en-US" altLang="zh-TW" sz="1200" b="1" dirty="0">
                <a:solidFill>
                  <a:sysClr val="windowText" lastClr="000000"/>
                </a:solidFill>
                <a:latin typeface="標楷體" panose="03000509000000000000" pitchFamily="65" charset="-120"/>
                <a:ea typeface="標楷體" panose="03000509000000000000" pitchFamily="65" charset="-120"/>
              </a:rPr>
              <a:t>Switch D</a:t>
            </a:r>
            <a:endParaRPr lang="zh-TW" altLang="en-US" sz="1200" b="1" dirty="0">
              <a:solidFill>
                <a:sysClr val="windowText" lastClr="000000"/>
              </a:solidFill>
              <a:latin typeface="標楷體" panose="03000509000000000000" pitchFamily="65" charset="-120"/>
              <a:ea typeface="標楷體" panose="03000509000000000000" pitchFamily="65" charset="-120"/>
            </a:endParaRPr>
          </a:p>
        </p:txBody>
      </p:sp>
      <p:sp>
        <p:nvSpPr>
          <p:cNvPr id="29" name="矩形 28"/>
          <p:cNvSpPr/>
          <p:nvPr/>
        </p:nvSpPr>
        <p:spPr>
          <a:xfrm rot="1870012">
            <a:off x="5762589" y="4846126"/>
            <a:ext cx="1454244" cy="369332"/>
          </a:xfrm>
          <a:prstGeom prst="rect">
            <a:avLst/>
          </a:prstGeom>
          <a:solidFill>
            <a:schemeClr val="bg1"/>
          </a:solidFill>
          <a:ln>
            <a:solidFill>
              <a:schemeClr val="tx1"/>
            </a:solidFill>
          </a:ln>
        </p:spPr>
        <p:txBody>
          <a:bodyPr wrap="none">
            <a:spAutoFit/>
          </a:bodyPr>
          <a:lstStyle/>
          <a:p>
            <a:r>
              <a:rPr lang="en-US" altLang="zh-TW" dirty="0">
                <a:latin typeface="標楷體" panose="03000509000000000000" pitchFamily="65" charset="-120"/>
                <a:ea typeface="標楷體" panose="03000509000000000000" pitchFamily="65" charset="-120"/>
              </a:rPr>
              <a:t>Root Bridge</a:t>
            </a:r>
            <a:endParaRPr lang="zh-TW" altLang="en-US" dirty="0"/>
          </a:p>
        </p:txBody>
      </p:sp>
      <p:sp>
        <p:nvSpPr>
          <p:cNvPr id="30" name="矩形 29"/>
          <p:cNvSpPr/>
          <p:nvPr/>
        </p:nvSpPr>
        <p:spPr>
          <a:xfrm>
            <a:off x="7403134" y="2449775"/>
            <a:ext cx="505268"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Fa0/3</a:t>
            </a:r>
            <a:endParaRPr lang="zh-TW" altLang="en-US" sz="1000" dirty="0">
              <a:latin typeface="標楷體" panose="03000509000000000000" pitchFamily="65" charset="-120"/>
              <a:ea typeface="標楷體" panose="03000509000000000000" pitchFamily="65" charset="-120"/>
            </a:endParaRPr>
          </a:p>
        </p:txBody>
      </p:sp>
      <p:sp>
        <p:nvSpPr>
          <p:cNvPr id="31" name="矩形 30"/>
          <p:cNvSpPr/>
          <p:nvPr/>
        </p:nvSpPr>
        <p:spPr>
          <a:xfrm>
            <a:off x="9778879" y="2455318"/>
            <a:ext cx="505268"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Fa0/2</a:t>
            </a:r>
            <a:endParaRPr lang="zh-TW" altLang="en-US" sz="1000" dirty="0">
              <a:latin typeface="標楷體" panose="03000509000000000000" pitchFamily="65" charset="-120"/>
              <a:ea typeface="標楷體" panose="03000509000000000000" pitchFamily="65" charset="-120"/>
            </a:endParaRPr>
          </a:p>
        </p:txBody>
      </p:sp>
      <p:sp>
        <p:nvSpPr>
          <p:cNvPr id="32" name="矩形 31"/>
          <p:cNvSpPr/>
          <p:nvPr/>
        </p:nvSpPr>
        <p:spPr>
          <a:xfrm>
            <a:off x="10340116" y="2771422"/>
            <a:ext cx="505268"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Fa0/3</a:t>
            </a:r>
            <a:endParaRPr lang="zh-TW" altLang="en-US" sz="1000" dirty="0">
              <a:latin typeface="標楷體" panose="03000509000000000000" pitchFamily="65" charset="-120"/>
              <a:ea typeface="標楷體" panose="03000509000000000000" pitchFamily="65" charset="-120"/>
            </a:endParaRPr>
          </a:p>
        </p:txBody>
      </p:sp>
      <p:sp>
        <p:nvSpPr>
          <p:cNvPr id="33" name="矩形 32"/>
          <p:cNvSpPr/>
          <p:nvPr/>
        </p:nvSpPr>
        <p:spPr>
          <a:xfrm>
            <a:off x="10340117" y="3963250"/>
            <a:ext cx="505267"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Fa0/1</a:t>
            </a:r>
            <a:endParaRPr lang="zh-TW" altLang="en-US" sz="1000" dirty="0">
              <a:latin typeface="標楷體" panose="03000509000000000000" pitchFamily="65" charset="-120"/>
              <a:ea typeface="標楷體" panose="03000509000000000000" pitchFamily="65" charset="-120"/>
            </a:endParaRPr>
          </a:p>
        </p:txBody>
      </p:sp>
      <p:sp>
        <p:nvSpPr>
          <p:cNvPr id="35" name="文字方塊 34"/>
          <p:cNvSpPr txBox="1"/>
          <p:nvPr/>
        </p:nvSpPr>
        <p:spPr>
          <a:xfrm>
            <a:off x="6563730" y="3309398"/>
            <a:ext cx="301686" cy="369332"/>
          </a:xfrm>
          <a:prstGeom prst="rect">
            <a:avLst/>
          </a:prstGeom>
          <a:solidFill>
            <a:schemeClr val="bg1"/>
          </a:solidFill>
          <a:ln>
            <a:solidFill>
              <a:schemeClr val="tx1"/>
            </a:solidFill>
          </a:ln>
        </p:spPr>
        <p:txBody>
          <a:bodyPr wrap="none" rtlCol="0">
            <a:spAutoFit/>
          </a:bodyPr>
          <a:lstStyle/>
          <a:p>
            <a:r>
              <a:rPr lang="en-US" altLang="zh-TW" dirty="0">
                <a:latin typeface="標楷體" panose="03000509000000000000" pitchFamily="65" charset="-120"/>
                <a:ea typeface="標楷體" panose="03000509000000000000" pitchFamily="65" charset="-120"/>
              </a:rPr>
              <a:t>4</a:t>
            </a:r>
            <a:endParaRPr lang="zh-TW" altLang="en-US" dirty="0">
              <a:latin typeface="標楷體" panose="03000509000000000000" pitchFamily="65" charset="-120"/>
              <a:ea typeface="標楷體" panose="03000509000000000000" pitchFamily="65" charset="-120"/>
            </a:endParaRPr>
          </a:p>
        </p:txBody>
      </p:sp>
      <p:sp>
        <p:nvSpPr>
          <p:cNvPr id="36" name="文字方塊 35"/>
          <p:cNvSpPr txBox="1"/>
          <p:nvPr/>
        </p:nvSpPr>
        <p:spPr>
          <a:xfrm>
            <a:off x="8485934" y="2103471"/>
            <a:ext cx="301686" cy="369332"/>
          </a:xfrm>
          <a:prstGeom prst="rect">
            <a:avLst/>
          </a:prstGeom>
          <a:solidFill>
            <a:schemeClr val="bg1"/>
          </a:solidFill>
          <a:ln>
            <a:solidFill>
              <a:schemeClr val="tx1"/>
            </a:solidFill>
          </a:ln>
        </p:spPr>
        <p:txBody>
          <a:bodyPr wrap="none" rtlCol="0">
            <a:spAutoFit/>
          </a:bodyPr>
          <a:lstStyle/>
          <a:p>
            <a:r>
              <a:rPr lang="en-US" altLang="zh-TW" dirty="0">
                <a:latin typeface="標楷體" panose="03000509000000000000" pitchFamily="65" charset="-120"/>
                <a:ea typeface="標楷體" panose="03000509000000000000" pitchFamily="65" charset="-120"/>
              </a:rPr>
              <a:t>4</a:t>
            </a:r>
            <a:endParaRPr lang="zh-TW" altLang="en-US" dirty="0">
              <a:latin typeface="標楷體" panose="03000509000000000000" pitchFamily="65" charset="-120"/>
              <a:ea typeface="標楷體" panose="03000509000000000000" pitchFamily="65" charset="-120"/>
            </a:endParaRPr>
          </a:p>
        </p:txBody>
      </p:sp>
      <p:sp>
        <p:nvSpPr>
          <p:cNvPr id="37" name="矩形 36"/>
          <p:cNvSpPr/>
          <p:nvPr/>
        </p:nvSpPr>
        <p:spPr>
          <a:xfrm>
            <a:off x="7199188" y="2142468"/>
            <a:ext cx="505268"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Fa0/2</a:t>
            </a:r>
            <a:endParaRPr lang="zh-TW" altLang="en-US" sz="1000" dirty="0">
              <a:latin typeface="標楷體" panose="03000509000000000000" pitchFamily="65" charset="-120"/>
              <a:ea typeface="標楷體" panose="03000509000000000000" pitchFamily="65" charset="-120"/>
            </a:endParaRPr>
          </a:p>
        </p:txBody>
      </p:sp>
      <p:sp>
        <p:nvSpPr>
          <p:cNvPr id="40" name="文字方塊 39"/>
          <p:cNvSpPr txBox="1"/>
          <p:nvPr/>
        </p:nvSpPr>
        <p:spPr>
          <a:xfrm>
            <a:off x="8557720" y="4487884"/>
            <a:ext cx="301686" cy="369332"/>
          </a:xfrm>
          <a:prstGeom prst="rect">
            <a:avLst/>
          </a:prstGeom>
          <a:solidFill>
            <a:schemeClr val="bg1"/>
          </a:solidFill>
          <a:ln>
            <a:solidFill>
              <a:schemeClr val="tx1"/>
            </a:solidFill>
          </a:ln>
        </p:spPr>
        <p:txBody>
          <a:bodyPr wrap="none" rtlCol="0">
            <a:spAutoFit/>
          </a:bodyPr>
          <a:lstStyle/>
          <a:p>
            <a:r>
              <a:rPr lang="en-US" altLang="zh-TW" dirty="0">
                <a:latin typeface="標楷體" panose="03000509000000000000" pitchFamily="65" charset="-120"/>
                <a:ea typeface="標楷體" panose="03000509000000000000" pitchFamily="65" charset="-120"/>
              </a:rPr>
              <a:t>4</a:t>
            </a:r>
            <a:endParaRPr lang="zh-TW" altLang="en-US" dirty="0">
              <a:latin typeface="標楷體" panose="03000509000000000000" pitchFamily="65" charset="-120"/>
              <a:ea typeface="標楷體" panose="03000509000000000000" pitchFamily="65" charset="-120"/>
            </a:endParaRPr>
          </a:p>
        </p:txBody>
      </p:sp>
      <p:sp>
        <p:nvSpPr>
          <p:cNvPr id="44" name="矩形 43"/>
          <p:cNvSpPr/>
          <p:nvPr/>
        </p:nvSpPr>
        <p:spPr>
          <a:xfrm>
            <a:off x="6461940" y="3948758"/>
            <a:ext cx="505267"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Fa0/1</a:t>
            </a:r>
            <a:endParaRPr lang="zh-TW" altLang="en-US" sz="1000" dirty="0">
              <a:latin typeface="標楷體" panose="03000509000000000000" pitchFamily="65" charset="-120"/>
              <a:ea typeface="標楷體" panose="03000509000000000000" pitchFamily="65" charset="-120"/>
            </a:endParaRPr>
          </a:p>
        </p:txBody>
      </p:sp>
      <p:sp>
        <p:nvSpPr>
          <p:cNvPr id="45" name="矩形 44"/>
          <p:cNvSpPr/>
          <p:nvPr/>
        </p:nvSpPr>
        <p:spPr>
          <a:xfrm>
            <a:off x="7377177" y="4533594"/>
            <a:ext cx="505268" cy="246221"/>
          </a:xfrm>
          <a:prstGeom prst="rect">
            <a:avLst/>
          </a:prstGeom>
          <a:solidFill>
            <a:schemeClr val="bg1"/>
          </a:solidFill>
          <a:ln>
            <a:solidFill>
              <a:schemeClr val="tx1"/>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Fa0/2</a:t>
            </a:r>
            <a:endParaRPr lang="zh-TW" altLang="en-US" sz="1000" dirty="0">
              <a:latin typeface="標楷體" panose="03000509000000000000" pitchFamily="65" charset="-120"/>
              <a:ea typeface="標楷體" panose="03000509000000000000" pitchFamily="65" charset="-120"/>
            </a:endParaRPr>
          </a:p>
        </p:txBody>
      </p:sp>
      <p:sp>
        <p:nvSpPr>
          <p:cNvPr id="42" name="矩形 41"/>
          <p:cNvSpPr/>
          <p:nvPr/>
        </p:nvSpPr>
        <p:spPr>
          <a:xfrm>
            <a:off x="9526980" y="2145211"/>
            <a:ext cx="505267" cy="246221"/>
          </a:xfrm>
          <a:prstGeom prst="rect">
            <a:avLst/>
          </a:prstGeom>
          <a:solidFill>
            <a:schemeClr val="bg1"/>
          </a:solidFill>
          <a:ln w="28575">
            <a:solidFill>
              <a:srgbClr val="00B050"/>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Fa0/1</a:t>
            </a:r>
            <a:endParaRPr lang="zh-TW" altLang="en-US" sz="1000" dirty="0">
              <a:latin typeface="標楷體" panose="03000509000000000000" pitchFamily="65" charset="-120"/>
              <a:ea typeface="標楷體" panose="03000509000000000000" pitchFamily="65" charset="-120"/>
            </a:endParaRPr>
          </a:p>
        </p:txBody>
      </p:sp>
      <p:sp>
        <p:nvSpPr>
          <p:cNvPr id="41" name="矩形 40"/>
          <p:cNvSpPr/>
          <p:nvPr/>
        </p:nvSpPr>
        <p:spPr>
          <a:xfrm>
            <a:off x="6466088" y="2793151"/>
            <a:ext cx="505267" cy="246221"/>
          </a:xfrm>
          <a:prstGeom prst="rect">
            <a:avLst/>
          </a:prstGeom>
          <a:solidFill>
            <a:schemeClr val="bg1"/>
          </a:solidFill>
          <a:ln w="28575">
            <a:solidFill>
              <a:srgbClr val="00B050"/>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Fa0/1</a:t>
            </a:r>
            <a:endParaRPr lang="zh-TW" altLang="en-US" sz="1000" dirty="0">
              <a:latin typeface="標楷體" panose="03000509000000000000" pitchFamily="65" charset="-120"/>
              <a:ea typeface="標楷體" panose="03000509000000000000" pitchFamily="65" charset="-120"/>
            </a:endParaRPr>
          </a:p>
        </p:txBody>
      </p:sp>
      <p:sp>
        <p:nvSpPr>
          <p:cNvPr id="43" name="矩形 42"/>
          <p:cNvSpPr/>
          <p:nvPr/>
        </p:nvSpPr>
        <p:spPr>
          <a:xfrm>
            <a:off x="9547526" y="4555608"/>
            <a:ext cx="505268" cy="246221"/>
          </a:xfrm>
          <a:prstGeom prst="rect">
            <a:avLst/>
          </a:prstGeom>
          <a:solidFill>
            <a:schemeClr val="bg1"/>
          </a:solidFill>
          <a:ln w="28575">
            <a:solidFill>
              <a:srgbClr val="00B050"/>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Fa0/2</a:t>
            </a:r>
            <a:endParaRPr lang="zh-TW" altLang="en-US" sz="1000" dirty="0">
              <a:latin typeface="標楷體" panose="03000509000000000000" pitchFamily="65" charset="-120"/>
              <a:ea typeface="標楷體" panose="03000509000000000000" pitchFamily="65" charset="-120"/>
            </a:endParaRPr>
          </a:p>
        </p:txBody>
      </p:sp>
      <p:sp>
        <p:nvSpPr>
          <p:cNvPr id="46" name="矩形 45"/>
          <p:cNvSpPr/>
          <p:nvPr/>
        </p:nvSpPr>
        <p:spPr>
          <a:xfrm>
            <a:off x="7207096" y="2151951"/>
            <a:ext cx="505268" cy="246221"/>
          </a:xfrm>
          <a:prstGeom prst="rect">
            <a:avLst/>
          </a:prstGeom>
          <a:solidFill>
            <a:schemeClr val="bg1"/>
          </a:solidFill>
          <a:ln w="28575">
            <a:solidFill>
              <a:srgbClr val="7030A0"/>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Fa0/2</a:t>
            </a:r>
            <a:endParaRPr lang="zh-TW" altLang="en-US" sz="1000" dirty="0">
              <a:latin typeface="標楷體" panose="03000509000000000000" pitchFamily="65" charset="-120"/>
              <a:ea typeface="標楷體" panose="03000509000000000000" pitchFamily="65" charset="-120"/>
            </a:endParaRPr>
          </a:p>
        </p:txBody>
      </p:sp>
      <p:sp>
        <p:nvSpPr>
          <p:cNvPr id="47" name="矩形 46"/>
          <p:cNvSpPr/>
          <p:nvPr/>
        </p:nvSpPr>
        <p:spPr>
          <a:xfrm>
            <a:off x="6464106" y="3954643"/>
            <a:ext cx="505268" cy="246221"/>
          </a:xfrm>
          <a:prstGeom prst="rect">
            <a:avLst/>
          </a:prstGeom>
          <a:solidFill>
            <a:schemeClr val="bg1"/>
          </a:solidFill>
          <a:ln w="28575">
            <a:solidFill>
              <a:srgbClr val="7030A0"/>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Fa0/1</a:t>
            </a:r>
            <a:endParaRPr lang="zh-TW" altLang="en-US" sz="1000" dirty="0">
              <a:latin typeface="標楷體" panose="03000509000000000000" pitchFamily="65" charset="-120"/>
              <a:ea typeface="標楷體" panose="03000509000000000000" pitchFamily="65" charset="-120"/>
            </a:endParaRPr>
          </a:p>
        </p:txBody>
      </p:sp>
      <p:sp>
        <p:nvSpPr>
          <p:cNvPr id="48" name="矩形 47"/>
          <p:cNvSpPr/>
          <p:nvPr/>
        </p:nvSpPr>
        <p:spPr>
          <a:xfrm>
            <a:off x="7377177" y="4533719"/>
            <a:ext cx="505268" cy="246221"/>
          </a:xfrm>
          <a:prstGeom prst="rect">
            <a:avLst/>
          </a:prstGeom>
          <a:solidFill>
            <a:schemeClr val="bg1"/>
          </a:solidFill>
          <a:ln w="28575">
            <a:solidFill>
              <a:srgbClr val="7030A0"/>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Fa0/2</a:t>
            </a:r>
            <a:endParaRPr lang="zh-TW" altLang="en-US" sz="1000" dirty="0">
              <a:latin typeface="標楷體" panose="03000509000000000000" pitchFamily="65" charset="-120"/>
              <a:ea typeface="標楷體" panose="03000509000000000000" pitchFamily="65" charset="-120"/>
            </a:endParaRPr>
          </a:p>
        </p:txBody>
      </p:sp>
      <p:sp>
        <p:nvSpPr>
          <p:cNvPr id="49" name="矩形 48"/>
          <p:cNvSpPr/>
          <p:nvPr/>
        </p:nvSpPr>
        <p:spPr>
          <a:xfrm>
            <a:off x="7411879" y="2443882"/>
            <a:ext cx="505268" cy="246221"/>
          </a:xfrm>
          <a:prstGeom prst="rect">
            <a:avLst/>
          </a:prstGeom>
          <a:solidFill>
            <a:schemeClr val="bg1"/>
          </a:solidFill>
          <a:ln w="28575">
            <a:solidFill>
              <a:srgbClr val="7030A0"/>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Fa0/3</a:t>
            </a:r>
            <a:endParaRPr lang="zh-TW" altLang="en-US" sz="1000" dirty="0">
              <a:latin typeface="標楷體" panose="03000509000000000000" pitchFamily="65" charset="-120"/>
              <a:ea typeface="標楷體" panose="03000509000000000000" pitchFamily="65" charset="-120"/>
            </a:endParaRPr>
          </a:p>
        </p:txBody>
      </p:sp>
      <p:sp>
        <p:nvSpPr>
          <p:cNvPr id="50" name="矩形 49"/>
          <p:cNvSpPr/>
          <p:nvPr/>
        </p:nvSpPr>
        <p:spPr>
          <a:xfrm>
            <a:off x="10349917" y="3963250"/>
            <a:ext cx="505267" cy="246221"/>
          </a:xfrm>
          <a:prstGeom prst="rect">
            <a:avLst/>
          </a:prstGeom>
          <a:solidFill>
            <a:schemeClr val="bg1"/>
          </a:solidFill>
          <a:ln w="28575">
            <a:solidFill>
              <a:srgbClr val="7030A0"/>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Fa0/1</a:t>
            </a:r>
            <a:endParaRPr lang="zh-TW" altLang="en-US" sz="1000" dirty="0">
              <a:latin typeface="標楷體" panose="03000509000000000000" pitchFamily="65" charset="-120"/>
              <a:ea typeface="標楷體" panose="03000509000000000000" pitchFamily="65" charset="-120"/>
            </a:endParaRPr>
          </a:p>
        </p:txBody>
      </p:sp>
      <p:sp>
        <p:nvSpPr>
          <p:cNvPr id="51" name="矩形 50"/>
          <p:cNvSpPr/>
          <p:nvPr/>
        </p:nvSpPr>
        <p:spPr>
          <a:xfrm>
            <a:off x="9778879" y="2454525"/>
            <a:ext cx="505268" cy="246221"/>
          </a:xfrm>
          <a:prstGeom prst="rect">
            <a:avLst/>
          </a:prstGeom>
          <a:solidFill>
            <a:schemeClr val="bg1"/>
          </a:solidFill>
          <a:ln w="28575">
            <a:solidFill>
              <a:schemeClr val="accent2"/>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Fa0/2</a:t>
            </a:r>
            <a:endParaRPr lang="zh-TW" altLang="en-US" sz="1000" dirty="0">
              <a:latin typeface="標楷體" panose="03000509000000000000" pitchFamily="65" charset="-120"/>
              <a:ea typeface="標楷體" panose="03000509000000000000" pitchFamily="65" charset="-120"/>
            </a:endParaRPr>
          </a:p>
        </p:txBody>
      </p:sp>
      <p:sp>
        <p:nvSpPr>
          <p:cNvPr id="52" name="矩形 51"/>
          <p:cNvSpPr/>
          <p:nvPr/>
        </p:nvSpPr>
        <p:spPr>
          <a:xfrm>
            <a:off x="10333157" y="2771422"/>
            <a:ext cx="505268" cy="246221"/>
          </a:xfrm>
          <a:prstGeom prst="rect">
            <a:avLst/>
          </a:prstGeom>
          <a:solidFill>
            <a:schemeClr val="bg1"/>
          </a:solidFill>
          <a:ln w="28575">
            <a:solidFill>
              <a:schemeClr val="accent2"/>
            </a:solidFill>
          </a:ln>
        </p:spPr>
        <p:txBody>
          <a:bodyPr wrap="none">
            <a:spAutoFit/>
          </a:bodyPr>
          <a:lstStyle/>
          <a:p>
            <a:pPr algn="ctr"/>
            <a:r>
              <a:rPr lang="en-US" altLang="zh-TW" sz="1000" dirty="0">
                <a:latin typeface="標楷體" panose="03000509000000000000" pitchFamily="65" charset="-120"/>
                <a:ea typeface="標楷體" panose="03000509000000000000" pitchFamily="65" charset="-120"/>
              </a:rPr>
              <a:t>Fa0/3</a:t>
            </a:r>
            <a:endParaRPr lang="zh-TW" altLang="en-US" sz="1000" dirty="0">
              <a:latin typeface="標楷體" panose="03000509000000000000" pitchFamily="65" charset="-120"/>
              <a:ea typeface="標楷體" panose="03000509000000000000" pitchFamily="65" charset="-120"/>
            </a:endParaRPr>
          </a:p>
        </p:txBody>
      </p:sp>
      <p:sp>
        <p:nvSpPr>
          <p:cNvPr id="54" name="矩形 53"/>
          <p:cNvSpPr/>
          <p:nvPr/>
        </p:nvSpPr>
        <p:spPr>
          <a:xfrm>
            <a:off x="11571442" y="2831811"/>
            <a:ext cx="452025" cy="307777"/>
          </a:xfrm>
          <a:prstGeom prst="rect">
            <a:avLst/>
          </a:prstGeom>
          <a:solidFill>
            <a:schemeClr val="bg1"/>
          </a:solidFill>
          <a:ln w="28575">
            <a:solidFill>
              <a:srgbClr val="00B050"/>
            </a:solidFill>
          </a:ln>
        </p:spPr>
        <p:txBody>
          <a:bodyPr wrap="square">
            <a:spAutoFit/>
          </a:bodyPr>
          <a:lstStyle/>
          <a:p>
            <a:pPr algn="ctr"/>
            <a:r>
              <a:rPr lang="en-US" altLang="zh-TW" sz="1400" dirty="0">
                <a:latin typeface="標楷體" panose="03000509000000000000" pitchFamily="65" charset="-120"/>
                <a:ea typeface="標楷體" panose="03000509000000000000" pitchFamily="65" charset="-120"/>
              </a:rPr>
              <a:t>RP</a:t>
            </a:r>
            <a:endParaRPr lang="zh-TW" altLang="en-US" sz="1400" dirty="0">
              <a:latin typeface="標楷體" panose="03000509000000000000" pitchFamily="65" charset="-120"/>
              <a:ea typeface="標楷體" panose="03000509000000000000" pitchFamily="65" charset="-120"/>
            </a:endParaRPr>
          </a:p>
        </p:txBody>
      </p:sp>
      <p:sp>
        <p:nvSpPr>
          <p:cNvPr id="55" name="矩形 54"/>
          <p:cNvSpPr/>
          <p:nvPr/>
        </p:nvSpPr>
        <p:spPr>
          <a:xfrm>
            <a:off x="11571442" y="3390027"/>
            <a:ext cx="449492" cy="307777"/>
          </a:xfrm>
          <a:prstGeom prst="rect">
            <a:avLst/>
          </a:prstGeom>
          <a:solidFill>
            <a:schemeClr val="bg1"/>
          </a:solidFill>
          <a:ln w="28575">
            <a:solidFill>
              <a:srgbClr val="7030A0"/>
            </a:solidFill>
          </a:ln>
        </p:spPr>
        <p:txBody>
          <a:bodyPr wrap="square">
            <a:spAutoFit/>
          </a:bodyPr>
          <a:lstStyle/>
          <a:p>
            <a:pPr algn="ctr"/>
            <a:r>
              <a:rPr lang="en-US" altLang="zh-TW" sz="1400" dirty="0">
                <a:latin typeface="標楷體" panose="03000509000000000000" pitchFamily="65" charset="-120"/>
                <a:ea typeface="標楷體" panose="03000509000000000000" pitchFamily="65" charset="-120"/>
              </a:rPr>
              <a:t>DP</a:t>
            </a:r>
            <a:endParaRPr lang="zh-TW" altLang="en-US" sz="1400" dirty="0">
              <a:latin typeface="標楷體" panose="03000509000000000000" pitchFamily="65" charset="-120"/>
              <a:ea typeface="標楷體" panose="03000509000000000000" pitchFamily="65" charset="-120"/>
            </a:endParaRPr>
          </a:p>
        </p:txBody>
      </p:sp>
      <p:sp>
        <p:nvSpPr>
          <p:cNvPr id="56" name="矩形 55"/>
          <p:cNvSpPr/>
          <p:nvPr/>
        </p:nvSpPr>
        <p:spPr>
          <a:xfrm>
            <a:off x="11571442" y="3948087"/>
            <a:ext cx="453971" cy="307777"/>
          </a:xfrm>
          <a:prstGeom prst="rect">
            <a:avLst/>
          </a:prstGeom>
          <a:solidFill>
            <a:schemeClr val="bg1"/>
          </a:solidFill>
          <a:ln w="28575">
            <a:solidFill>
              <a:schemeClr val="accent2"/>
            </a:solidFill>
          </a:ln>
        </p:spPr>
        <p:txBody>
          <a:bodyPr wrap="none">
            <a:spAutoFit/>
          </a:bodyPr>
          <a:lstStyle/>
          <a:p>
            <a:pPr algn="ctr"/>
            <a:r>
              <a:rPr lang="en-US" altLang="zh-TW" sz="1400" dirty="0">
                <a:latin typeface="標楷體" panose="03000509000000000000" pitchFamily="65" charset="-120"/>
                <a:ea typeface="標楷體" panose="03000509000000000000" pitchFamily="65" charset="-120"/>
              </a:rPr>
              <a:t>NDP</a:t>
            </a:r>
            <a:endParaRPr lang="zh-TW" altLang="en-US" sz="1400" dirty="0">
              <a:latin typeface="標楷體" panose="03000509000000000000" pitchFamily="65" charset="-120"/>
              <a:ea typeface="標楷體" panose="03000509000000000000" pitchFamily="65" charset="-120"/>
            </a:endParaRPr>
          </a:p>
        </p:txBody>
      </p:sp>
      <p:grpSp>
        <p:nvGrpSpPr>
          <p:cNvPr id="14" name="群組 13"/>
          <p:cNvGrpSpPr/>
          <p:nvPr/>
        </p:nvGrpSpPr>
        <p:grpSpPr>
          <a:xfrm>
            <a:off x="9808130" y="2444176"/>
            <a:ext cx="451823" cy="296883"/>
            <a:chOff x="5320145" y="6341423"/>
            <a:chExt cx="451823" cy="296883"/>
          </a:xfrm>
        </p:grpSpPr>
        <p:cxnSp>
          <p:nvCxnSpPr>
            <p:cNvPr id="4" name="直線接點 3"/>
            <p:cNvCxnSpPr/>
            <p:nvPr/>
          </p:nvCxnSpPr>
          <p:spPr>
            <a:xfrm>
              <a:off x="5320145" y="6341423"/>
              <a:ext cx="451823" cy="29688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直線接點 52"/>
            <p:cNvCxnSpPr/>
            <p:nvPr/>
          </p:nvCxnSpPr>
          <p:spPr>
            <a:xfrm flipV="1">
              <a:off x="5320145" y="6341423"/>
              <a:ext cx="451823" cy="29688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7" name="群組 56"/>
          <p:cNvGrpSpPr/>
          <p:nvPr/>
        </p:nvGrpSpPr>
        <p:grpSpPr>
          <a:xfrm>
            <a:off x="10364718" y="2727228"/>
            <a:ext cx="451823" cy="296883"/>
            <a:chOff x="5320145" y="6341423"/>
            <a:chExt cx="451823" cy="296883"/>
          </a:xfrm>
        </p:grpSpPr>
        <p:cxnSp>
          <p:nvCxnSpPr>
            <p:cNvPr id="58" name="直線接點 57"/>
            <p:cNvCxnSpPr/>
            <p:nvPr/>
          </p:nvCxnSpPr>
          <p:spPr>
            <a:xfrm>
              <a:off x="5320145" y="6341423"/>
              <a:ext cx="451823" cy="29688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直線接點 58"/>
            <p:cNvCxnSpPr/>
            <p:nvPr/>
          </p:nvCxnSpPr>
          <p:spPr>
            <a:xfrm flipV="1">
              <a:off x="5320145" y="6341423"/>
              <a:ext cx="451823" cy="29688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5493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52"/>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57"/>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par>
                                <p:cTn id="45" presetID="1" presetClass="exit"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hidden"/>
                                      </p:to>
                                    </p:set>
                                  </p:childTnLst>
                                </p:cTn>
                              </p:par>
                              <p:par>
                                <p:cTn id="47" presetID="1" presetClass="entr" presetSubtype="0" fill="hold" grpId="1" nodeType="withEffect">
                                  <p:stCondLst>
                                    <p:cond delay="0"/>
                                  </p:stCondLst>
                                  <p:childTnLst>
                                    <p:set>
                                      <p:cBhvr>
                                        <p:cTn id="48" dur="1" fill="hold">
                                          <p:stCondLst>
                                            <p:cond delay="0"/>
                                          </p:stCondLst>
                                        </p:cTn>
                                        <p:tgtEl>
                                          <p:spTgt spid="55"/>
                                        </p:tgtEl>
                                        <p:attrNameLst>
                                          <p:attrName>style.visibility</p:attrName>
                                        </p:attrNameLst>
                                      </p:cBhvr>
                                      <p:to>
                                        <p:strVal val="visible"/>
                                      </p:to>
                                    </p:set>
                                  </p:childTnLst>
                                </p:cTn>
                              </p:par>
                              <p:par>
                                <p:cTn id="49" presetID="1" presetClass="exit" presetSubtype="0" fill="hold" grpId="0" nodeType="withEffect">
                                  <p:stCondLst>
                                    <p:cond delay="0"/>
                                  </p:stCondLst>
                                  <p:childTnLst>
                                    <p:set>
                                      <p:cBhvr>
                                        <p:cTn id="50" dur="1" fill="hold">
                                          <p:stCondLst>
                                            <p:cond delay="0"/>
                                          </p:stCondLst>
                                        </p:cTn>
                                        <p:tgtEl>
                                          <p:spTgt spid="56"/>
                                        </p:tgtEl>
                                        <p:attrNameLst>
                                          <p:attrName>style.visibility</p:attrName>
                                        </p:attrNameLst>
                                      </p:cBhvr>
                                      <p:to>
                                        <p:strVal val="hidden"/>
                                      </p:to>
                                    </p:set>
                                  </p:childTnLst>
                                </p:cTn>
                              </p:par>
                              <p:par>
                                <p:cTn id="51" presetID="1" presetClass="entr" presetSubtype="0" fill="hold" grpId="1" nodeType="withEffect">
                                  <p:stCondLst>
                                    <p:cond delay="0"/>
                                  </p:stCondLst>
                                  <p:childTnLst>
                                    <p:set>
                                      <p:cBhvr>
                                        <p:cTn id="52" dur="1" fill="hold">
                                          <p:stCondLst>
                                            <p:cond delay="0"/>
                                          </p:stCondLst>
                                        </p:cTn>
                                        <p:tgtEl>
                                          <p:spTgt spid="5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5" grpId="0" animBg="1"/>
      <p:bldP spid="55" grpId="1" animBg="1"/>
      <p:bldP spid="56" grpId="0" animBg="1"/>
      <p:bldP spid="56"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標楷體" panose="03000509000000000000" pitchFamily="65" charset="-120"/>
                <a:ea typeface="標楷體" panose="03000509000000000000" pitchFamily="65" charset="-120"/>
              </a:rPr>
              <a:t>Router</a:t>
            </a:r>
            <a:endParaRPr lang="zh-TW" altLang="en-US" dirty="0"/>
          </a:p>
        </p:txBody>
      </p:sp>
      <p:sp>
        <p:nvSpPr>
          <p:cNvPr id="3" name="內容版面配置區 2"/>
          <p:cNvSpPr>
            <a:spLocks noGrp="1"/>
          </p:cNvSpPr>
          <p:nvPr>
            <p:ph idx="1"/>
          </p:nvPr>
        </p:nvSpPr>
        <p:spPr>
          <a:xfrm>
            <a:off x="838199" y="1825625"/>
            <a:ext cx="5392271" cy="4351338"/>
          </a:xfrm>
        </p:spPr>
        <p:txBody>
          <a:bodyPr>
            <a:normAutofit/>
          </a:bodyPr>
          <a:lstStyle/>
          <a:p>
            <a:pPr>
              <a:lnSpc>
                <a:spcPct val="150000"/>
              </a:lnSpc>
            </a:pPr>
            <a:r>
              <a:rPr lang="zh-TW" altLang="en-US" dirty="0">
                <a:latin typeface="標楷體" panose="03000509000000000000" pitchFamily="65" charset="-120"/>
                <a:ea typeface="標楷體" panose="03000509000000000000" pitchFamily="65" charset="-120"/>
              </a:rPr>
              <a:t>特性</a:t>
            </a:r>
            <a:r>
              <a:rPr lang="en-US" altLang="zh-TW" dirty="0">
                <a:latin typeface="標楷體" panose="03000509000000000000" pitchFamily="65" charset="-120"/>
                <a:ea typeface="標楷體" panose="03000509000000000000" pitchFamily="65" charset="-120"/>
              </a:rPr>
              <a:t>:</a:t>
            </a:r>
          </a:p>
          <a:p>
            <a:pPr marL="914400" lvl="1" indent="-457200">
              <a:lnSpc>
                <a:spcPct val="150000"/>
              </a:lnSpc>
              <a:buFont typeface="+mj-lt"/>
              <a:buAutoNum type="arabicPeriod"/>
            </a:pPr>
            <a:r>
              <a:rPr lang="zh-TW" altLang="en-US" dirty="0">
                <a:latin typeface="標楷體" panose="03000509000000000000" pitchFamily="65" charset="-120"/>
                <a:ea typeface="標楷體" panose="03000509000000000000" pitchFamily="65" charset="-120"/>
              </a:rPr>
              <a:t>會依照封包的目的</a:t>
            </a:r>
            <a:r>
              <a:rPr lang="en-US" altLang="zh-TW" dirty="0">
                <a:latin typeface="標楷體" panose="03000509000000000000" pitchFamily="65" charset="-120"/>
                <a:ea typeface="標楷體" panose="03000509000000000000" pitchFamily="65" charset="-120"/>
              </a:rPr>
              <a:t>IP</a:t>
            </a:r>
            <a:r>
              <a:rPr lang="zh-TW" altLang="en-US" dirty="0">
                <a:latin typeface="標楷體" panose="03000509000000000000" pitchFamily="65" charset="-120"/>
                <a:ea typeface="標楷體" panose="03000509000000000000" pitchFamily="65" charset="-120"/>
              </a:rPr>
              <a:t>來決定資料該往哪個網域傳送。</a:t>
            </a:r>
            <a:endParaRPr lang="en-US" altLang="zh-TW" dirty="0">
              <a:latin typeface="標楷體" panose="03000509000000000000" pitchFamily="65" charset="-120"/>
              <a:ea typeface="標楷體" panose="03000509000000000000" pitchFamily="65" charset="-120"/>
            </a:endParaRPr>
          </a:p>
          <a:p>
            <a:pPr marL="914400" lvl="1" indent="-457200">
              <a:lnSpc>
                <a:spcPct val="150000"/>
              </a:lnSpc>
              <a:buFont typeface="+mj-lt"/>
              <a:buAutoNum type="arabicPeriod"/>
            </a:pPr>
            <a:r>
              <a:rPr lang="en-US" altLang="zh-TW" dirty="0">
                <a:latin typeface="標楷體" panose="03000509000000000000" pitchFamily="65" charset="-120"/>
                <a:ea typeface="標楷體" panose="03000509000000000000" pitchFamily="65" charset="-120"/>
              </a:rPr>
              <a:t>Router</a:t>
            </a:r>
            <a:r>
              <a:rPr lang="zh-TW" altLang="en-US" dirty="0">
                <a:latin typeface="標楷體" panose="03000509000000000000" pitchFamily="65" charset="-120"/>
                <a:ea typeface="標楷體" panose="03000509000000000000" pitchFamily="65" charset="-120"/>
              </a:rPr>
              <a:t>會根據</a:t>
            </a:r>
            <a:r>
              <a:rPr lang="en-US" altLang="zh-TW" dirty="0">
                <a:latin typeface="標楷體" panose="03000509000000000000" pitchFamily="65" charset="-120"/>
                <a:ea typeface="標楷體" panose="03000509000000000000" pitchFamily="65" charset="-120"/>
              </a:rPr>
              <a:t>Routing Table</a:t>
            </a:r>
            <a:r>
              <a:rPr lang="zh-TW" altLang="en-US" dirty="0">
                <a:latin typeface="標楷體" panose="03000509000000000000" pitchFamily="65" charset="-120"/>
                <a:ea typeface="標楷體" panose="03000509000000000000" pitchFamily="65" charset="-120"/>
              </a:rPr>
              <a:t>選擇到目的地的最短路徑，並將</a:t>
            </a:r>
            <a:r>
              <a:rPr lang="en-US" altLang="zh-TW" dirty="0">
                <a:latin typeface="標楷體" panose="03000509000000000000" pitchFamily="65" charset="-120"/>
                <a:ea typeface="標楷體" panose="03000509000000000000" pitchFamily="65" charset="-120"/>
              </a:rPr>
              <a:t>Packet</a:t>
            </a:r>
            <a:r>
              <a:rPr lang="zh-TW" altLang="en-US" dirty="0">
                <a:latin typeface="標楷體" panose="03000509000000000000" pitchFamily="65" charset="-120"/>
                <a:ea typeface="標楷體" panose="03000509000000000000" pitchFamily="65" charset="-120"/>
              </a:rPr>
              <a:t>傳給下一個</a:t>
            </a:r>
            <a:r>
              <a:rPr lang="en-US" altLang="zh-TW" dirty="0">
                <a:latin typeface="標楷體" panose="03000509000000000000" pitchFamily="65" charset="-120"/>
                <a:ea typeface="標楷體" panose="03000509000000000000" pitchFamily="65" charset="-120"/>
              </a:rPr>
              <a:t>Router</a:t>
            </a:r>
            <a:r>
              <a:rPr lang="zh-TW" altLang="en-US" dirty="0">
                <a:latin typeface="標楷體" panose="03000509000000000000" pitchFamily="65" charset="-120"/>
                <a:ea typeface="標楷體" panose="03000509000000000000" pitchFamily="65" charset="-120"/>
              </a:rPr>
              <a:t>。</a:t>
            </a:r>
            <a:endParaRPr lang="en-US" altLang="zh-TW" dirty="0">
              <a:latin typeface="標楷體" panose="03000509000000000000" pitchFamily="65" charset="-120"/>
              <a:ea typeface="標楷體" panose="03000509000000000000" pitchFamily="65" charset="-120"/>
            </a:endParaRPr>
          </a:p>
          <a:p>
            <a:endParaRPr lang="zh-TW" altLang="en-US" dirty="0"/>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3700" y="1825625"/>
            <a:ext cx="4368800" cy="1638300"/>
          </a:xfrm>
          <a:prstGeom prst="rect">
            <a:avLst/>
          </a:prstGeom>
        </p:spPr>
      </p:pic>
      <p:sp>
        <p:nvSpPr>
          <p:cNvPr id="5" name="文字方塊 4"/>
          <p:cNvSpPr txBox="1"/>
          <p:nvPr/>
        </p:nvSpPr>
        <p:spPr>
          <a:xfrm>
            <a:off x="8518789" y="3463925"/>
            <a:ext cx="877163"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Router</a:t>
            </a:r>
            <a:endParaRPr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0726230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表格 27"/>
          <p:cNvGraphicFramePr>
            <a:graphicFrameLocks noGrp="1"/>
          </p:cNvGraphicFramePr>
          <p:nvPr>
            <p:extLst>
              <p:ext uri="{D42A27DB-BD31-4B8C-83A1-F6EECF244321}">
                <p14:modId xmlns:p14="http://schemas.microsoft.com/office/powerpoint/2010/main" val="3169802236"/>
              </p:ext>
            </p:extLst>
          </p:nvPr>
        </p:nvGraphicFramePr>
        <p:xfrm>
          <a:off x="8669275" y="3523662"/>
          <a:ext cx="3504869" cy="2011680"/>
        </p:xfrm>
        <a:graphic>
          <a:graphicData uri="http://schemas.openxmlformats.org/drawingml/2006/table">
            <a:tbl>
              <a:tblPr firstRow="1" bandRow="1">
                <a:tableStyleId>{5C22544A-7EE6-4342-B048-85BDC9FD1C3A}</a:tableStyleId>
              </a:tblPr>
              <a:tblGrid>
                <a:gridCol w="1422376">
                  <a:extLst>
                    <a:ext uri="{9D8B030D-6E8A-4147-A177-3AD203B41FA5}">
                      <a16:colId xmlns:a16="http://schemas.microsoft.com/office/drawing/2014/main" val="2404111603"/>
                    </a:ext>
                  </a:extLst>
                </a:gridCol>
                <a:gridCol w="1648742">
                  <a:extLst>
                    <a:ext uri="{9D8B030D-6E8A-4147-A177-3AD203B41FA5}">
                      <a16:colId xmlns:a16="http://schemas.microsoft.com/office/drawing/2014/main" val="3501848536"/>
                    </a:ext>
                  </a:extLst>
                </a:gridCol>
                <a:gridCol w="433751">
                  <a:extLst>
                    <a:ext uri="{9D8B030D-6E8A-4147-A177-3AD203B41FA5}">
                      <a16:colId xmlns:a16="http://schemas.microsoft.com/office/drawing/2014/main" val="2666060319"/>
                    </a:ext>
                  </a:extLst>
                </a:gridCol>
              </a:tblGrid>
              <a:tr h="23189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Router D</a:t>
                      </a:r>
                      <a:endParaRPr lang="zh-TW" altLang="en-US" dirty="0">
                        <a:latin typeface="標楷體" panose="03000509000000000000" pitchFamily="65" charset="-120"/>
                        <a:ea typeface="標楷體" panose="03000509000000000000" pitchFamily="65" charset="-120"/>
                      </a:endParaRPr>
                    </a:p>
                  </a:txBody>
                  <a:tcPr/>
                </a:tc>
                <a:tc hMerge="1">
                  <a:txBody>
                    <a:bodyPr/>
                    <a:lstStyle/>
                    <a:p>
                      <a:endParaRPr lang="zh-TW" altLang="en-US"/>
                    </a:p>
                  </a:txBody>
                  <a:tcPr/>
                </a:tc>
                <a:tc hMerge="1">
                  <a:txBody>
                    <a:bodyPr/>
                    <a:lstStyle/>
                    <a:p>
                      <a:endParaRPr lang="zh-TW" altLang="en-US" dirty="0"/>
                    </a:p>
                  </a:txBody>
                  <a:tcPr/>
                </a:tc>
                <a:extLst>
                  <a:ext uri="{0D108BD9-81ED-4DB2-BD59-A6C34878D82A}">
                    <a16:rowId xmlns:a16="http://schemas.microsoft.com/office/drawing/2014/main" val="390868880"/>
                  </a:ext>
                </a:extLst>
              </a:tr>
              <a:tr h="231890">
                <a:tc>
                  <a:txBody>
                    <a:bodyPr/>
                    <a:lstStyle/>
                    <a:p>
                      <a:pPr algn="ctr"/>
                      <a:r>
                        <a:rPr lang="en-US" altLang="zh-TW" sz="1200" dirty="0">
                          <a:latin typeface="標楷體" panose="03000509000000000000" pitchFamily="65" charset="-120"/>
                          <a:ea typeface="標楷體" panose="03000509000000000000" pitchFamily="65" charset="-120"/>
                        </a:rPr>
                        <a:t>Destination</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interface</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800" dirty="0">
                          <a:latin typeface="標楷體" panose="03000509000000000000" pitchFamily="65" charset="-120"/>
                          <a:ea typeface="標楷體" panose="03000509000000000000" pitchFamily="65" charset="-120"/>
                        </a:rPr>
                        <a:t>Cost</a:t>
                      </a:r>
                      <a:endParaRPr lang="zh-TW" altLang="en-US" sz="8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4261707905"/>
                  </a:ext>
                </a:extLst>
              </a:tr>
              <a:tr h="231890">
                <a:tc>
                  <a:txBody>
                    <a:bodyPr/>
                    <a:lstStyle/>
                    <a:p>
                      <a:pPr algn="ctr"/>
                      <a:r>
                        <a:rPr lang="en-US" altLang="zh-TW" sz="1200" dirty="0">
                          <a:latin typeface="標楷體" panose="03000509000000000000" pitchFamily="65" charset="-120"/>
                          <a:ea typeface="標楷體" panose="03000509000000000000" pitchFamily="65" charset="-120"/>
                        </a:rPr>
                        <a:t>108.170.244.0/24</a:t>
                      </a:r>
                      <a:endParaRPr lang="zh-TW" altLang="en-US" sz="1200" dirty="0">
                        <a:latin typeface="標楷體" panose="03000509000000000000" pitchFamily="65" charset="-120"/>
                        <a:ea typeface="標楷體" panose="03000509000000000000" pitchFamily="65" charset="-12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200" dirty="0">
                          <a:latin typeface="標楷體" panose="03000509000000000000" pitchFamily="65" charset="-120"/>
                          <a:ea typeface="標楷體" panose="03000509000000000000" pitchFamily="65" charset="-120"/>
                        </a:rPr>
                        <a:t>eth0</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4105568020"/>
                  </a:ext>
                </a:extLst>
              </a:tr>
              <a:tr h="231890">
                <a:tc>
                  <a:txBody>
                    <a:bodyPr/>
                    <a:lstStyle/>
                    <a:p>
                      <a:pPr algn="ctr"/>
                      <a:r>
                        <a:rPr lang="en-US" altLang="zh-TW" sz="1200" dirty="0">
                          <a:latin typeface="標楷體" panose="03000509000000000000" pitchFamily="65" charset="-120"/>
                          <a:ea typeface="標楷體" panose="03000509000000000000" pitchFamily="65" charset="-120"/>
                        </a:rPr>
                        <a:t>209.85.246.0/24</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eth1</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49421583"/>
                  </a:ext>
                </a:extLst>
              </a:tr>
              <a:tr h="231890">
                <a:tc>
                  <a:txBody>
                    <a:bodyPr/>
                    <a:lstStyle/>
                    <a:p>
                      <a:pPr algn="ct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endParaRPr lang="zh-TW" altLang="en-US" sz="1200">
                        <a:latin typeface="標楷體" panose="03000509000000000000" pitchFamily="65" charset="-120"/>
                        <a:ea typeface="標楷體" panose="03000509000000000000" pitchFamily="65" charset="-120"/>
                      </a:endParaRPr>
                    </a:p>
                  </a:txBody>
                  <a:tcP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534187793"/>
                  </a:ext>
                </a:extLst>
              </a:tr>
              <a:tr h="231890">
                <a:tc>
                  <a:txBody>
                    <a:bodyPr/>
                    <a:lstStyle/>
                    <a:p>
                      <a:pPr algn="ct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endParaRPr lang="zh-TW" altLang="en-US" sz="1200">
                        <a:latin typeface="標楷體" panose="03000509000000000000" pitchFamily="65" charset="-120"/>
                        <a:ea typeface="標楷體" panose="03000509000000000000" pitchFamily="65" charset="-120"/>
                      </a:endParaRPr>
                    </a:p>
                  </a:txBody>
                  <a:tcP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476488063"/>
                  </a:ext>
                </a:extLst>
              </a:tr>
              <a:tr h="231890">
                <a:tc>
                  <a:txBody>
                    <a:bodyPr/>
                    <a:lstStyle/>
                    <a:p>
                      <a:pPr algn="ct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endParaRPr lang="zh-TW" altLang="en-US" sz="1200">
                        <a:latin typeface="標楷體" panose="03000509000000000000" pitchFamily="65" charset="-120"/>
                        <a:ea typeface="標楷體" panose="03000509000000000000" pitchFamily="65" charset="-120"/>
                      </a:endParaRPr>
                    </a:p>
                  </a:txBody>
                  <a:tcP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3456725791"/>
                  </a:ext>
                </a:extLst>
              </a:tr>
            </a:tbl>
          </a:graphicData>
        </a:graphic>
      </p:graphicFrame>
      <p:graphicFrame>
        <p:nvGraphicFramePr>
          <p:cNvPr id="27" name="表格 26"/>
          <p:cNvGraphicFramePr>
            <a:graphicFrameLocks noGrp="1"/>
          </p:cNvGraphicFramePr>
          <p:nvPr>
            <p:extLst>
              <p:ext uri="{D42A27DB-BD31-4B8C-83A1-F6EECF244321}">
                <p14:modId xmlns:p14="http://schemas.microsoft.com/office/powerpoint/2010/main" val="1113702702"/>
              </p:ext>
            </p:extLst>
          </p:nvPr>
        </p:nvGraphicFramePr>
        <p:xfrm>
          <a:off x="5098790" y="3523662"/>
          <a:ext cx="3561389" cy="2011680"/>
        </p:xfrm>
        <a:graphic>
          <a:graphicData uri="http://schemas.openxmlformats.org/drawingml/2006/table">
            <a:tbl>
              <a:tblPr firstRow="1" bandRow="1">
                <a:tableStyleId>{5C22544A-7EE6-4342-B048-85BDC9FD1C3A}</a:tableStyleId>
              </a:tblPr>
              <a:tblGrid>
                <a:gridCol w="1510253">
                  <a:extLst>
                    <a:ext uri="{9D8B030D-6E8A-4147-A177-3AD203B41FA5}">
                      <a16:colId xmlns:a16="http://schemas.microsoft.com/office/drawing/2014/main" val="2404111603"/>
                    </a:ext>
                  </a:extLst>
                </a:gridCol>
                <a:gridCol w="1620557">
                  <a:extLst>
                    <a:ext uri="{9D8B030D-6E8A-4147-A177-3AD203B41FA5}">
                      <a16:colId xmlns:a16="http://schemas.microsoft.com/office/drawing/2014/main" val="3501848536"/>
                    </a:ext>
                  </a:extLst>
                </a:gridCol>
                <a:gridCol w="430579">
                  <a:extLst>
                    <a:ext uri="{9D8B030D-6E8A-4147-A177-3AD203B41FA5}">
                      <a16:colId xmlns:a16="http://schemas.microsoft.com/office/drawing/2014/main" val="2666060319"/>
                    </a:ext>
                  </a:extLst>
                </a:gridCol>
              </a:tblGrid>
              <a:tr h="23189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Router C</a:t>
                      </a:r>
                      <a:endParaRPr lang="zh-TW" altLang="en-US" dirty="0">
                        <a:latin typeface="標楷體" panose="03000509000000000000" pitchFamily="65" charset="-120"/>
                        <a:ea typeface="標楷體" panose="03000509000000000000" pitchFamily="65" charset="-120"/>
                      </a:endParaRPr>
                    </a:p>
                  </a:txBody>
                  <a:tcPr/>
                </a:tc>
                <a:tc hMerge="1">
                  <a:txBody>
                    <a:bodyPr/>
                    <a:lstStyle/>
                    <a:p>
                      <a:endParaRPr lang="zh-TW" altLang="en-US"/>
                    </a:p>
                  </a:txBody>
                  <a:tcPr/>
                </a:tc>
                <a:tc hMerge="1">
                  <a:txBody>
                    <a:bodyPr/>
                    <a:lstStyle/>
                    <a:p>
                      <a:endParaRPr lang="zh-TW" altLang="en-US" dirty="0"/>
                    </a:p>
                  </a:txBody>
                  <a:tcPr/>
                </a:tc>
                <a:extLst>
                  <a:ext uri="{0D108BD9-81ED-4DB2-BD59-A6C34878D82A}">
                    <a16:rowId xmlns:a16="http://schemas.microsoft.com/office/drawing/2014/main" val="390868880"/>
                  </a:ext>
                </a:extLst>
              </a:tr>
              <a:tr h="231890">
                <a:tc>
                  <a:txBody>
                    <a:bodyPr/>
                    <a:lstStyle/>
                    <a:p>
                      <a:pPr algn="ctr"/>
                      <a:r>
                        <a:rPr lang="en-US" altLang="zh-TW" sz="1200" dirty="0">
                          <a:latin typeface="標楷體" panose="03000509000000000000" pitchFamily="65" charset="-120"/>
                          <a:ea typeface="標楷體" panose="03000509000000000000" pitchFamily="65" charset="-120"/>
                        </a:rPr>
                        <a:t>Destination</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interface</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800" dirty="0">
                          <a:latin typeface="標楷體" panose="03000509000000000000" pitchFamily="65" charset="-120"/>
                          <a:ea typeface="標楷體" panose="03000509000000000000" pitchFamily="65" charset="-120"/>
                        </a:rPr>
                        <a:t>Cost</a:t>
                      </a:r>
                      <a:endParaRPr lang="zh-TW" altLang="en-US" sz="8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4261707905"/>
                  </a:ext>
                </a:extLst>
              </a:tr>
              <a:tr h="231890">
                <a:tc>
                  <a:txBody>
                    <a:bodyPr/>
                    <a:lstStyle/>
                    <a:p>
                      <a:pPr algn="ctr"/>
                      <a:r>
                        <a:rPr lang="en-US" altLang="zh-TW" sz="1200" dirty="0">
                          <a:latin typeface="標楷體" panose="03000509000000000000" pitchFamily="65" charset="-120"/>
                          <a:ea typeface="標楷體" panose="03000509000000000000" pitchFamily="65" charset="-120"/>
                        </a:rPr>
                        <a:t>202.169.174.0/24</a:t>
                      </a:r>
                      <a:endParaRPr lang="zh-TW" altLang="en-US" sz="1200" dirty="0">
                        <a:latin typeface="標楷體" panose="03000509000000000000" pitchFamily="65" charset="-120"/>
                        <a:ea typeface="標楷體" panose="03000509000000000000" pitchFamily="65" charset="-12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200" dirty="0">
                          <a:latin typeface="標楷體" panose="03000509000000000000" pitchFamily="65" charset="-120"/>
                          <a:ea typeface="標楷體" panose="03000509000000000000" pitchFamily="65" charset="-120"/>
                        </a:rPr>
                        <a:t>eth0</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4105568020"/>
                  </a:ext>
                </a:extLst>
              </a:tr>
              <a:tr h="231890">
                <a:tc>
                  <a:txBody>
                    <a:bodyPr/>
                    <a:lstStyle/>
                    <a:p>
                      <a:pPr algn="ctr"/>
                      <a:r>
                        <a:rPr lang="en-US" altLang="zh-TW" sz="1200" dirty="0">
                          <a:latin typeface="標楷體" panose="03000509000000000000" pitchFamily="65" charset="-120"/>
                          <a:ea typeface="標楷體" panose="03000509000000000000" pitchFamily="65" charset="-120"/>
                        </a:rPr>
                        <a:t>108.170.244.0/24</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eth1</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49421583"/>
                  </a:ext>
                </a:extLst>
              </a:tr>
              <a:tr h="231890">
                <a:tc>
                  <a:txBody>
                    <a:bodyPr/>
                    <a:lstStyle/>
                    <a:p>
                      <a:pPr algn="ct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3187330522"/>
                  </a:ext>
                </a:extLst>
              </a:tr>
              <a:tr h="231890">
                <a:tc>
                  <a:txBody>
                    <a:bodyPr/>
                    <a:lstStyle/>
                    <a:p>
                      <a:pPr algn="ct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endParaRPr lang="zh-TW" altLang="en-US" sz="1200">
                        <a:latin typeface="標楷體" panose="03000509000000000000" pitchFamily="65" charset="-120"/>
                        <a:ea typeface="標楷體" panose="03000509000000000000" pitchFamily="65" charset="-120"/>
                      </a:endParaRPr>
                    </a:p>
                  </a:txBody>
                  <a:tcP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534187793"/>
                  </a:ext>
                </a:extLst>
              </a:tr>
              <a:tr h="231890">
                <a:tc>
                  <a:txBody>
                    <a:bodyPr/>
                    <a:lstStyle/>
                    <a:p>
                      <a:pPr algn="ct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endParaRPr lang="zh-TW" altLang="en-US" sz="1200">
                        <a:latin typeface="標楷體" panose="03000509000000000000" pitchFamily="65" charset="-120"/>
                        <a:ea typeface="標楷體" panose="03000509000000000000" pitchFamily="65" charset="-120"/>
                      </a:endParaRPr>
                    </a:p>
                  </a:txBody>
                  <a:tcP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227866782"/>
                  </a:ext>
                </a:extLst>
              </a:tr>
            </a:tbl>
          </a:graphicData>
        </a:graphic>
      </p:graphicFrame>
      <p:graphicFrame>
        <p:nvGraphicFramePr>
          <p:cNvPr id="26" name="表格 25"/>
          <p:cNvGraphicFramePr>
            <a:graphicFrameLocks noGrp="1"/>
          </p:cNvGraphicFramePr>
          <p:nvPr>
            <p:extLst/>
          </p:nvPr>
        </p:nvGraphicFramePr>
        <p:xfrm>
          <a:off x="8713918" y="1359479"/>
          <a:ext cx="3478081" cy="2011680"/>
        </p:xfrm>
        <a:graphic>
          <a:graphicData uri="http://schemas.openxmlformats.org/drawingml/2006/table">
            <a:tbl>
              <a:tblPr firstRow="1" bandRow="1">
                <a:tableStyleId>{5C22544A-7EE6-4342-B048-85BDC9FD1C3A}</a:tableStyleId>
              </a:tblPr>
              <a:tblGrid>
                <a:gridCol w="1439365">
                  <a:extLst>
                    <a:ext uri="{9D8B030D-6E8A-4147-A177-3AD203B41FA5}">
                      <a16:colId xmlns:a16="http://schemas.microsoft.com/office/drawing/2014/main" val="2404111603"/>
                    </a:ext>
                  </a:extLst>
                </a:gridCol>
                <a:gridCol w="1650790">
                  <a:extLst>
                    <a:ext uri="{9D8B030D-6E8A-4147-A177-3AD203B41FA5}">
                      <a16:colId xmlns:a16="http://schemas.microsoft.com/office/drawing/2014/main" val="3501848536"/>
                    </a:ext>
                  </a:extLst>
                </a:gridCol>
                <a:gridCol w="387926">
                  <a:extLst>
                    <a:ext uri="{9D8B030D-6E8A-4147-A177-3AD203B41FA5}">
                      <a16:colId xmlns:a16="http://schemas.microsoft.com/office/drawing/2014/main" val="2666060319"/>
                    </a:ext>
                  </a:extLst>
                </a:gridCol>
              </a:tblGrid>
              <a:tr h="23189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Router B</a:t>
                      </a:r>
                      <a:endParaRPr lang="zh-TW" altLang="en-US" dirty="0">
                        <a:latin typeface="標楷體" panose="03000509000000000000" pitchFamily="65" charset="-120"/>
                        <a:ea typeface="標楷體" panose="03000509000000000000" pitchFamily="65" charset="-120"/>
                      </a:endParaRPr>
                    </a:p>
                  </a:txBody>
                  <a:tcPr/>
                </a:tc>
                <a:tc hMerge="1">
                  <a:txBody>
                    <a:bodyPr/>
                    <a:lstStyle/>
                    <a:p>
                      <a:endParaRPr lang="zh-TW" altLang="en-US"/>
                    </a:p>
                  </a:txBody>
                  <a:tcPr/>
                </a:tc>
                <a:tc hMerge="1">
                  <a:txBody>
                    <a:bodyPr/>
                    <a:lstStyle/>
                    <a:p>
                      <a:endParaRPr lang="zh-TW" altLang="en-US" dirty="0"/>
                    </a:p>
                  </a:txBody>
                  <a:tcPr/>
                </a:tc>
                <a:extLst>
                  <a:ext uri="{0D108BD9-81ED-4DB2-BD59-A6C34878D82A}">
                    <a16:rowId xmlns:a16="http://schemas.microsoft.com/office/drawing/2014/main" val="390868880"/>
                  </a:ext>
                </a:extLst>
              </a:tr>
              <a:tr h="231890">
                <a:tc>
                  <a:txBody>
                    <a:bodyPr/>
                    <a:lstStyle/>
                    <a:p>
                      <a:pPr algn="ctr"/>
                      <a:r>
                        <a:rPr lang="en-US" altLang="zh-TW" sz="1200" dirty="0">
                          <a:latin typeface="標楷體" panose="03000509000000000000" pitchFamily="65" charset="-120"/>
                          <a:ea typeface="標楷體" panose="03000509000000000000" pitchFamily="65" charset="-120"/>
                        </a:rPr>
                        <a:t>Destination</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interface</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800" dirty="0">
                          <a:latin typeface="標楷體" panose="03000509000000000000" pitchFamily="65" charset="-120"/>
                          <a:ea typeface="標楷體" panose="03000509000000000000" pitchFamily="65" charset="-120"/>
                        </a:rPr>
                        <a:t>Cost</a:t>
                      </a:r>
                      <a:endParaRPr lang="zh-TW" altLang="en-US" sz="8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4261707905"/>
                  </a:ext>
                </a:extLst>
              </a:tr>
              <a:tr h="231890">
                <a:tc>
                  <a:txBody>
                    <a:bodyPr/>
                    <a:lstStyle/>
                    <a:p>
                      <a:pPr algn="ctr"/>
                      <a:r>
                        <a:rPr lang="en-US" altLang="zh-TW" sz="1200" dirty="0">
                          <a:latin typeface="標楷體" panose="03000509000000000000" pitchFamily="65" charset="-120"/>
                          <a:ea typeface="標楷體" panose="03000509000000000000" pitchFamily="65" charset="-120"/>
                        </a:rPr>
                        <a:t>140.117.232.0/24</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eth0</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4105568020"/>
                  </a:ext>
                </a:extLst>
              </a:tr>
              <a:tr h="231890">
                <a:tc>
                  <a:txBody>
                    <a:bodyPr/>
                    <a:lstStyle/>
                    <a:p>
                      <a:pPr algn="ctr"/>
                      <a:r>
                        <a:rPr lang="en-US" altLang="zh-TW" sz="1200" dirty="0">
                          <a:latin typeface="標楷體" panose="03000509000000000000" pitchFamily="65" charset="-120"/>
                          <a:ea typeface="標楷體" panose="03000509000000000000" pitchFamily="65" charset="-120"/>
                        </a:rPr>
                        <a:t>202.169.174.0/24</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eth1</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49421583"/>
                  </a:ext>
                </a:extLst>
              </a:tr>
              <a:tr h="231890">
                <a:tc>
                  <a:txBody>
                    <a:bodyPr/>
                    <a:lstStyle/>
                    <a:p>
                      <a:pPr algn="ct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3046033787"/>
                  </a:ext>
                </a:extLst>
              </a:tr>
              <a:tr h="231890">
                <a:tc>
                  <a:txBody>
                    <a:bodyPr/>
                    <a:lstStyle/>
                    <a:p>
                      <a:pPr algn="ct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endParaRPr lang="zh-TW" altLang="en-US" sz="1200" dirty="0">
                        <a:solidFill>
                          <a:srgbClr val="FF0000"/>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534187793"/>
                  </a:ext>
                </a:extLst>
              </a:tr>
              <a:tr h="231890">
                <a:tc>
                  <a:txBody>
                    <a:bodyPr/>
                    <a:lstStyle/>
                    <a:p>
                      <a:pPr algn="ct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endParaRPr lang="zh-TW" altLang="en-US" sz="1200" dirty="0">
                        <a:solidFill>
                          <a:srgbClr val="FF0000"/>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3265449549"/>
                  </a:ext>
                </a:extLst>
              </a:tr>
            </a:tbl>
          </a:graphicData>
        </a:graphic>
      </p:graphicFrame>
      <p:graphicFrame>
        <p:nvGraphicFramePr>
          <p:cNvPr id="22" name="表格 21"/>
          <p:cNvGraphicFramePr>
            <a:graphicFrameLocks noGrp="1"/>
          </p:cNvGraphicFramePr>
          <p:nvPr>
            <p:extLst/>
          </p:nvPr>
        </p:nvGraphicFramePr>
        <p:xfrm>
          <a:off x="5090778" y="1359479"/>
          <a:ext cx="3562544" cy="2011680"/>
        </p:xfrm>
        <a:graphic>
          <a:graphicData uri="http://schemas.openxmlformats.org/drawingml/2006/table">
            <a:tbl>
              <a:tblPr firstRow="1" bandRow="1">
                <a:tableStyleId>{5C22544A-7EE6-4342-B048-85BDC9FD1C3A}</a:tableStyleId>
              </a:tblPr>
              <a:tblGrid>
                <a:gridCol w="1434713">
                  <a:extLst>
                    <a:ext uri="{9D8B030D-6E8A-4147-A177-3AD203B41FA5}">
                      <a16:colId xmlns:a16="http://schemas.microsoft.com/office/drawing/2014/main" val="2404111603"/>
                    </a:ext>
                  </a:extLst>
                </a:gridCol>
                <a:gridCol w="1579418">
                  <a:extLst>
                    <a:ext uri="{9D8B030D-6E8A-4147-A177-3AD203B41FA5}">
                      <a16:colId xmlns:a16="http://schemas.microsoft.com/office/drawing/2014/main" val="3501848536"/>
                    </a:ext>
                  </a:extLst>
                </a:gridCol>
                <a:gridCol w="548413">
                  <a:extLst>
                    <a:ext uri="{9D8B030D-6E8A-4147-A177-3AD203B41FA5}">
                      <a16:colId xmlns:a16="http://schemas.microsoft.com/office/drawing/2014/main" val="2666060319"/>
                    </a:ext>
                  </a:extLst>
                </a:gridCol>
              </a:tblGrid>
              <a:tr h="23189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Router A</a:t>
                      </a:r>
                      <a:endParaRPr lang="zh-TW" altLang="en-US" dirty="0">
                        <a:latin typeface="標楷體" panose="03000509000000000000" pitchFamily="65" charset="-120"/>
                        <a:ea typeface="標楷體" panose="03000509000000000000" pitchFamily="65" charset="-120"/>
                      </a:endParaRPr>
                    </a:p>
                  </a:txBody>
                  <a:tcPr/>
                </a:tc>
                <a:tc hMerge="1">
                  <a:txBody>
                    <a:bodyPr/>
                    <a:lstStyle/>
                    <a:p>
                      <a:endParaRPr lang="zh-TW" altLang="en-US"/>
                    </a:p>
                  </a:txBody>
                  <a:tcPr/>
                </a:tc>
                <a:tc hMerge="1">
                  <a:txBody>
                    <a:bodyPr/>
                    <a:lstStyle/>
                    <a:p>
                      <a:endParaRPr lang="zh-TW" altLang="en-US" dirty="0"/>
                    </a:p>
                  </a:txBody>
                  <a:tcPr/>
                </a:tc>
                <a:extLst>
                  <a:ext uri="{0D108BD9-81ED-4DB2-BD59-A6C34878D82A}">
                    <a16:rowId xmlns:a16="http://schemas.microsoft.com/office/drawing/2014/main" val="390868880"/>
                  </a:ext>
                </a:extLst>
              </a:tr>
              <a:tr h="231890">
                <a:tc>
                  <a:txBody>
                    <a:bodyPr/>
                    <a:lstStyle/>
                    <a:p>
                      <a:pPr algn="ctr"/>
                      <a:r>
                        <a:rPr lang="en-US" altLang="zh-TW" sz="1200" dirty="0">
                          <a:latin typeface="標楷體" panose="03000509000000000000" pitchFamily="65" charset="-120"/>
                          <a:ea typeface="標楷體" panose="03000509000000000000" pitchFamily="65" charset="-120"/>
                        </a:rPr>
                        <a:t>Destination</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interface</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800" dirty="0">
                          <a:latin typeface="標楷體" panose="03000509000000000000" pitchFamily="65" charset="-120"/>
                          <a:ea typeface="標楷體" panose="03000509000000000000" pitchFamily="65" charset="-120"/>
                        </a:rPr>
                        <a:t>Cost</a:t>
                      </a:r>
                      <a:endParaRPr lang="zh-TW" altLang="en-US" sz="8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4261707905"/>
                  </a:ext>
                </a:extLst>
              </a:tr>
              <a:tr h="231890">
                <a:tc>
                  <a:txBody>
                    <a:bodyPr/>
                    <a:lstStyle/>
                    <a:p>
                      <a:pPr algn="ctr"/>
                      <a:r>
                        <a:rPr lang="en-US" altLang="zh-TW" sz="1200" dirty="0">
                          <a:latin typeface="標楷體" panose="03000509000000000000" pitchFamily="65" charset="-120"/>
                          <a:ea typeface="標楷體" panose="03000509000000000000" pitchFamily="65" charset="-120"/>
                        </a:rPr>
                        <a:t>140.117.164.0/24</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eth0</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4105568020"/>
                  </a:ext>
                </a:extLst>
              </a:tr>
              <a:tr h="231890">
                <a:tc>
                  <a:txBody>
                    <a:bodyPr/>
                    <a:lstStyle/>
                    <a:p>
                      <a:pPr algn="ctr"/>
                      <a:r>
                        <a:rPr lang="en-US" altLang="zh-TW" sz="1200" dirty="0">
                          <a:latin typeface="標楷體" panose="03000509000000000000" pitchFamily="65" charset="-120"/>
                          <a:ea typeface="標楷體" panose="03000509000000000000" pitchFamily="65" charset="-120"/>
                        </a:rPr>
                        <a:t>140.117.232.0/24</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eth1</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49421583"/>
                  </a:ext>
                </a:extLst>
              </a:tr>
              <a:tr h="231890">
                <a:tc>
                  <a:txBody>
                    <a:bodyPr/>
                    <a:lstStyle/>
                    <a:p>
                      <a:pPr algn="ct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888746145"/>
                  </a:ext>
                </a:extLst>
              </a:tr>
              <a:tr h="231890">
                <a:tc>
                  <a:txBody>
                    <a:bodyPr/>
                    <a:lstStyle/>
                    <a:p>
                      <a:pPr algn="ct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3846183280"/>
                  </a:ext>
                </a:extLst>
              </a:tr>
              <a:tr h="231890">
                <a:tc>
                  <a:txBody>
                    <a:bodyPr/>
                    <a:lstStyle/>
                    <a:p>
                      <a:pPr algn="ct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endParaRPr lang="zh-TW" altLang="en-US" sz="1200" dirty="0">
                        <a:solidFill>
                          <a:srgbClr val="FF0000"/>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534187793"/>
                  </a:ext>
                </a:extLst>
              </a:tr>
            </a:tbl>
          </a:graphicData>
        </a:graphic>
      </p:graphicFrame>
      <p:cxnSp>
        <p:nvCxnSpPr>
          <p:cNvPr id="105" name="直線單箭頭接點 104"/>
          <p:cNvCxnSpPr>
            <a:endCxn id="104" idx="0"/>
          </p:cNvCxnSpPr>
          <p:nvPr/>
        </p:nvCxnSpPr>
        <p:spPr>
          <a:xfrm>
            <a:off x="2994886" y="5762142"/>
            <a:ext cx="622418" cy="4917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0" name="直線單箭頭接點 99"/>
          <p:cNvCxnSpPr>
            <a:endCxn id="103" idx="0"/>
          </p:cNvCxnSpPr>
          <p:nvPr/>
        </p:nvCxnSpPr>
        <p:spPr>
          <a:xfrm flipH="1">
            <a:off x="1457611" y="5721456"/>
            <a:ext cx="654878" cy="5385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4" name="直線單箭頭接點 93"/>
          <p:cNvCxnSpPr>
            <a:endCxn id="97" idx="0"/>
          </p:cNvCxnSpPr>
          <p:nvPr/>
        </p:nvCxnSpPr>
        <p:spPr>
          <a:xfrm>
            <a:off x="680702" y="4181921"/>
            <a:ext cx="825939" cy="3300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2" name="直線單箭頭接點 91"/>
          <p:cNvCxnSpPr>
            <a:endCxn id="93" idx="2"/>
          </p:cNvCxnSpPr>
          <p:nvPr/>
        </p:nvCxnSpPr>
        <p:spPr>
          <a:xfrm flipV="1">
            <a:off x="1231218" y="3455711"/>
            <a:ext cx="452787" cy="43785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8" name="直線單箭頭接點 87"/>
          <p:cNvCxnSpPr/>
          <p:nvPr/>
        </p:nvCxnSpPr>
        <p:spPr>
          <a:xfrm flipH="1">
            <a:off x="3434403" y="3897139"/>
            <a:ext cx="509408" cy="4395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6" name="直線單箭頭接點 75"/>
          <p:cNvCxnSpPr/>
          <p:nvPr/>
        </p:nvCxnSpPr>
        <p:spPr>
          <a:xfrm flipH="1" flipV="1">
            <a:off x="3886533" y="3311793"/>
            <a:ext cx="628007" cy="4116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4" name="直線單箭頭接點 63"/>
          <p:cNvCxnSpPr>
            <a:endCxn id="75" idx="2"/>
          </p:cNvCxnSpPr>
          <p:nvPr/>
        </p:nvCxnSpPr>
        <p:spPr>
          <a:xfrm flipV="1">
            <a:off x="3111586" y="1698400"/>
            <a:ext cx="452787" cy="43785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1" name="直線單箭頭接點 60"/>
          <p:cNvCxnSpPr>
            <a:endCxn id="62" idx="2"/>
          </p:cNvCxnSpPr>
          <p:nvPr/>
        </p:nvCxnSpPr>
        <p:spPr>
          <a:xfrm flipH="1" flipV="1">
            <a:off x="1945332" y="1699151"/>
            <a:ext cx="198120" cy="399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6" name="直線接點 55"/>
          <p:cNvCxnSpPr/>
          <p:nvPr/>
        </p:nvCxnSpPr>
        <p:spPr>
          <a:xfrm>
            <a:off x="697483" y="4171341"/>
            <a:ext cx="14745" cy="1135596"/>
          </a:xfrm>
          <a:prstGeom prst="line">
            <a:avLst/>
          </a:prstGeom>
          <a:ln w="19050"/>
        </p:spPr>
        <p:style>
          <a:lnRef idx="1">
            <a:schemeClr val="dk1"/>
          </a:lnRef>
          <a:fillRef idx="0">
            <a:schemeClr val="dk1"/>
          </a:fillRef>
          <a:effectRef idx="0">
            <a:schemeClr val="dk1"/>
          </a:effectRef>
          <a:fontRef idx="minor">
            <a:schemeClr val="tx1"/>
          </a:fontRef>
        </p:style>
      </p:cxnSp>
      <p:cxnSp>
        <p:nvCxnSpPr>
          <p:cNvPr id="55" name="直線接點 54"/>
          <p:cNvCxnSpPr/>
          <p:nvPr/>
        </p:nvCxnSpPr>
        <p:spPr>
          <a:xfrm>
            <a:off x="2994977" y="5762139"/>
            <a:ext cx="802776" cy="12372"/>
          </a:xfrm>
          <a:prstGeom prst="line">
            <a:avLst/>
          </a:prstGeom>
          <a:ln w="19050"/>
        </p:spPr>
        <p:style>
          <a:lnRef idx="1">
            <a:schemeClr val="dk1"/>
          </a:lnRef>
          <a:fillRef idx="0">
            <a:schemeClr val="dk1"/>
          </a:fillRef>
          <a:effectRef idx="0">
            <a:schemeClr val="dk1"/>
          </a:effectRef>
          <a:fontRef idx="minor">
            <a:schemeClr val="tx1"/>
          </a:fontRef>
        </p:style>
      </p:cxnSp>
      <p:cxnSp>
        <p:nvCxnSpPr>
          <p:cNvPr id="54" name="直線接點 53"/>
          <p:cNvCxnSpPr/>
          <p:nvPr/>
        </p:nvCxnSpPr>
        <p:spPr>
          <a:xfrm>
            <a:off x="1290611" y="5719953"/>
            <a:ext cx="802776" cy="12372"/>
          </a:xfrm>
          <a:prstGeom prst="line">
            <a:avLst/>
          </a:prstGeom>
          <a:ln w="19050"/>
        </p:spPr>
        <p:style>
          <a:lnRef idx="1">
            <a:schemeClr val="dk1"/>
          </a:lnRef>
          <a:fillRef idx="0">
            <a:schemeClr val="dk1"/>
          </a:fillRef>
          <a:effectRef idx="0">
            <a:schemeClr val="dk1"/>
          </a:effectRef>
          <a:fontRef idx="minor">
            <a:schemeClr val="tx1"/>
          </a:fontRef>
        </p:style>
      </p:cxnSp>
      <p:cxnSp>
        <p:nvCxnSpPr>
          <p:cNvPr id="48" name="直線接點 47"/>
          <p:cNvCxnSpPr/>
          <p:nvPr/>
        </p:nvCxnSpPr>
        <p:spPr>
          <a:xfrm>
            <a:off x="1201122" y="3896424"/>
            <a:ext cx="802776" cy="12372"/>
          </a:xfrm>
          <a:prstGeom prst="line">
            <a:avLst/>
          </a:prstGeom>
          <a:ln w="19050"/>
        </p:spPr>
        <p:style>
          <a:lnRef idx="1">
            <a:schemeClr val="dk1"/>
          </a:lnRef>
          <a:fillRef idx="0">
            <a:schemeClr val="dk1"/>
          </a:fillRef>
          <a:effectRef idx="0">
            <a:schemeClr val="dk1"/>
          </a:effectRef>
          <a:fontRef idx="minor">
            <a:schemeClr val="tx1"/>
          </a:fontRef>
        </p:style>
      </p:cxnSp>
      <p:cxnSp>
        <p:nvCxnSpPr>
          <p:cNvPr id="45" name="直線接點 44"/>
          <p:cNvCxnSpPr/>
          <p:nvPr/>
        </p:nvCxnSpPr>
        <p:spPr>
          <a:xfrm>
            <a:off x="3129893" y="3899203"/>
            <a:ext cx="802776" cy="12372"/>
          </a:xfrm>
          <a:prstGeom prst="line">
            <a:avLst/>
          </a:prstGeom>
          <a:ln w="19050"/>
        </p:spPr>
        <p:style>
          <a:lnRef idx="1">
            <a:schemeClr val="dk1"/>
          </a:lnRef>
          <a:fillRef idx="0">
            <a:schemeClr val="dk1"/>
          </a:fillRef>
          <a:effectRef idx="0">
            <a:schemeClr val="dk1"/>
          </a:effectRef>
          <a:fontRef idx="minor">
            <a:schemeClr val="tx1"/>
          </a:fontRef>
        </p:style>
      </p:cxnSp>
      <p:cxnSp>
        <p:nvCxnSpPr>
          <p:cNvPr id="43" name="直線接點 42"/>
          <p:cNvCxnSpPr/>
          <p:nvPr/>
        </p:nvCxnSpPr>
        <p:spPr>
          <a:xfrm>
            <a:off x="4443938" y="2553097"/>
            <a:ext cx="14745" cy="1135596"/>
          </a:xfrm>
          <a:prstGeom prst="line">
            <a:avLst/>
          </a:prstGeom>
          <a:ln w="19050"/>
        </p:spPr>
        <p:style>
          <a:lnRef idx="1">
            <a:schemeClr val="dk1"/>
          </a:lnRef>
          <a:fillRef idx="0">
            <a:schemeClr val="dk1"/>
          </a:fillRef>
          <a:effectRef idx="0">
            <a:schemeClr val="dk1"/>
          </a:effectRef>
          <a:fontRef idx="minor">
            <a:schemeClr val="tx1"/>
          </a:fontRef>
        </p:style>
      </p:cxnSp>
      <p:cxnSp>
        <p:nvCxnSpPr>
          <p:cNvPr id="40" name="直線接點 39"/>
          <p:cNvCxnSpPr/>
          <p:nvPr/>
        </p:nvCxnSpPr>
        <p:spPr>
          <a:xfrm>
            <a:off x="3083757" y="2168195"/>
            <a:ext cx="802776" cy="12372"/>
          </a:xfrm>
          <a:prstGeom prst="line">
            <a:avLst/>
          </a:prstGeom>
          <a:ln w="19050"/>
        </p:spPr>
        <p:style>
          <a:lnRef idx="1">
            <a:schemeClr val="dk1"/>
          </a:lnRef>
          <a:fillRef idx="0">
            <a:schemeClr val="dk1"/>
          </a:fillRef>
          <a:effectRef idx="0">
            <a:schemeClr val="dk1"/>
          </a:effectRef>
          <a:fontRef idx="minor">
            <a:schemeClr val="tx1"/>
          </a:fontRef>
        </p:style>
      </p:cxnSp>
      <p:cxnSp>
        <p:nvCxnSpPr>
          <p:cNvPr id="35" name="直線接點 34"/>
          <p:cNvCxnSpPr>
            <a:stCxn id="23" idx="6"/>
            <a:endCxn id="4" idx="1"/>
          </p:cNvCxnSpPr>
          <p:nvPr/>
        </p:nvCxnSpPr>
        <p:spPr>
          <a:xfrm>
            <a:off x="1416566" y="2130160"/>
            <a:ext cx="802776" cy="12372"/>
          </a:xfrm>
          <a:prstGeom prst="line">
            <a:avLst/>
          </a:prstGeom>
          <a:ln w="19050"/>
        </p:spPr>
        <p:style>
          <a:lnRef idx="1">
            <a:schemeClr val="dk1"/>
          </a:lnRef>
          <a:fillRef idx="0">
            <a:schemeClr val="dk1"/>
          </a:fillRef>
          <a:effectRef idx="0">
            <a:schemeClr val="dk1"/>
          </a:effectRef>
          <a:fontRef idx="minor">
            <a:schemeClr val="tx1"/>
          </a:fontRef>
        </p:style>
      </p:cxnSp>
      <p:sp>
        <p:nvSpPr>
          <p:cNvPr id="2" name="標題 1"/>
          <p:cNvSpPr>
            <a:spLocks noGrp="1"/>
          </p:cNvSpPr>
          <p:nvPr>
            <p:ph type="title"/>
          </p:nvPr>
        </p:nvSpPr>
        <p:spPr>
          <a:xfrm>
            <a:off x="529252" y="33916"/>
            <a:ext cx="10515600" cy="1325563"/>
          </a:xfrm>
        </p:spPr>
        <p:txBody>
          <a:bodyPr/>
          <a:lstStyle/>
          <a:p>
            <a:r>
              <a:rPr lang="en-US" altLang="zh-TW" dirty="0">
                <a:latin typeface="Times New Roman" panose="02020603050405020304" pitchFamily="18" charset="0"/>
                <a:ea typeface="標楷體" panose="03000509000000000000" pitchFamily="65" charset="-120"/>
                <a:cs typeface="Times New Roman" panose="02020603050405020304" pitchFamily="18" charset="0"/>
              </a:rPr>
              <a:t>Routing Table (Scenario 1)</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圖片 3"/>
          <p:cNvPicPr>
            <a:picLocks noChangeAspect="1"/>
          </p:cNvPicPr>
          <p:nvPr/>
        </p:nvPicPr>
        <p:blipFill>
          <a:blip r:embed="rId2"/>
          <a:stretch>
            <a:fillRect/>
          </a:stretch>
        </p:blipFill>
        <p:spPr>
          <a:xfrm>
            <a:off x="2219342" y="1799399"/>
            <a:ext cx="820323" cy="686265"/>
          </a:xfrm>
          <a:prstGeom prst="rect">
            <a:avLst/>
          </a:prstGeom>
        </p:spPr>
      </p:pic>
      <p:pic>
        <p:nvPicPr>
          <p:cNvPr id="5" name="圖片 4"/>
          <p:cNvPicPr>
            <a:picLocks noChangeAspect="1"/>
          </p:cNvPicPr>
          <p:nvPr/>
        </p:nvPicPr>
        <p:blipFill>
          <a:blip r:embed="rId2"/>
          <a:stretch>
            <a:fillRect/>
          </a:stretch>
        </p:blipFill>
        <p:spPr>
          <a:xfrm>
            <a:off x="3956110" y="3581833"/>
            <a:ext cx="820323" cy="686265"/>
          </a:xfrm>
          <a:prstGeom prst="rect">
            <a:avLst/>
          </a:prstGeom>
        </p:spPr>
      </p:pic>
      <p:pic>
        <p:nvPicPr>
          <p:cNvPr id="6" name="圖片 5"/>
          <p:cNvPicPr>
            <a:picLocks noChangeAspect="1"/>
          </p:cNvPicPr>
          <p:nvPr/>
        </p:nvPicPr>
        <p:blipFill>
          <a:blip r:embed="rId2"/>
          <a:stretch>
            <a:fillRect/>
          </a:stretch>
        </p:blipFill>
        <p:spPr>
          <a:xfrm>
            <a:off x="377160" y="3519080"/>
            <a:ext cx="820323" cy="686265"/>
          </a:xfrm>
          <a:prstGeom prst="rect">
            <a:avLst/>
          </a:prstGeom>
        </p:spPr>
      </p:pic>
      <p:pic>
        <p:nvPicPr>
          <p:cNvPr id="7" name="圖片 6"/>
          <p:cNvPicPr>
            <a:picLocks noChangeAspect="1"/>
          </p:cNvPicPr>
          <p:nvPr/>
        </p:nvPicPr>
        <p:blipFill>
          <a:blip r:embed="rId2"/>
          <a:stretch>
            <a:fillRect/>
          </a:stretch>
        </p:blipFill>
        <p:spPr>
          <a:xfrm>
            <a:off x="2146773" y="5389192"/>
            <a:ext cx="820323" cy="686265"/>
          </a:xfrm>
          <a:prstGeom prst="rect">
            <a:avLst/>
          </a:prstGeom>
        </p:spPr>
      </p:pic>
      <p:sp>
        <p:nvSpPr>
          <p:cNvPr id="9" name="圓角矩形 8"/>
          <p:cNvSpPr/>
          <p:nvPr/>
        </p:nvSpPr>
        <p:spPr>
          <a:xfrm>
            <a:off x="3011844" y="212059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圓角矩形 9"/>
          <p:cNvSpPr/>
          <p:nvPr/>
        </p:nvSpPr>
        <p:spPr>
          <a:xfrm>
            <a:off x="3862070" y="3853248"/>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12" name="圓角矩形 11"/>
          <p:cNvSpPr/>
          <p:nvPr/>
        </p:nvSpPr>
        <p:spPr>
          <a:xfrm>
            <a:off x="4415729" y="3660695"/>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13" name="圓角矩形 12"/>
          <p:cNvSpPr/>
          <p:nvPr/>
        </p:nvSpPr>
        <p:spPr>
          <a:xfrm>
            <a:off x="646801" y="4103470"/>
            <a:ext cx="107775" cy="10757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4" name="圓角矩形 13"/>
          <p:cNvSpPr/>
          <p:nvPr/>
        </p:nvSpPr>
        <p:spPr>
          <a:xfrm>
            <a:off x="1170866" y="3835647"/>
            <a:ext cx="107775" cy="10757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5" name="圓角矩形 14"/>
          <p:cNvSpPr/>
          <p:nvPr/>
        </p:nvSpPr>
        <p:spPr>
          <a:xfrm>
            <a:off x="2055978" y="5658947"/>
            <a:ext cx="107775" cy="10757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6" name="圓角矩形 15"/>
          <p:cNvSpPr/>
          <p:nvPr/>
        </p:nvSpPr>
        <p:spPr>
          <a:xfrm>
            <a:off x="2941090" y="5708351"/>
            <a:ext cx="107775" cy="10757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7" name="圓角矩形 16"/>
          <p:cNvSpPr/>
          <p:nvPr/>
        </p:nvSpPr>
        <p:spPr>
          <a:xfrm>
            <a:off x="2129114" y="2088742"/>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文字方塊 17"/>
          <p:cNvSpPr txBox="1"/>
          <p:nvPr/>
        </p:nvSpPr>
        <p:spPr>
          <a:xfrm rot="2233074">
            <a:off x="2479462" y="1860014"/>
            <a:ext cx="300082"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A</a:t>
            </a:r>
            <a:endParaRPr lang="zh-TW" altLang="en-US" dirty="0">
              <a:latin typeface="標楷體" panose="03000509000000000000" pitchFamily="65" charset="-120"/>
              <a:ea typeface="標楷體" panose="03000509000000000000" pitchFamily="65" charset="-120"/>
            </a:endParaRPr>
          </a:p>
        </p:txBody>
      </p:sp>
      <p:sp>
        <p:nvSpPr>
          <p:cNvPr id="3" name="矩形 2"/>
          <p:cNvSpPr/>
          <p:nvPr/>
        </p:nvSpPr>
        <p:spPr>
          <a:xfrm>
            <a:off x="117386" y="1875590"/>
            <a:ext cx="1477772" cy="261610"/>
          </a:xfrm>
          <a:prstGeom prst="rect">
            <a:avLst/>
          </a:prstGeom>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140.117.164.0</a:t>
            </a:r>
            <a:endParaRPr lang="zh-TW" altLang="en-US" sz="1100" dirty="0">
              <a:latin typeface="標楷體" panose="03000509000000000000" pitchFamily="65" charset="-120"/>
              <a:ea typeface="標楷體" panose="03000509000000000000" pitchFamily="65" charset="-120"/>
            </a:endParaRPr>
          </a:p>
        </p:txBody>
      </p:sp>
      <p:sp>
        <p:nvSpPr>
          <p:cNvPr id="11" name="矩形 10"/>
          <p:cNvSpPr/>
          <p:nvPr/>
        </p:nvSpPr>
        <p:spPr>
          <a:xfrm>
            <a:off x="3888308" y="1880429"/>
            <a:ext cx="1101584" cy="261610"/>
          </a:xfrm>
          <a:prstGeom prst="rect">
            <a:avLst/>
          </a:prstGeom>
        </p:spPr>
        <p:txBody>
          <a:bodyPr wrap="none">
            <a:spAutoFit/>
          </a:bodyPr>
          <a:lstStyle/>
          <a:p>
            <a:r>
              <a:rPr lang="en-US" altLang="zh-TW" sz="1100" dirty="0">
                <a:latin typeface="標楷體" panose="03000509000000000000" pitchFamily="65" charset="-120"/>
                <a:ea typeface="標楷體" panose="03000509000000000000" pitchFamily="65" charset="-120"/>
              </a:rPr>
              <a:t>140.117.232.0</a:t>
            </a:r>
            <a:endParaRPr lang="zh-TW" altLang="en-US" sz="1100" dirty="0"/>
          </a:p>
        </p:txBody>
      </p:sp>
      <p:sp>
        <p:nvSpPr>
          <p:cNvPr id="29" name="矩形 28"/>
          <p:cNvSpPr/>
          <p:nvPr/>
        </p:nvSpPr>
        <p:spPr>
          <a:xfrm>
            <a:off x="2014205" y="3673974"/>
            <a:ext cx="1101584" cy="261610"/>
          </a:xfrm>
          <a:prstGeom prst="rect">
            <a:avLst/>
          </a:prstGeom>
        </p:spPr>
        <p:txBody>
          <a:bodyPr wrap="none">
            <a:spAutoFit/>
          </a:bodyPr>
          <a:lstStyle/>
          <a:p>
            <a:pPr algn="ctr"/>
            <a:r>
              <a:rPr lang="en-US" altLang="zh-TW" sz="1100" dirty="0">
                <a:latin typeface="標楷體" panose="03000509000000000000" pitchFamily="65" charset="-120"/>
                <a:ea typeface="標楷體" panose="03000509000000000000" pitchFamily="65" charset="-120"/>
              </a:rPr>
              <a:t>202.169.174.0</a:t>
            </a:r>
            <a:endParaRPr lang="zh-TW" altLang="en-US" sz="1100" dirty="0">
              <a:latin typeface="標楷體" panose="03000509000000000000" pitchFamily="65" charset="-120"/>
              <a:ea typeface="標楷體" panose="03000509000000000000" pitchFamily="65" charset="-120"/>
            </a:endParaRPr>
          </a:p>
        </p:txBody>
      </p:sp>
      <p:sp>
        <p:nvSpPr>
          <p:cNvPr id="30" name="矩形 29"/>
          <p:cNvSpPr/>
          <p:nvPr/>
        </p:nvSpPr>
        <p:spPr>
          <a:xfrm>
            <a:off x="173584" y="5512901"/>
            <a:ext cx="1101584" cy="261610"/>
          </a:xfrm>
          <a:prstGeom prst="rect">
            <a:avLst/>
          </a:prstGeom>
        </p:spPr>
        <p:txBody>
          <a:bodyPr wrap="none">
            <a:spAutoFit/>
          </a:bodyPr>
          <a:lstStyle/>
          <a:p>
            <a:pPr algn="ctr"/>
            <a:r>
              <a:rPr lang="en-US" altLang="zh-TW" sz="1100" dirty="0">
                <a:latin typeface="標楷體" panose="03000509000000000000" pitchFamily="65" charset="-120"/>
                <a:ea typeface="標楷體" panose="03000509000000000000" pitchFamily="65" charset="-120"/>
              </a:rPr>
              <a:t>108.170.244.0</a:t>
            </a:r>
            <a:endParaRPr lang="zh-TW" altLang="en-US" sz="1100" dirty="0">
              <a:latin typeface="標楷體" panose="03000509000000000000" pitchFamily="65" charset="-120"/>
              <a:ea typeface="標楷體" panose="03000509000000000000" pitchFamily="65" charset="-120"/>
            </a:endParaRPr>
          </a:p>
        </p:txBody>
      </p:sp>
      <p:sp>
        <p:nvSpPr>
          <p:cNvPr id="31" name="矩形 30"/>
          <p:cNvSpPr/>
          <p:nvPr/>
        </p:nvSpPr>
        <p:spPr>
          <a:xfrm>
            <a:off x="3869304" y="5518999"/>
            <a:ext cx="1031051" cy="261610"/>
          </a:xfrm>
          <a:prstGeom prst="rect">
            <a:avLst/>
          </a:prstGeom>
        </p:spPr>
        <p:txBody>
          <a:bodyPr wrap="none">
            <a:spAutoFit/>
          </a:bodyPr>
          <a:lstStyle/>
          <a:p>
            <a:pPr algn="ctr"/>
            <a:r>
              <a:rPr lang="en-US" altLang="zh-TW" sz="1100" dirty="0">
                <a:latin typeface="標楷體" panose="03000509000000000000" pitchFamily="65" charset="-120"/>
                <a:ea typeface="標楷體" panose="03000509000000000000" pitchFamily="65" charset="-120"/>
              </a:rPr>
              <a:t>209.85.246.0</a:t>
            </a:r>
            <a:endParaRPr lang="zh-TW" altLang="en-US" sz="1100" dirty="0">
              <a:latin typeface="標楷體" panose="03000509000000000000" pitchFamily="65" charset="-120"/>
              <a:ea typeface="標楷體" panose="03000509000000000000" pitchFamily="65" charset="-120"/>
            </a:endParaRPr>
          </a:p>
        </p:txBody>
      </p:sp>
      <p:sp>
        <p:nvSpPr>
          <p:cNvPr id="32" name="文字方塊 31"/>
          <p:cNvSpPr txBox="1"/>
          <p:nvPr/>
        </p:nvSpPr>
        <p:spPr>
          <a:xfrm rot="2233074">
            <a:off x="4163519" y="3669014"/>
            <a:ext cx="300082"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B</a:t>
            </a:r>
            <a:endParaRPr lang="zh-TW" altLang="en-US" dirty="0">
              <a:latin typeface="標楷體" panose="03000509000000000000" pitchFamily="65" charset="-120"/>
              <a:ea typeface="標楷體" panose="03000509000000000000" pitchFamily="65" charset="-120"/>
            </a:endParaRPr>
          </a:p>
        </p:txBody>
      </p:sp>
      <p:sp>
        <p:nvSpPr>
          <p:cNvPr id="33" name="文字方塊 32"/>
          <p:cNvSpPr txBox="1"/>
          <p:nvPr/>
        </p:nvSpPr>
        <p:spPr>
          <a:xfrm rot="2233074">
            <a:off x="637278" y="3579695"/>
            <a:ext cx="300082"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C</a:t>
            </a:r>
            <a:endParaRPr lang="zh-TW" altLang="en-US" dirty="0">
              <a:latin typeface="標楷體" panose="03000509000000000000" pitchFamily="65" charset="-120"/>
              <a:ea typeface="標楷體" panose="03000509000000000000" pitchFamily="65" charset="-120"/>
            </a:endParaRPr>
          </a:p>
        </p:txBody>
      </p:sp>
      <p:sp>
        <p:nvSpPr>
          <p:cNvPr id="34" name="文字方塊 33"/>
          <p:cNvSpPr txBox="1"/>
          <p:nvPr/>
        </p:nvSpPr>
        <p:spPr>
          <a:xfrm rot="2233074">
            <a:off x="2410901" y="5449810"/>
            <a:ext cx="300082"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D</a:t>
            </a:r>
            <a:endParaRPr lang="zh-TW" altLang="en-US" dirty="0">
              <a:latin typeface="標楷體" panose="03000509000000000000" pitchFamily="65" charset="-120"/>
              <a:ea typeface="標楷體" panose="03000509000000000000" pitchFamily="65" charset="-120"/>
            </a:endParaRPr>
          </a:p>
        </p:txBody>
      </p:sp>
      <p:sp>
        <p:nvSpPr>
          <p:cNvPr id="23" name="橢圓 22"/>
          <p:cNvSpPr/>
          <p:nvPr/>
        </p:nvSpPr>
        <p:spPr>
          <a:xfrm>
            <a:off x="295978" y="1717144"/>
            <a:ext cx="1120588" cy="826032"/>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24" name="文字方塊 23"/>
          <p:cNvSpPr txBox="1"/>
          <p:nvPr/>
        </p:nvSpPr>
        <p:spPr>
          <a:xfrm>
            <a:off x="560115" y="2069877"/>
            <a:ext cx="646331"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LAN1</a:t>
            </a:r>
            <a:endParaRPr lang="zh-TW" altLang="en-US" dirty="0">
              <a:latin typeface="標楷體" panose="03000509000000000000" pitchFamily="65" charset="-120"/>
              <a:ea typeface="標楷體" panose="03000509000000000000" pitchFamily="65" charset="-120"/>
            </a:endParaRPr>
          </a:p>
        </p:txBody>
      </p:sp>
      <p:sp>
        <p:nvSpPr>
          <p:cNvPr id="36" name="橢圓 35"/>
          <p:cNvSpPr/>
          <p:nvPr/>
        </p:nvSpPr>
        <p:spPr>
          <a:xfrm>
            <a:off x="3869304" y="1717144"/>
            <a:ext cx="1120588" cy="826032"/>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37" name="文字方塊 36"/>
          <p:cNvSpPr txBox="1"/>
          <p:nvPr/>
        </p:nvSpPr>
        <p:spPr>
          <a:xfrm>
            <a:off x="4106431" y="2071618"/>
            <a:ext cx="646331"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LAN2</a:t>
            </a:r>
            <a:endParaRPr lang="zh-TW" altLang="en-US" dirty="0">
              <a:latin typeface="標楷體" panose="03000509000000000000" pitchFamily="65" charset="-120"/>
              <a:ea typeface="標楷體" panose="03000509000000000000" pitchFamily="65" charset="-120"/>
            </a:endParaRPr>
          </a:p>
        </p:txBody>
      </p:sp>
      <p:sp>
        <p:nvSpPr>
          <p:cNvPr id="46" name="橢圓 45"/>
          <p:cNvSpPr/>
          <p:nvPr/>
        </p:nvSpPr>
        <p:spPr>
          <a:xfrm>
            <a:off x="2007537" y="3486187"/>
            <a:ext cx="1120588" cy="826032"/>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47" name="文字方塊 46"/>
          <p:cNvSpPr txBox="1"/>
          <p:nvPr/>
        </p:nvSpPr>
        <p:spPr>
          <a:xfrm>
            <a:off x="2244664" y="3859807"/>
            <a:ext cx="646331"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LAN3</a:t>
            </a:r>
            <a:endParaRPr lang="zh-TW" altLang="en-US" dirty="0">
              <a:latin typeface="標楷體" panose="03000509000000000000" pitchFamily="65" charset="-120"/>
              <a:ea typeface="標楷體" panose="03000509000000000000" pitchFamily="65" charset="-120"/>
            </a:endParaRPr>
          </a:p>
        </p:txBody>
      </p:sp>
      <p:sp>
        <p:nvSpPr>
          <p:cNvPr id="52" name="橢圓 51"/>
          <p:cNvSpPr/>
          <p:nvPr/>
        </p:nvSpPr>
        <p:spPr>
          <a:xfrm>
            <a:off x="158053" y="5306937"/>
            <a:ext cx="1120588" cy="826032"/>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53" name="文字方塊 52"/>
          <p:cNvSpPr txBox="1"/>
          <p:nvPr/>
        </p:nvSpPr>
        <p:spPr>
          <a:xfrm>
            <a:off x="401215" y="5705762"/>
            <a:ext cx="646331"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LAN4</a:t>
            </a:r>
            <a:endParaRPr lang="zh-TW" altLang="en-US" dirty="0">
              <a:latin typeface="標楷體" panose="03000509000000000000" pitchFamily="65" charset="-120"/>
              <a:ea typeface="標楷體" panose="03000509000000000000" pitchFamily="65" charset="-120"/>
            </a:endParaRPr>
          </a:p>
        </p:txBody>
      </p:sp>
      <p:sp>
        <p:nvSpPr>
          <p:cNvPr id="57" name="橢圓 56"/>
          <p:cNvSpPr/>
          <p:nvPr/>
        </p:nvSpPr>
        <p:spPr>
          <a:xfrm>
            <a:off x="3797753" y="5317602"/>
            <a:ext cx="1120588" cy="826032"/>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58" name="文字方塊 57"/>
          <p:cNvSpPr txBox="1"/>
          <p:nvPr/>
        </p:nvSpPr>
        <p:spPr>
          <a:xfrm>
            <a:off x="4043104" y="5705762"/>
            <a:ext cx="646331"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LAN5</a:t>
            </a:r>
            <a:endParaRPr lang="zh-TW" altLang="en-US" dirty="0">
              <a:latin typeface="標楷體" panose="03000509000000000000" pitchFamily="65" charset="-120"/>
              <a:ea typeface="標楷體" panose="03000509000000000000" pitchFamily="65" charset="-120"/>
            </a:endParaRPr>
          </a:p>
        </p:txBody>
      </p:sp>
      <p:sp>
        <p:nvSpPr>
          <p:cNvPr id="62" name="矩形 61"/>
          <p:cNvSpPr/>
          <p:nvPr/>
        </p:nvSpPr>
        <p:spPr>
          <a:xfrm>
            <a:off x="1206446" y="1437541"/>
            <a:ext cx="1477772" cy="261610"/>
          </a:xfrm>
          <a:prstGeom prst="rect">
            <a:avLst/>
          </a:prstGeom>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140.117.164.1</a:t>
            </a:r>
            <a:endParaRPr lang="zh-TW" altLang="en-US" sz="1100" dirty="0">
              <a:latin typeface="標楷體" panose="03000509000000000000" pitchFamily="65" charset="-120"/>
              <a:ea typeface="標楷體" panose="03000509000000000000" pitchFamily="65" charset="-120"/>
            </a:endParaRPr>
          </a:p>
        </p:txBody>
      </p:sp>
      <p:sp>
        <p:nvSpPr>
          <p:cNvPr id="75" name="矩形 74"/>
          <p:cNvSpPr/>
          <p:nvPr/>
        </p:nvSpPr>
        <p:spPr>
          <a:xfrm>
            <a:off x="2825487" y="1436790"/>
            <a:ext cx="1477772" cy="261610"/>
          </a:xfrm>
          <a:prstGeom prst="rect">
            <a:avLst/>
          </a:prstGeom>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140.117.232.1</a:t>
            </a:r>
            <a:endParaRPr lang="zh-TW" altLang="en-US" sz="1100" dirty="0">
              <a:latin typeface="標楷體" panose="03000509000000000000" pitchFamily="65" charset="-120"/>
              <a:ea typeface="標楷體" panose="03000509000000000000" pitchFamily="65" charset="-120"/>
            </a:endParaRPr>
          </a:p>
        </p:txBody>
      </p:sp>
      <p:sp>
        <p:nvSpPr>
          <p:cNvPr id="81" name="矩形 80"/>
          <p:cNvSpPr/>
          <p:nvPr/>
        </p:nvSpPr>
        <p:spPr>
          <a:xfrm>
            <a:off x="2811056" y="3033096"/>
            <a:ext cx="1477772" cy="261610"/>
          </a:xfrm>
          <a:prstGeom prst="rect">
            <a:avLst/>
          </a:prstGeom>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140.117.232.2</a:t>
            </a:r>
            <a:endParaRPr lang="zh-TW" altLang="en-US" sz="1100" dirty="0">
              <a:latin typeface="標楷體" panose="03000509000000000000" pitchFamily="65" charset="-120"/>
              <a:ea typeface="標楷體" panose="03000509000000000000" pitchFamily="65" charset="-120"/>
            </a:endParaRPr>
          </a:p>
        </p:txBody>
      </p:sp>
      <p:sp>
        <p:nvSpPr>
          <p:cNvPr id="91" name="矩形 90"/>
          <p:cNvSpPr/>
          <p:nvPr/>
        </p:nvSpPr>
        <p:spPr>
          <a:xfrm>
            <a:off x="2695517" y="4344196"/>
            <a:ext cx="1477772" cy="261610"/>
          </a:xfrm>
          <a:prstGeom prst="rect">
            <a:avLst/>
          </a:prstGeom>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202.169.174.1</a:t>
            </a:r>
            <a:endParaRPr lang="zh-TW" altLang="en-US" sz="1100" dirty="0">
              <a:latin typeface="標楷體" panose="03000509000000000000" pitchFamily="65" charset="-120"/>
              <a:ea typeface="標楷體" panose="03000509000000000000" pitchFamily="65" charset="-120"/>
            </a:endParaRPr>
          </a:p>
        </p:txBody>
      </p:sp>
      <p:sp>
        <p:nvSpPr>
          <p:cNvPr id="97" name="矩形 96"/>
          <p:cNvSpPr/>
          <p:nvPr/>
        </p:nvSpPr>
        <p:spPr>
          <a:xfrm>
            <a:off x="767755" y="4512000"/>
            <a:ext cx="1477772" cy="261610"/>
          </a:xfrm>
          <a:prstGeom prst="rect">
            <a:avLst/>
          </a:prstGeom>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108.170.244.1</a:t>
            </a:r>
            <a:endParaRPr lang="zh-TW" altLang="en-US" sz="1100" dirty="0">
              <a:latin typeface="標楷體" panose="03000509000000000000" pitchFamily="65" charset="-120"/>
              <a:ea typeface="標楷體" panose="03000509000000000000" pitchFamily="65" charset="-120"/>
            </a:endParaRPr>
          </a:p>
        </p:txBody>
      </p:sp>
      <p:sp>
        <p:nvSpPr>
          <p:cNvPr id="103" name="矩形 102"/>
          <p:cNvSpPr/>
          <p:nvPr/>
        </p:nvSpPr>
        <p:spPr>
          <a:xfrm>
            <a:off x="718725" y="6259997"/>
            <a:ext cx="1477772" cy="261610"/>
          </a:xfrm>
          <a:prstGeom prst="rect">
            <a:avLst/>
          </a:prstGeom>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108.170.244.2</a:t>
            </a:r>
            <a:endParaRPr lang="zh-TW" altLang="en-US" sz="1100" dirty="0">
              <a:latin typeface="標楷體" panose="03000509000000000000" pitchFamily="65" charset="-120"/>
              <a:ea typeface="標楷體" panose="03000509000000000000" pitchFamily="65" charset="-120"/>
            </a:endParaRPr>
          </a:p>
        </p:txBody>
      </p:sp>
      <p:sp>
        <p:nvSpPr>
          <p:cNvPr id="104" name="矩形 103"/>
          <p:cNvSpPr/>
          <p:nvPr/>
        </p:nvSpPr>
        <p:spPr>
          <a:xfrm>
            <a:off x="2878418" y="6253842"/>
            <a:ext cx="1477772" cy="261610"/>
          </a:xfrm>
          <a:prstGeom prst="rect">
            <a:avLst/>
          </a:prstGeom>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209.85.246.1</a:t>
            </a:r>
            <a:endParaRPr lang="zh-TW" altLang="en-US" sz="1100" dirty="0">
              <a:latin typeface="標楷體" panose="03000509000000000000" pitchFamily="65" charset="-120"/>
              <a:ea typeface="標楷體" panose="03000509000000000000" pitchFamily="65" charset="-120"/>
            </a:endParaRPr>
          </a:p>
        </p:txBody>
      </p:sp>
      <p:sp>
        <p:nvSpPr>
          <p:cNvPr id="113" name="文字方塊 112"/>
          <p:cNvSpPr txBox="1"/>
          <p:nvPr/>
        </p:nvSpPr>
        <p:spPr>
          <a:xfrm>
            <a:off x="8713647" y="2545520"/>
            <a:ext cx="3478354" cy="276999"/>
          </a:xfrm>
          <a:prstGeom prst="rect">
            <a:avLst/>
          </a:prstGeom>
          <a:noFill/>
        </p:spPr>
        <p:txBody>
          <a:bodyPr wrap="square" rtlCol="0">
            <a:spAutoFit/>
          </a:bodyPr>
          <a:lstStyle/>
          <a:p>
            <a:r>
              <a:rPr lang="en-US" altLang="zh-TW" sz="1200" dirty="0">
                <a:solidFill>
                  <a:srgbClr val="FF0000"/>
                </a:solidFill>
                <a:latin typeface="標楷體" panose="03000509000000000000" pitchFamily="65" charset="-120"/>
                <a:ea typeface="標楷體" panose="03000509000000000000" pitchFamily="65" charset="-120"/>
              </a:rPr>
              <a:t>140.117.164.0/24           eth0          1 </a:t>
            </a:r>
            <a:endParaRPr lang="zh-TW" altLang="en-US" sz="1200" dirty="0">
              <a:solidFill>
                <a:srgbClr val="FF0000"/>
              </a:solidFill>
              <a:latin typeface="標楷體" panose="03000509000000000000" pitchFamily="65" charset="-120"/>
              <a:ea typeface="標楷體" panose="03000509000000000000" pitchFamily="65" charset="-120"/>
            </a:endParaRPr>
          </a:p>
        </p:txBody>
      </p:sp>
      <p:sp>
        <p:nvSpPr>
          <p:cNvPr id="114" name="文字方塊 113"/>
          <p:cNvSpPr txBox="1"/>
          <p:nvPr/>
        </p:nvSpPr>
        <p:spPr>
          <a:xfrm>
            <a:off x="8706533" y="2818501"/>
            <a:ext cx="3492470" cy="276999"/>
          </a:xfrm>
          <a:prstGeom prst="rect">
            <a:avLst/>
          </a:prstGeom>
          <a:noFill/>
        </p:spPr>
        <p:txBody>
          <a:bodyPr wrap="square" rtlCol="0">
            <a:spAutoFit/>
          </a:bodyPr>
          <a:lstStyle/>
          <a:p>
            <a:r>
              <a:rPr lang="en-US" altLang="zh-TW" sz="1200" dirty="0">
                <a:solidFill>
                  <a:srgbClr val="FF0000"/>
                </a:solidFill>
                <a:latin typeface="標楷體" panose="03000509000000000000" pitchFamily="65" charset="-120"/>
                <a:ea typeface="標楷體" panose="03000509000000000000" pitchFamily="65" charset="-120"/>
              </a:rPr>
              <a:t>108.170.244.0/24           eth1          1 </a:t>
            </a:r>
            <a:endParaRPr lang="zh-TW" altLang="en-US" sz="1200" dirty="0">
              <a:solidFill>
                <a:srgbClr val="FF0000"/>
              </a:solidFill>
              <a:latin typeface="標楷體" panose="03000509000000000000" pitchFamily="65" charset="-120"/>
              <a:ea typeface="標楷體" panose="03000509000000000000" pitchFamily="65" charset="-120"/>
            </a:endParaRPr>
          </a:p>
        </p:txBody>
      </p:sp>
      <p:sp>
        <p:nvSpPr>
          <p:cNvPr id="115" name="文字方塊 114"/>
          <p:cNvSpPr txBox="1"/>
          <p:nvPr/>
        </p:nvSpPr>
        <p:spPr>
          <a:xfrm>
            <a:off x="5122592" y="2545520"/>
            <a:ext cx="3493264" cy="276999"/>
          </a:xfrm>
          <a:prstGeom prst="rect">
            <a:avLst/>
          </a:prstGeom>
          <a:noFill/>
        </p:spPr>
        <p:txBody>
          <a:bodyPr wrap="none" rtlCol="0">
            <a:spAutoFit/>
          </a:bodyPr>
          <a:lstStyle/>
          <a:p>
            <a:r>
              <a:rPr lang="en-US" altLang="zh-TW" sz="1200" dirty="0">
                <a:solidFill>
                  <a:srgbClr val="FF0000"/>
                </a:solidFill>
                <a:latin typeface="標楷體" panose="03000509000000000000" pitchFamily="65" charset="-120"/>
                <a:ea typeface="標楷體" panose="03000509000000000000" pitchFamily="65" charset="-120"/>
              </a:rPr>
              <a:t>202.169.174.0/24          eth1           1 </a:t>
            </a:r>
            <a:endParaRPr lang="zh-TW" altLang="en-US" sz="1200" dirty="0">
              <a:solidFill>
                <a:srgbClr val="FF0000"/>
              </a:solidFill>
              <a:latin typeface="標楷體" panose="03000509000000000000" pitchFamily="65" charset="-120"/>
              <a:ea typeface="標楷體" panose="03000509000000000000" pitchFamily="65" charset="-120"/>
            </a:endParaRPr>
          </a:p>
        </p:txBody>
      </p:sp>
      <p:sp>
        <p:nvSpPr>
          <p:cNvPr id="116" name="文字方塊 115"/>
          <p:cNvSpPr txBox="1"/>
          <p:nvPr/>
        </p:nvSpPr>
        <p:spPr>
          <a:xfrm>
            <a:off x="5095189" y="4709703"/>
            <a:ext cx="3538431" cy="276999"/>
          </a:xfrm>
          <a:prstGeom prst="rect">
            <a:avLst/>
          </a:prstGeom>
          <a:noFill/>
        </p:spPr>
        <p:txBody>
          <a:bodyPr wrap="square" rtlCol="0">
            <a:spAutoFit/>
          </a:bodyPr>
          <a:lstStyle/>
          <a:p>
            <a:r>
              <a:rPr lang="en-US" altLang="zh-TW" sz="1200" dirty="0">
                <a:solidFill>
                  <a:srgbClr val="FF0000"/>
                </a:solidFill>
                <a:latin typeface="標楷體" panose="03000509000000000000" pitchFamily="65" charset="-120"/>
                <a:ea typeface="標楷體" panose="03000509000000000000" pitchFamily="65" charset="-120"/>
              </a:rPr>
              <a:t> 140.117.232.0/24          eth0           1 </a:t>
            </a:r>
            <a:endParaRPr lang="zh-TW" altLang="en-US" sz="1200" dirty="0">
              <a:solidFill>
                <a:srgbClr val="FF0000"/>
              </a:solidFill>
              <a:latin typeface="標楷體" panose="03000509000000000000" pitchFamily="65" charset="-120"/>
              <a:ea typeface="標楷體" panose="03000509000000000000" pitchFamily="65" charset="-120"/>
            </a:endParaRPr>
          </a:p>
        </p:txBody>
      </p:sp>
      <p:sp>
        <p:nvSpPr>
          <p:cNvPr id="117" name="文字方塊 116"/>
          <p:cNvSpPr txBox="1"/>
          <p:nvPr/>
        </p:nvSpPr>
        <p:spPr>
          <a:xfrm>
            <a:off x="5090778" y="5006853"/>
            <a:ext cx="3552963" cy="276999"/>
          </a:xfrm>
          <a:prstGeom prst="rect">
            <a:avLst/>
          </a:prstGeom>
          <a:noFill/>
        </p:spPr>
        <p:txBody>
          <a:bodyPr wrap="square" rtlCol="0">
            <a:spAutoFit/>
          </a:bodyPr>
          <a:lstStyle/>
          <a:p>
            <a:r>
              <a:rPr lang="en-US" altLang="zh-TW" sz="1200" dirty="0">
                <a:solidFill>
                  <a:srgbClr val="FF0000"/>
                </a:solidFill>
                <a:latin typeface="標楷體" panose="03000509000000000000" pitchFamily="65" charset="-120"/>
                <a:ea typeface="標楷體" panose="03000509000000000000" pitchFamily="65" charset="-120"/>
              </a:rPr>
              <a:t> 209.85.246.0/24           eth1           1 </a:t>
            </a:r>
            <a:endParaRPr lang="zh-TW" altLang="en-US" sz="1200" dirty="0">
              <a:solidFill>
                <a:srgbClr val="FF0000"/>
              </a:solidFill>
              <a:latin typeface="標楷體" panose="03000509000000000000" pitchFamily="65" charset="-120"/>
              <a:ea typeface="標楷體" panose="03000509000000000000" pitchFamily="65" charset="-120"/>
            </a:endParaRPr>
          </a:p>
        </p:txBody>
      </p:sp>
      <p:sp>
        <p:nvSpPr>
          <p:cNvPr id="118" name="文字方塊 117"/>
          <p:cNvSpPr txBox="1"/>
          <p:nvPr/>
        </p:nvSpPr>
        <p:spPr>
          <a:xfrm>
            <a:off x="8713647" y="4709702"/>
            <a:ext cx="3460497" cy="276999"/>
          </a:xfrm>
          <a:prstGeom prst="rect">
            <a:avLst/>
          </a:prstGeom>
          <a:noFill/>
        </p:spPr>
        <p:txBody>
          <a:bodyPr wrap="square" rtlCol="0">
            <a:spAutoFit/>
          </a:bodyPr>
          <a:lstStyle/>
          <a:p>
            <a:r>
              <a:rPr lang="en-US" altLang="zh-TW" sz="1200" dirty="0">
                <a:solidFill>
                  <a:srgbClr val="FF0000"/>
                </a:solidFill>
                <a:latin typeface="標楷體" panose="03000509000000000000" pitchFamily="65" charset="-120"/>
                <a:ea typeface="標楷體" panose="03000509000000000000" pitchFamily="65" charset="-120"/>
              </a:rPr>
              <a:t>202.169.174.0/24          eth0           1 </a:t>
            </a:r>
            <a:endParaRPr lang="zh-TW" altLang="en-US" sz="1200" dirty="0">
              <a:solidFill>
                <a:srgbClr val="FF0000"/>
              </a:solidFill>
              <a:latin typeface="標楷體" panose="03000509000000000000" pitchFamily="65" charset="-120"/>
              <a:ea typeface="標楷體" panose="03000509000000000000" pitchFamily="65" charset="-120"/>
            </a:endParaRPr>
          </a:p>
        </p:txBody>
      </p:sp>
      <p:sp>
        <p:nvSpPr>
          <p:cNvPr id="123" name="圓角矩形 122"/>
          <p:cNvSpPr/>
          <p:nvPr/>
        </p:nvSpPr>
        <p:spPr>
          <a:xfrm>
            <a:off x="3011843" y="2128568"/>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5" name="圓角矩形 124"/>
          <p:cNvSpPr/>
          <p:nvPr/>
        </p:nvSpPr>
        <p:spPr>
          <a:xfrm>
            <a:off x="4422461" y="3669175"/>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126" name="圓角矩形 125"/>
          <p:cNvSpPr/>
          <p:nvPr/>
        </p:nvSpPr>
        <p:spPr>
          <a:xfrm>
            <a:off x="3870423" y="3855430"/>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127" name="圓角矩形 126"/>
          <p:cNvSpPr/>
          <p:nvPr/>
        </p:nvSpPr>
        <p:spPr>
          <a:xfrm>
            <a:off x="1179552" y="3833620"/>
            <a:ext cx="107775" cy="10757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28" name="圓角矩形 127"/>
          <p:cNvSpPr/>
          <p:nvPr/>
        </p:nvSpPr>
        <p:spPr>
          <a:xfrm>
            <a:off x="643595" y="4113195"/>
            <a:ext cx="107775" cy="10757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30" name="圓角矩形 129"/>
          <p:cNvSpPr/>
          <p:nvPr/>
        </p:nvSpPr>
        <p:spPr>
          <a:xfrm>
            <a:off x="2066193" y="5654562"/>
            <a:ext cx="107775" cy="10757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32" name="矩形 131"/>
          <p:cNvSpPr/>
          <p:nvPr/>
        </p:nvSpPr>
        <p:spPr>
          <a:xfrm>
            <a:off x="5114931" y="2808730"/>
            <a:ext cx="3474547" cy="276999"/>
          </a:xfrm>
          <a:prstGeom prst="rect">
            <a:avLst/>
          </a:prstGeom>
        </p:spPr>
        <p:txBody>
          <a:bodyPr wrap="square">
            <a:spAutoFit/>
          </a:bodyPr>
          <a:lstStyle/>
          <a:p>
            <a:r>
              <a:rPr lang="en-US" altLang="zh-TW" sz="1200" dirty="0">
                <a:solidFill>
                  <a:srgbClr val="7030A0"/>
                </a:solidFill>
                <a:latin typeface="標楷體" panose="03000509000000000000" pitchFamily="65" charset="-120"/>
                <a:ea typeface="標楷體" panose="03000509000000000000" pitchFamily="65" charset="-120"/>
              </a:rPr>
              <a:t>108.170.244.0/24          eth1           2</a:t>
            </a:r>
            <a:endParaRPr lang="zh-TW" altLang="en-US" sz="1200" dirty="0">
              <a:solidFill>
                <a:srgbClr val="7030A0"/>
              </a:solidFill>
            </a:endParaRPr>
          </a:p>
        </p:txBody>
      </p:sp>
      <p:sp>
        <p:nvSpPr>
          <p:cNvPr id="133" name="矩形 132"/>
          <p:cNvSpPr/>
          <p:nvPr/>
        </p:nvSpPr>
        <p:spPr>
          <a:xfrm>
            <a:off x="8727247" y="3094830"/>
            <a:ext cx="3464752" cy="276999"/>
          </a:xfrm>
          <a:prstGeom prst="rect">
            <a:avLst/>
          </a:prstGeom>
        </p:spPr>
        <p:txBody>
          <a:bodyPr wrap="square">
            <a:spAutoFit/>
          </a:bodyPr>
          <a:lstStyle/>
          <a:p>
            <a:r>
              <a:rPr lang="en-US" altLang="zh-TW" sz="1200" dirty="0">
                <a:solidFill>
                  <a:srgbClr val="7030A0"/>
                </a:solidFill>
                <a:latin typeface="標楷體" panose="03000509000000000000" pitchFamily="65" charset="-120"/>
                <a:ea typeface="標楷體" panose="03000509000000000000" pitchFamily="65" charset="-120"/>
              </a:rPr>
              <a:t>209.85.246.0/24            eth1          2</a:t>
            </a:r>
            <a:endParaRPr lang="zh-TW" altLang="en-US" sz="1200" dirty="0">
              <a:solidFill>
                <a:srgbClr val="7030A0"/>
              </a:solidFill>
            </a:endParaRPr>
          </a:p>
        </p:txBody>
      </p:sp>
      <p:sp>
        <p:nvSpPr>
          <p:cNvPr id="134" name="矩形 133"/>
          <p:cNvSpPr/>
          <p:nvPr/>
        </p:nvSpPr>
        <p:spPr>
          <a:xfrm>
            <a:off x="5087528" y="5268418"/>
            <a:ext cx="3498069" cy="276999"/>
          </a:xfrm>
          <a:prstGeom prst="rect">
            <a:avLst/>
          </a:prstGeom>
        </p:spPr>
        <p:txBody>
          <a:bodyPr wrap="square">
            <a:spAutoFit/>
          </a:bodyPr>
          <a:lstStyle/>
          <a:p>
            <a:r>
              <a:rPr lang="en-US" altLang="zh-TW" sz="1200" dirty="0">
                <a:solidFill>
                  <a:srgbClr val="7030A0"/>
                </a:solidFill>
                <a:latin typeface="標楷體" panose="03000509000000000000" pitchFamily="65" charset="-120"/>
                <a:ea typeface="標楷體" panose="03000509000000000000" pitchFamily="65" charset="-120"/>
              </a:rPr>
              <a:t> 140.117.164.0/24          eth0           2</a:t>
            </a:r>
            <a:endParaRPr lang="zh-TW" altLang="en-US" sz="1200" dirty="0">
              <a:solidFill>
                <a:srgbClr val="7030A0"/>
              </a:solidFill>
            </a:endParaRPr>
          </a:p>
        </p:txBody>
      </p:sp>
      <p:sp>
        <p:nvSpPr>
          <p:cNvPr id="135" name="矩形 134"/>
          <p:cNvSpPr/>
          <p:nvPr/>
        </p:nvSpPr>
        <p:spPr>
          <a:xfrm>
            <a:off x="8702526" y="4990072"/>
            <a:ext cx="3471618" cy="276999"/>
          </a:xfrm>
          <a:prstGeom prst="rect">
            <a:avLst/>
          </a:prstGeom>
        </p:spPr>
        <p:txBody>
          <a:bodyPr wrap="square">
            <a:spAutoFit/>
          </a:bodyPr>
          <a:lstStyle/>
          <a:p>
            <a:r>
              <a:rPr lang="en-US" altLang="zh-TW" sz="1200" dirty="0">
                <a:solidFill>
                  <a:srgbClr val="7030A0"/>
                </a:solidFill>
                <a:latin typeface="標楷體" panose="03000509000000000000" pitchFamily="65" charset="-120"/>
                <a:ea typeface="標楷體" panose="03000509000000000000" pitchFamily="65" charset="-120"/>
              </a:rPr>
              <a:t>140.117.232.0/24          eth0           2</a:t>
            </a:r>
            <a:endParaRPr lang="zh-TW" altLang="en-US" sz="1200" dirty="0">
              <a:solidFill>
                <a:srgbClr val="7030A0"/>
              </a:solidFill>
            </a:endParaRPr>
          </a:p>
        </p:txBody>
      </p:sp>
      <p:sp>
        <p:nvSpPr>
          <p:cNvPr id="136" name="矩形 135"/>
          <p:cNvSpPr/>
          <p:nvPr/>
        </p:nvSpPr>
        <p:spPr>
          <a:xfrm>
            <a:off x="5114931" y="3089982"/>
            <a:ext cx="3488263" cy="276999"/>
          </a:xfrm>
          <a:prstGeom prst="rect">
            <a:avLst/>
          </a:prstGeom>
        </p:spPr>
        <p:txBody>
          <a:bodyPr wrap="square">
            <a:spAutoFit/>
          </a:bodyPr>
          <a:lstStyle/>
          <a:p>
            <a:r>
              <a:rPr lang="en-US" altLang="zh-TW" sz="1200" dirty="0">
                <a:solidFill>
                  <a:srgbClr val="00B050"/>
                </a:solidFill>
                <a:latin typeface="標楷體" panose="03000509000000000000" pitchFamily="65" charset="-120"/>
                <a:ea typeface="標楷體" panose="03000509000000000000" pitchFamily="65" charset="-120"/>
              </a:rPr>
              <a:t>209.85.246.0/24           eth1           3    </a:t>
            </a:r>
            <a:endParaRPr lang="zh-TW" altLang="en-US" sz="1200" dirty="0">
              <a:solidFill>
                <a:srgbClr val="00B050"/>
              </a:solidFill>
            </a:endParaRPr>
          </a:p>
        </p:txBody>
      </p:sp>
      <p:sp>
        <p:nvSpPr>
          <p:cNvPr id="137" name="矩形 136"/>
          <p:cNvSpPr/>
          <p:nvPr/>
        </p:nvSpPr>
        <p:spPr>
          <a:xfrm>
            <a:off x="8719289" y="5279322"/>
            <a:ext cx="3454855" cy="276999"/>
          </a:xfrm>
          <a:prstGeom prst="rect">
            <a:avLst/>
          </a:prstGeom>
        </p:spPr>
        <p:txBody>
          <a:bodyPr wrap="square">
            <a:spAutoFit/>
          </a:bodyPr>
          <a:lstStyle/>
          <a:p>
            <a:r>
              <a:rPr lang="en-US" altLang="zh-TW" sz="1200" dirty="0">
                <a:solidFill>
                  <a:srgbClr val="00B050"/>
                </a:solidFill>
                <a:latin typeface="標楷體" panose="03000509000000000000" pitchFamily="65" charset="-120"/>
                <a:ea typeface="標楷體" panose="03000509000000000000" pitchFamily="65" charset="-120"/>
              </a:rPr>
              <a:t>140.117.164.0/24          eth0           3    </a:t>
            </a:r>
            <a:endParaRPr lang="zh-TW" altLang="en-US" sz="1200" dirty="0">
              <a:solidFill>
                <a:srgbClr val="00B050"/>
              </a:solidFill>
            </a:endParaRPr>
          </a:p>
        </p:txBody>
      </p:sp>
      <p:sp>
        <p:nvSpPr>
          <p:cNvPr id="138" name="矩形 137"/>
          <p:cNvSpPr/>
          <p:nvPr/>
        </p:nvSpPr>
        <p:spPr>
          <a:xfrm>
            <a:off x="5083774" y="1987452"/>
            <a:ext cx="3569547" cy="5580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9" name="矩形 138"/>
          <p:cNvSpPr/>
          <p:nvPr/>
        </p:nvSpPr>
        <p:spPr>
          <a:xfrm>
            <a:off x="8727247" y="1993504"/>
            <a:ext cx="3446896" cy="5736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0" name="矩形 139"/>
          <p:cNvSpPr/>
          <p:nvPr/>
        </p:nvSpPr>
        <p:spPr>
          <a:xfrm>
            <a:off x="5104823" y="4158404"/>
            <a:ext cx="3547487" cy="55523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1" name="矩形 140"/>
          <p:cNvSpPr/>
          <p:nvPr/>
        </p:nvSpPr>
        <p:spPr>
          <a:xfrm>
            <a:off x="8666070" y="4158404"/>
            <a:ext cx="3508073" cy="52619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2" name="矩形 141"/>
          <p:cNvSpPr/>
          <p:nvPr/>
        </p:nvSpPr>
        <p:spPr>
          <a:xfrm>
            <a:off x="5098790" y="2007603"/>
            <a:ext cx="3553521" cy="810898"/>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3" name="矩形 142"/>
          <p:cNvSpPr/>
          <p:nvPr/>
        </p:nvSpPr>
        <p:spPr>
          <a:xfrm>
            <a:off x="8726234" y="1995351"/>
            <a:ext cx="3447909" cy="1078499"/>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4" name="矩形 143"/>
          <p:cNvSpPr/>
          <p:nvPr/>
        </p:nvSpPr>
        <p:spPr>
          <a:xfrm>
            <a:off x="5114931" y="4158403"/>
            <a:ext cx="3544235" cy="1071467"/>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5" name="矩形 144"/>
          <p:cNvSpPr/>
          <p:nvPr/>
        </p:nvSpPr>
        <p:spPr>
          <a:xfrm>
            <a:off x="8674592" y="4158194"/>
            <a:ext cx="3499551" cy="848659"/>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1" name="矩形 150"/>
          <p:cNvSpPr/>
          <p:nvPr/>
        </p:nvSpPr>
        <p:spPr>
          <a:xfrm>
            <a:off x="5089768" y="1971700"/>
            <a:ext cx="3562542" cy="1114029"/>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2" name="矩形 151"/>
          <p:cNvSpPr/>
          <p:nvPr/>
        </p:nvSpPr>
        <p:spPr>
          <a:xfrm>
            <a:off x="8726234" y="1977585"/>
            <a:ext cx="3447909" cy="1389396"/>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3" name="矩形 152"/>
          <p:cNvSpPr/>
          <p:nvPr/>
        </p:nvSpPr>
        <p:spPr>
          <a:xfrm>
            <a:off x="5113919" y="4140351"/>
            <a:ext cx="3544236" cy="1394991"/>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4" name="矩形 153"/>
          <p:cNvSpPr/>
          <p:nvPr/>
        </p:nvSpPr>
        <p:spPr>
          <a:xfrm>
            <a:off x="8658154" y="4140351"/>
            <a:ext cx="3515989" cy="1114029"/>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文字方塊 7"/>
          <p:cNvSpPr txBox="1"/>
          <p:nvPr/>
        </p:nvSpPr>
        <p:spPr>
          <a:xfrm>
            <a:off x="5445872" y="5658947"/>
            <a:ext cx="6917278" cy="954107"/>
          </a:xfrm>
          <a:prstGeom prst="rect">
            <a:avLst/>
          </a:prstGeom>
          <a:noFill/>
        </p:spPr>
        <p:txBody>
          <a:bodyPr wrap="none" rtlCol="0">
            <a:spAutoFit/>
          </a:bodyPr>
          <a:lstStyle/>
          <a:p>
            <a:pPr marL="285750" indent="-285750">
              <a:buFont typeface="Arial" panose="020B0604020202020204" pitchFamily="34" charset="0"/>
              <a:buChar char="•"/>
            </a:pPr>
            <a:r>
              <a:rPr lang="en-US" altLang="zh-TW" sz="1400" dirty="0">
                <a:latin typeface="標楷體" panose="03000509000000000000" pitchFamily="65" charset="-120"/>
                <a:ea typeface="標楷體" panose="03000509000000000000" pitchFamily="65" charset="-120"/>
              </a:rPr>
              <a:t>Routing Table</a:t>
            </a:r>
            <a:r>
              <a:rPr lang="zh-TW" altLang="en-US" sz="1400" dirty="0">
                <a:latin typeface="標楷體" panose="03000509000000000000" pitchFamily="65" charset="-120"/>
                <a:ea typeface="標楷體" panose="03000509000000000000" pitchFamily="65" charset="-120"/>
              </a:rPr>
              <a:t> 中還包含 </a:t>
            </a:r>
            <a:r>
              <a:rPr lang="en-US" altLang="zh-TW" sz="1400" dirty="0" err="1">
                <a:solidFill>
                  <a:srgbClr val="FF0000"/>
                </a:solidFill>
                <a:latin typeface="標楷體" panose="03000509000000000000" pitchFamily="65" charset="-120"/>
                <a:ea typeface="標楷體" panose="03000509000000000000" pitchFamily="65" charset="-120"/>
              </a:rPr>
              <a:t>Netmask</a:t>
            </a:r>
            <a:r>
              <a:rPr lang="zh-TW" altLang="en-US" sz="1400" dirty="0">
                <a:latin typeface="標楷體" panose="03000509000000000000" pitchFamily="65" charset="-120"/>
                <a:ea typeface="標楷體" panose="03000509000000000000" pitchFamily="65" charset="-120"/>
              </a:rPr>
              <a:t>、</a:t>
            </a:r>
            <a:r>
              <a:rPr lang="en-US" altLang="zh-TW" sz="1400" dirty="0">
                <a:solidFill>
                  <a:srgbClr val="FF0000"/>
                </a:solidFill>
                <a:latin typeface="標楷體" panose="03000509000000000000" pitchFamily="65" charset="-120"/>
                <a:ea typeface="標楷體" panose="03000509000000000000" pitchFamily="65" charset="-120"/>
              </a:rPr>
              <a:t>Gateway</a:t>
            </a:r>
            <a:r>
              <a:rPr lang="zh-TW" altLang="en-US" sz="1400" dirty="0">
                <a:latin typeface="標楷體" panose="03000509000000000000" pitchFamily="65" charset="-120"/>
                <a:ea typeface="標楷體" panose="03000509000000000000" pitchFamily="65" charset="-120"/>
              </a:rPr>
              <a:t>。</a:t>
            </a:r>
            <a:endParaRPr lang="en-US" altLang="zh-TW" sz="1400" dirty="0">
              <a:latin typeface="標楷體" panose="03000509000000000000" pitchFamily="65" charset="-120"/>
              <a:ea typeface="標楷體" panose="03000509000000000000" pitchFamily="65" charset="-120"/>
            </a:endParaRPr>
          </a:p>
          <a:p>
            <a:pPr marL="285750" indent="-285750">
              <a:buFont typeface="Arial" panose="020B0604020202020204" pitchFamily="34" charset="0"/>
              <a:buChar char="•"/>
            </a:pPr>
            <a:r>
              <a:rPr lang="en-US" altLang="zh-TW" sz="1400" dirty="0">
                <a:latin typeface="標楷體" panose="03000509000000000000" pitchFamily="65" charset="-120"/>
                <a:ea typeface="標楷體" panose="03000509000000000000" pitchFamily="65" charset="-120"/>
              </a:rPr>
              <a:t>Routing Table </a:t>
            </a:r>
            <a:r>
              <a:rPr lang="zh-TW" altLang="en-US" sz="1400" dirty="0">
                <a:latin typeface="標楷體" panose="03000509000000000000" pitchFamily="65" charset="-120"/>
                <a:ea typeface="標楷體" panose="03000509000000000000" pitchFamily="65" charset="-120"/>
              </a:rPr>
              <a:t>每更新一筆資料，該筆資料則從</a:t>
            </a:r>
            <a:r>
              <a:rPr lang="en-US" altLang="zh-TW" sz="1400" dirty="0">
                <a:latin typeface="標楷體" panose="03000509000000000000" pitchFamily="65" charset="-120"/>
                <a:ea typeface="標楷體" panose="03000509000000000000" pitchFamily="65" charset="-120"/>
              </a:rPr>
              <a:t>180</a:t>
            </a:r>
            <a:r>
              <a:rPr lang="zh-TW" altLang="en-US" sz="1400" dirty="0">
                <a:latin typeface="標楷體" panose="03000509000000000000" pitchFamily="65" charset="-120"/>
                <a:ea typeface="標楷體" panose="03000509000000000000" pitchFamily="65" charset="-120"/>
              </a:rPr>
              <a:t>秒開始倒數，過程中如果該筆</a:t>
            </a:r>
            <a:endParaRPr lang="en-US" altLang="zh-TW" sz="1400" dirty="0">
              <a:latin typeface="標楷體" panose="03000509000000000000" pitchFamily="65" charset="-120"/>
              <a:ea typeface="標楷體" panose="03000509000000000000" pitchFamily="65" charset="-120"/>
            </a:endParaRPr>
          </a:p>
          <a:p>
            <a:r>
              <a:rPr lang="zh-TW" altLang="en-US" sz="1400" dirty="0">
                <a:latin typeface="標楷體" panose="03000509000000000000" pitchFamily="65" charset="-120"/>
                <a:ea typeface="標楷體" panose="03000509000000000000" pitchFamily="65" charset="-120"/>
              </a:rPr>
              <a:t>   資料有被使用則重新開始倒數</a:t>
            </a:r>
            <a:r>
              <a:rPr lang="en-US" altLang="zh-TW" sz="1400" dirty="0">
                <a:latin typeface="標楷體" panose="03000509000000000000" pitchFamily="65" charset="-120"/>
                <a:ea typeface="標楷體" panose="03000509000000000000" pitchFamily="65" charset="-120"/>
              </a:rPr>
              <a:t>180</a:t>
            </a:r>
            <a:r>
              <a:rPr lang="zh-TW" altLang="en-US" sz="1400" dirty="0">
                <a:latin typeface="標楷體" panose="03000509000000000000" pitchFamily="65" charset="-120"/>
                <a:ea typeface="標楷體" panose="03000509000000000000" pitchFamily="65" charset="-120"/>
              </a:rPr>
              <a:t>秒，如尚未被使用倒數歸零則從 </a:t>
            </a:r>
            <a:r>
              <a:rPr lang="en-US" altLang="zh-TW" sz="1400" dirty="0">
                <a:latin typeface="標楷體" panose="03000509000000000000" pitchFamily="65" charset="-120"/>
                <a:ea typeface="標楷體" panose="03000509000000000000" pitchFamily="65" charset="-120"/>
              </a:rPr>
              <a:t>Routing Table </a:t>
            </a:r>
          </a:p>
          <a:p>
            <a:r>
              <a:rPr lang="en-US" altLang="zh-TW" sz="1400" dirty="0">
                <a:latin typeface="標楷體" panose="03000509000000000000" pitchFamily="65" charset="-120"/>
                <a:ea typeface="標楷體" panose="03000509000000000000" pitchFamily="65" charset="-120"/>
              </a:rPr>
              <a:t>   </a:t>
            </a:r>
            <a:r>
              <a:rPr lang="zh-TW" altLang="en-US" sz="1400" dirty="0">
                <a:latin typeface="標楷體" panose="03000509000000000000" pitchFamily="65" charset="-120"/>
                <a:ea typeface="標楷體" panose="03000509000000000000" pitchFamily="65" charset="-120"/>
              </a:rPr>
              <a:t>中刪除。</a:t>
            </a:r>
            <a:endParaRPr lang="en-US" altLang="zh-TW" sz="1400" dirty="0">
              <a:latin typeface="標楷體" panose="03000509000000000000" pitchFamily="65" charset="-120"/>
              <a:ea typeface="標楷體" panose="03000509000000000000" pitchFamily="65" charset="-120"/>
            </a:endParaRPr>
          </a:p>
        </p:txBody>
      </p:sp>
      <p:sp>
        <p:nvSpPr>
          <p:cNvPr id="93" name="矩形 92"/>
          <p:cNvSpPr/>
          <p:nvPr/>
        </p:nvSpPr>
        <p:spPr>
          <a:xfrm>
            <a:off x="945119" y="3194101"/>
            <a:ext cx="1477772" cy="261610"/>
          </a:xfrm>
          <a:prstGeom prst="rect">
            <a:avLst/>
          </a:prstGeom>
          <a:solidFill>
            <a:schemeClr val="bg1"/>
          </a:solidFill>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202.169.174.2</a:t>
            </a:r>
            <a:endParaRPr lang="zh-TW" altLang="en-US" sz="1100" dirty="0">
              <a:latin typeface="標楷體" panose="03000509000000000000" pitchFamily="65" charset="-120"/>
              <a:ea typeface="標楷體" panose="03000509000000000000" pitchFamily="65" charset="-120"/>
            </a:endParaRPr>
          </a:p>
        </p:txBody>
      </p:sp>
      <p:sp>
        <p:nvSpPr>
          <p:cNvPr id="20" name="矩形 19"/>
          <p:cNvSpPr/>
          <p:nvPr/>
        </p:nvSpPr>
        <p:spPr>
          <a:xfrm>
            <a:off x="2012213" y="2151070"/>
            <a:ext cx="357790"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eh0</a:t>
            </a:r>
            <a:endParaRPr lang="zh-TW" altLang="en-US" sz="900" dirty="0">
              <a:latin typeface="標楷體" panose="03000509000000000000" pitchFamily="65" charset="-120"/>
              <a:ea typeface="標楷體" panose="03000509000000000000" pitchFamily="65" charset="-120"/>
            </a:endParaRPr>
          </a:p>
        </p:txBody>
      </p:sp>
      <p:sp>
        <p:nvSpPr>
          <p:cNvPr id="108" name="矩形 107"/>
          <p:cNvSpPr/>
          <p:nvPr/>
        </p:nvSpPr>
        <p:spPr>
          <a:xfrm>
            <a:off x="2967333" y="2201947"/>
            <a:ext cx="415498"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eth1</a:t>
            </a:r>
            <a:endParaRPr lang="zh-TW" altLang="en-US" sz="900" dirty="0">
              <a:latin typeface="標楷體" panose="03000509000000000000" pitchFamily="65" charset="-120"/>
              <a:ea typeface="標楷體" panose="03000509000000000000" pitchFamily="65" charset="-120"/>
            </a:endParaRPr>
          </a:p>
        </p:txBody>
      </p:sp>
      <p:sp>
        <p:nvSpPr>
          <p:cNvPr id="110" name="矩形 109"/>
          <p:cNvSpPr/>
          <p:nvPr/>
        </p:nvSpPr>
        <p:spPr>
          <a:xfrm>
            <a:off x="1134791" y="3918930"/>
            <a:ext cx="415499"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eth0</a:t>
            </a:r>
            <a:endParaRPr lang="zh-TW" altLang="en-US" sz="900" dirty="0">
              <a:latin typeface="標楷體" panose="03000509000000000000" pitchFamily="65" charset="-120"/>
              <a:ea typeface="標楷體" panose="03000509000000000000" pitchFamily="65" charset="-120"/>
            </a:endParaRPr>
          </a:p>
        </p:txBody>
      </p:sp>
      <p:sp>
        <p:nvSpPr>
          <p:cNvPr id="111" name="矩形 110"/>
          <p:cNvSpPr/>
          <p:nvPr/>
        </p:nvSpPr>
        <p:spPr>
          <a:xfrm>
            <a:off x="273643" y="4060317"/>
            <a:ext cx="415499"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eth1</a:t>
            </a:r>
            <a:endParaRPr lang="zh-TW" altLang="en-US" sz="900" dirty="0">
              <a:latin typeface="標楷體" panose="03000509000000000000" pitchFamily="65" charset="-120"/>
              <a:ea typeface="標楷體" panose="03000509000000000000" pitchFamily="65" charset="-120"/>
            </a:endParaRPr>
          </a:p>
        </p:txBody>
      </p:sp>
      <p:sp>
        <p:nvSpPr>
          <p:cNvPr id="112" name="矩形 111"/>
          <p:cNvSpPr/>
          <p:nvPr/>
        </p:nvSpPr>
        <p:spPr>
          <a:xfrm>
            <a:off x="4520738" y="3592024"/>
            <a:ext cx="415498"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eth0</a:t>
            </a:r>
            <a:endParaRPr lang="zh-TW" altLang="en-US" sz="900" dirty="0">
              <a:latin typeface="標楷體" panose="03000509000000000000" pitchFamily="65" charset="-120"/>
              <a:ea typeface="標楷體" panose="03000509000000000000" pitchFamily="65" charset="-120"/>
            </a:endParaRPr>
          </a:p>
        </p:txBody>
      </p:sp>
      <p:sp>
        <p:nvSpPr>
          <p:cNvPr id="119" name="矩形 118"/>
          <p:cNvSpPr/>
          <p:nvPr/>
        </p:nvSpPr>
        <p:spPr>
          <a:xfrm>
            <a:off x="3594064" y="3615870"/>
            <a:ext cx="415499"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eth1</a:t>
            </a:r>
            <a:endParaRPr lang="zh-TW" altLang="en-US" sz="900" dirty="0">
              <a:latin typeface="標楷體" panose="03000509000000000000" pitchFamily="65" charset="-120"/>
              <a:ea typeface="標楷體" panose="03000509000000000000" pitchFamily="65" charset="-120"/>
            </a:endParaRPr>
          </a:p>
        </p:txBody>
      </p:sp>
      <p:sp>
        <p:nvSpPr>
          <p:cNvPr id="120" name="矩形 119"/>
          <p:cNvSpPr/>
          <p:nvPr/>
        </p:nvSpPr>
        <p:spPr>
          <a:xfrm>
            <a:off x="1811802" y="5417375"/>
            <a:ext cx="415498"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eth0</a:t>
            </a:r>
            <a:endParaRPr lang="zh-TW" altLang="en-US" sz="900" dirty="0">
              <a:latin typeface="標楷體" panose="03000509000000000000" pitchFamily="65" charset="-120"/>
              <a:ea typeface="標楷體" panose="03000509000000000000" pitchFamily="65" charset="-120"/>
            </a:endParaRPr>
          </a:p>
        </p:txBody>
      </p:sp>
      <p:sp>
        <p:nvSpPr>
          <p:cNvPr id="121" name="矩形 120"/>
          <p:cNvSpPr/>
          <p:nvPr/>
        </p:nvSpPr>
        <p:spPr>
          <a:xfrm>
            <a:off x="2845575" y="5417375"/>
            <a:ext cx="415499"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eth1</a:t>
            </a:r>
            <a:endParaRPr lang="zh-TW" altLang="en-US" sz="9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676455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23"/>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26"/>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27"/>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28"/>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30"/>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1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14"/>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15"/>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6"/>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117"/>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118"/>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35"/>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13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132"/>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134"/>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137"/>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36"/>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41"/>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139"/>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138"/>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140"/>
                                        </p:tgtEl>
                                        <p:attrNameLst>
                                          <p:attrName>style.visibility</p:attrName>
                                        </p:attrNameLst>
                                      </p:cBhvr>
                                      <p:to>
                                        <p:strVal val="hidden"/>
                                      </p:to>
                                    </p:set>
                                  </p:childTnLst>
                                </p:cTn>
                              </p:par>
                              <p:par>
                                <p:cTn id="49" presetID="1" presetClass="exit" presetSubtype="0" fill="hold" grpId="3"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grpId="3" nodeType="withEffect">
                                  <p:stCondLst>
                                    <p:cond delay="0"/>
                                  </p:stCondLst>
                                  <p:childTnLst>
                                    <p:set>
                                      <p:cBhvr>
                                        <p:cTn id="52" dur="1" fill="hold">
                                          <p:stCondLst>
                                            <p:cond delay="0"/>
                                          </p:stCondLst>
                                        </p:cTn>
                                        <p:tgtEl>
                                          <p:spTgt spid="143"/>
                                        </p:tgtEl>
                                        <p:attrNameLst>
                                          <p:attrName>style.visibility</p:attrName>
                                        </p:attrNameLst>
                                      </p:cBhvr>
                                      <p:to>
                                        <p:strVal val="hidden"/>
                                      </p:to>
                                    </p:set>
                                  </p:childTnLst>
                                </p:cTn>
                              </p:par>
                              <p:par>
                                <p:cTn id="53" presetID="1" presetClass="exit" presetSubtype="0" fill="hold" grpId="3" nodeType="withEffect">
                                  <p:stCondLst>
                                    <p:cond delay="0"/>
                                  </p:stCondLst>
                                  <p:childTnLst>
                                    <p:set>
                                      <p:cBhvr>
                                        <p:cTn id="54" dur="1" fill="hold">
                                          <p:stCondLst>
                                            <p:cond delay="0"/>
                                          </p:stCondLst>
                                        </p:cTn>
                                        <p:tgtEl>
                                          <p:spTgt spid="144"/>
                                        </p:tgtEl>
                                        <p:attrNameLst>
                                          <p:attrName>style.visibility</p:attrName>
                                        </p:attrNameLst>
                                      </p:cBhvr>
                                      <p:to>
                                        <p:strVal val="hidden"/>
                                      </p:to>
                                    </p:set>
                                  </p:childTnLst>
                                </p:cTn>
                              </p:par>
                              <p:par>
                                <p:cTn id="55" presetID="1" presetClass="exit" presetSubtype="0" fill="hold" grpId="3" nodeType="withEffect">
                                  <p:stCondLst>
                                    <p:cond delay="0"/>
                                  </p:stCondLst>
                                  <p:childTnLst>
                                    <p:set>
                                      <p:cBhvr>
                                        <p:cTn id="56" dur="1" fill="hold">
                                          <p:stCondLst>
                                            <p:cond delay="0"/>
                                          </p:stCondLst>
                                        </p:cTn>
                                        <p:tgtEl>
                                          <p:spTgt spid="145"/>
                                        </p:tgtEl>
                                        <p:attrNameLst>
                                          <p:attrName>style.visibility</p:attrName>
                                        </p:attrNameLst>
                                      </p:cBhvr>
                                      <p:to>
                                        <p:strVal val="hidden"/>
                                      </p:to>
                                    </p:set>
                                  </p:childTnLst>
                                </p:cTn>
                              </p:par>
                              <p:par>
                                <p:cTn id="57" presetID="1" presetClass="exit" presetSubtype="0" fill="hold" grpId="0" nodeType="withEffect">
                                  <p:stCondLst>
                                    <p:cond delay="0"/>
                                  </p:stCondLst>
                                  <p:childTnLst>
                                    <p:set>
                                      <p:cBhvr>
                                        <p:cTn id="58" dur="1" fill="hold">
                                          <p:stCondLst>
                                            <p:cond delay="0"/>
                                          </p:stCondLst>
                                        </p:cTn>
                                        <p:tgtEl>
                                          <p:spTgt spid="151"/>
                                        </p:tgtEl>
                                        <p:attrNameLst>
                                          <p:attrName>style.visibility</p:attrName>
                                        </p:attrNameLst>
                                      </p:cBhvr>
                                      <p:to>
                                        <p:strVal val="hidden"/>
                                      </p:to>
                                    </p:set>
                                  </p:childTnLst>
                                </p:cTn>
                              </p:par>
                              <p:par>
                                <p:cTn id="59" presetID="1" presetClass="exit" presetSubtype="0" fill="hold" grpId="0" nodeType="withEffect">
                                  <p:stCondLst>
                                    <p:cond delay="0"/>
                                  </p:stCondLst>
                                  <p:childTnLst>
                                    <p:set>
                                      <p:cBhvr>
                                        <p:cTn id="60" dur="1" fill="hold">
                                          <p:stCondLst>
                                            <p:cond delay="0"/>
                                          </p:stCondLst>
                                        </p:cTn>
                                        <p:tgtEl>
                                          <p:spTgt spid="152"/>
                                        </p:tgtEl>
                                        <p:attrNameLst>
                                          <p:attrName>style.visibility</p:attrName>
                                        </p:attrNameLst>
                                      </p:cBhvr>
                                      <p:to>
                                        <p:strVal val="hidden"/>
                                      </p:to>
                                    </p:set>
                                  </p:childTnLst>
                                </p:cTn>
                              </p:par>
                              <p:par>
                                <p:cTn id="61" presetID="1" presetClass="exit" presetSubtype="0" fill="hold" grpId="0" nodeType="withEffect">
                                  <p:stCondLst>
                                    <p:cond delay="0"/>
                                  </p:stCondLst>
                                  <p:childTnLst>
                                    <p:set>
                                      <p:cBhvr>
                                        <p:cTn id="62" dur="1" fill="hold">
                                          <p:stCondLst>
                                            <p:cond delay="0"/>
                                          </p:stCondLst>
                                        </p:cTn>
                                        <p:tgtEl>
                                          <p:spTgt spid="154"/>
                                        </p:tgtEl>
                                        <p:attrNameLst>
                                          <p:attrName>style.visibility</p:attrName>
                                        </p:attrNameLst>
                                      </p:cBhvr>
                                      <p:to>
                                        <p:strVal val="hidden"/>
                                      </p:to>
                                    </p:set>
                                  </p:childTnLst>
                                </p:cTn>
                              </p:par>
                              <p:par>
                                <p:cTn id="63" presetID="1" presetClass="exit" presetSubtype="0" fill="hold" grpId="0" nodeType="withEffect">
                                  <p:stCondLst>
                                    <p:cond delay="0"/>
                                  </p:stCondLst>
                                  <p:childTnLst>
                                    <p:set>
                                      <p:cBhvr>
                                        <p:cTn id="64" dur="1" fill="hold">
                                          <p:stCondLst>
                                            <p:cond delay="0"/>
                                          </p:stCondLst>
                                        </p:cTn>
                                        <p:tgtEl>
                                          <p:spTgt spid="153"/>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1" nodeType="clickEffect">
                                  <p:stCondLst>
                                    <p:cond delay="0"/>
                                  </p:stCondLst>
                                  <p:childTnLst>
                                    <p:set>
                                      <p:cBhvr>
                                        <p:cTn id="68" dur="1" fill="hold">
                                          <p:stCondLst>
                                            <p:cond delay="0"/>
                                          </p:stCondLst>
                                        </p:cTn>
                                        <p:tgtEl>
                                          <p:spTgt spid="123"/>
                                        </p:tgtEl>
                                        <p:attrNameLst>
                                          <p:attrName>style.visibility</p:attrName>
                                        </p:attrNameLst>
                                      </p:cBhvr>
                                      <p:to>
                                        <p:strVal val="visible"/>
                                      </p:to>
                                    </p:set>
                                  </p:childTnLst>
                                </p:cTn>
                              </p:par>
                              <p:par>
                                <p:cTn id="69" presetID="1" presetClass="entr" presetSubtype="0" fill="hold" grpId="1" nodeType="withEffect">
                                  <p:stCondLst>
                                    <p:cond delay="0"/>
                                  </p:stCondLst>
                                  <p:childTnLst>
                                    <p:set>
                                      <p:cBhvr>
                                        <p:cTn id="70" dur="1" fill="hold">
                                          <p:stCondLst>
                                            <p:cond delay="0"/>
                                          </p:stCondLst>
                                        </p:cTn>
                                        <p:tgtEl>
                                          <p:spTgt spid="125"/>
                                        </p:tgtEl>
                                        <p:attrNameLst>
                                          <p:attrName>style.visibility</p:attrName>
                                        </p:attrNameLst>
                                      </p:cBhvr>
                                      <p:to>
                                        <p:strVal val="visible"/>
                                      </p:to>
                                    </p:set>
                                  </p:childTnLst>
                                </p:cTn>
                              </p:par>
                              <p:par>
                                <p:cTn id="71" presetID="1" presetClass="entr" presetSubtype="0" fill="hold" grpId="1" nodeType="withEffect">
                                  <p:stCondLst>
                                    <p:cond delay="0"/>
                                  </p:stCondLst>
                                  <p:childTnLst>
                                    <p:set>
                                      <p:cBhvr>
                                        <p:cTn id="72" dur="1" fill="hold">
                                          <p:stCondLst>
                                            <p:cond delay="0"/>
                                          </p:stCondLst>
                                        </p:cTn>
                                        <p:tgtEl>
                                          <p:spTgt spid="126"/>
                                        </p:tgtEl>
                                        <p:attrNameLst>
                                          <p:attrName>style.visibility</p:attrName>
                                        </p:attrNameLst>
                                      </p:cBhvr>
                                      <p:to>
                                        <p:strVal val="visible"/>
                                      </p:to>
                                    </p:set>
                                  </p:childTnLst>
                                </p:cTn>
                              </p:par>
                              <p:par>
                                <p:cTn id="73" presetID="1" presetClass="entr" presetSubtype="0" fill="hold" grpId="1" nodeType="withEffect">
                                  <p:stCondLst>
                                    <p:cond delay="0"/>
                                  </p:stCondLst>
                                  <p:childTnLst>
                                    <p:set>
                                      <p:cBhvr>
                                        <p:cTn id="74" dur="1" fill="hold">
                                          <p:stCondLst>
                                            <p:cond delay="0"/>
                                          </p:stCondLst>
                                        </p:cTn>
                                        <p:tgtEl>
                                          <p:spTgt spid="127"/>
                                        </p:tgtEl>
                                        <p:attrNameLst>
                                          <p:attrName>style.visibility</p:attrName>
                                        </p:attrNameLst>
                                      </p:cBhvr>
                                      <p:to>
                                        <p:strVal val="visible"/>
                                      </p:to>
                                    </p:set>
                                  </p:childTnLst>
                                </p:cTn>
                              </p:par>
                              <p:par>
                                <p:cTn id="75" presetID="1" presetClass="entr" presetSubtype="0" fill="hold" grpId="1" nodeType="withEffect">
                                  <p:stCondLst>
                                    <p:cond delay="0"/>
                                  </p:stCondLst>
                                  <p:childTnLst>
                                    <p:set>
                                      <p:cBhvr>
                                        <p:cTn id="76" dur="1" fill="hold">
                                          <p:stCondLst>
                                            <p:cond delay="0"/>
                                          </p:stCondLst>
                                        </p:cTn>
                                        <p:tgtEl>
                                          <p:spTgt spid="128"/>
                                        </p:tgtEl>
                                        <p:attrNameLst>
                                          <p:attrName>style.visibility</p:attrName>
                                        </p:attrNameLst>
                                      </p:cBhvr>
                                      <p:to>
                                        <p:strVal val="visible"/>
                                      </p:to>
                                    </p:set>
                                  </p:childTnLst>
                                </p:cTn>
                              </p:par>
                              <p:par>
                                <p:cTn id="77" presetID="1" presetClass="entr" presetSubtype="0" fill="hold" grpId="1" nodeType="withEffect">
                                  <p:stCondLst>
                                    <p:cond delay="0"/>
                                  </p:stCondLst>
                                  <p:childTnLst>
                                    <p:set>
                                      <p:cBhvr>
                                        <p:cTn id="78" dur="1" fill="hold">
                                          <p:stCondLst>
                                            <p:cond delay="0"/>
                                          </p:stCondLst>
                                        </p:cTn>
                                        <p:tgtEl>
                                          <p:spTgt spid="130"/>
                                        </p:tgtEl>
                                        <p:attrNameLst>
                                          <p:attrName>style.visibility</p:attrName>
                                        </p:attrNameLst>
                                      </p:cBhvr>
                                      <p:to>
                                        <p:strVal val="visible"/>
                                      </p:to>
                                    </p:set>
                                  </p:childTnLst>
                                </p:cTn>
                              </p:par>
                              <p:par>
                                <p:cTn id="79" presetID="42" presetClass="path" presetSubtype="0" accel="50000" decel="50000" fill="hold" grpId="2" nodeType="withEffect">
                                  <p:stCondLst>
                                    <p:cond delay="0"/>
                                  </p:stCondLst>
                                  <p:childTnLst>
                                    <p:animMotion origin="layout" path="M 1.25E-6 -3.33333E-6 L 0.11302 -0.00046 " pathEditMode="relative" rAng="0" ptsTypes="AA">
                                      <p:cBhvr>
                                        <p:cTn id="80" dur="2000" fill="hold"/>
                                        <p:tgtEl>
                                          <p:spTgt spid="123"/>
                                        </p:tgtEl>
                                        <p:attrNameLst>
                                          <p:attrName>ppt_x</p:attrName>
                                          <p:attrName>ppt_y</p:attrName>
                                        </p:attrNameLst>
                                      </p:cBhvr>
                                      <p:rCtr x="5651" y="-23"/>
                                    </p:animMotion>
                                  </p:childTnLst>
                                </p:cTn>
                              </p:par>
                              <p:par>
                                <p:cTn id="81" presetID="42" presetClass="path" presetSubtype="0" accel="50000" decel="50000" fill="hold" grpId="2" nodeType="withEffect">
                                  <p:stCondLst>
                                    <p:cond delay="0"/>
                                  </p:stCondLst>
                                  <p:childTnLst>
                                    <p:animMotion origin="layout" path="M -3.95833E-6 -3.7037E-7 L -0.00273 -0.225 " pathEditMode="relative" rAng="0" ptsTypes="AA">
                                      <p:cBhvr>
                                        <p:cTn id="82" dur="2000" fill="hold"/>
                                        <p:tgtEl>
                                          <p:spTgt spid="125"/>
                                        </p:tgtEl>
                                        <p:attrNameLst>
                                          <p:attrName>ppt_x</p:attrName>
                                          <p:attrName>ppt_y</p:attrName>
                                        </p:attrNameLst>
                                      </p:cBhvr>
                                      <p:rCtr x="-260" y="-11343"/>
                                    </p:animMotion>
                                  </p:childTnLst>
                                </p:cTn>
                              </p:par>
                              <p:par>
                                <p:cTn id="83" presetID="42" presetClass="path" presetSubtype="0" accel="50000" decel="50000" fill="hold" grpId="2" nodeType="withEffect">
                                  <p:stCondLst>
                                    <p:cond delay="0"/>
                                  </p:stCondLst>
                                  <p:childTnLst>
                                    <p:animMotion origin="layout" path="M -1.45833E-6 4.81481E-6 L -0.22083 -0.00209 " pathEditMode="relative" rAng="0" ptsTypes="AA">
                                      <p:cBhvr>
                                        <p:cTn id="84" dur="2000" fill="hold"/>
                                        <p:tgtEl>
                                          <p:spTgt spid="126"/>
                                        </p:tgtEl>
                                        <p:attrNameLst>
                                          <p:attrName>ppt_x</p:attrName>
                                          <p:attrName>ppt_y</p:attrName>
                                        </p:attrNameLst>
                                      </p:cBhvr>
                                      <p:rCtr x="-11042" y="-116"/>
                                    </p:animMotion>
                                  </p:childTnLst>
                                </p:cTn>
                              </p:par>
                              <p:par>
                                <p:cTn id="85" presetID="42" presetClass="path" presetSubtype="0" accel="50000" decel="50000" fill="hold" grpId="2" nodeType="withEffect">
                                  <p:stCondLst>
                                    <p:cond delay="0"/>
                                  </p:stCondLst>
                                  <p:childTnLst>
                                    <p:animMotion origin="layout" path="M 2.08333E-6 4.81481E-6 L 0.00078 0.22638 " pathEditMode="relative" rAng="0" ptsTypes="AA">
                                      <p:cBhvr>
                                        <p:cTn id="86" dur="2000" fill="hold"/>
                                        <p:tgtEl>
                                          <p:spTgt spid="128"/>
                                        </p:tgtEl>
                                        <p:attrNameLst>
                                          <p:attrName>ppt_x</p:attrName>
                                          <p:attrName>ppt_y</p:attrName>
                                        </p:attrNameLst>
                                      </p:cBhvr>
                                      <p:rCtr x="39" y="11319"/>
                                    </p:animMotion>
                                  </p:childTnLst>
                                </p:cTn>
                              </p:par>
                              <p:par>
                                <p:cTn id="87" presetID="42" presetClass="path" presetSubtype="0" accel="50000" decel="50000" fill="hold" grpId="2" nodeType="withEffect">
                                  <p:stCondLst>
                                    <p:cond delay="0"/>
                                  </p:stCondLst>
                                  <p:childTnLst>
                                    <p:animMotion origin="layout" path="M 1.66667E-6 -4.44444E-6 L 0.2207 0.00324 " pathEditMode="relative" rAng="0" ptsTypes="AA">
                                      <p:cBhvr>
                                        <p:cTn id="88" dur="2000" fill="hold"/>
                                        <p:tgtEl>
                                          <p:spTgt spid="127"/>
                                        </p:tgtEl>
                                        <p:attrNameLst>
                                          <p:attrName>ppt_x</p:attrName>
                                          <p:attrName>ppt_y</p:attrName>
                                        </p:attrNameLst>
                                      </p:cBhvr>
                                      <p:rCtr x="11068" y="46"/>
                                    </p:animMotion>
                                  </p:childTnLst>
                                </p:cTn>
                              </p:par>
                              <p:par>
                                <p:cTn id="89" presetID="42" presetClass="path" presetSubtype="0" accel="50000" decel="50000" fill="hold" grpId="2" nodeType="withEffect">
                                  <p:stCondLst>
                                    <p:cond delay="0"/>
                                  </p:stCondLst>
                                  <p:childTnLst>
                                    <p:animMotion origin="layout" path="M -4.58333E-6 -3.7037E-6 L -0.11589 0.00162 " pathEditMode="relative" rAng="0" ptsTypes="AA">
                                      <p:cBhvr>
                                        <p:cTn id="90" dur="2000" fill="hold"/>
                                        <p:tgtEl>
                                          <p:spTgt spid="130"/>
                                        </p:tgtEl>
                                        <p:attrNameLst>
                                          <p:attrName>ppt_x</p:attrName>
                                          <p:attrName>ppt_y</p:attrName>
                                        </p:attrNameLst>
                                      </p:cBhvr>
                                      <p:rCtr x="-5742" y="-162"/>
                                    </p:animMotion>
                                  </p:childTnLst>
                                </p:cTn>
                              </p:par>
                            </p:childTnLst>
                          </p:cTn>
                        </p:par>
                        <p:par>
                          <p:cTn id="91" fill="hold">
                            <p:stCondLst>
                              <p:cond delay="2000"/>
                            </p:stCondLst>
                            <p:childTnLst>
                              <p:par>
                                <p:cTn id="92" presetID="42" presetClass="path" presetSubtype="0" accel="50000" decel="50000" fill="hold" grpId="3" nodeType="afterEffect">
                                  <p:stCondLst>
                                    <p:cond delay="0"/>
                                  </p:stCondLst>
                                  <p:childTnLst>
                                    <p:animMotion origin="layout" path="M 0.11302 -0.00046 L 0.11432 0.22477 " pathEditMode="relative" rAng="0" ptsTypes="AA">
                                      <p:cBhvr>
                                        <p:cTn id="93" dur="2000" fill="hold"/>
                                        <p:tgtEl>
                                          <p:spTgt spid="123"/>
                                        </p:tgtEl>
                                        <p:attrNameLst>
                                          <p:attrName>ppt_x</p:attrName>
                                          <p:attrName>ppt_y</p:attrName>
                                        </p:attrNameLst>
                                      </p:cBhvr>
                                      <p:rCtr x="65" y="11250"/>
                                    </p:animMotion>
                                  </p:childTnLst>
                                </p:cTn>
                              </p:par>
                              <p:par>
                                <p:cTn id="94" presetID="42" presetClass="path" presetSubtype="0" accel="50000" decel="50000" fill="hold" grpId="3" nodeType="withEffect">
                                  <p:stCondLst>
                                    <p:cond delay="0"/>
                                  </p:stCondLst>
                                  <p:childTnLst>
                                    <p:animMotion origin="layout" path="M 0.00078 0.22638 L 0.1181 0.22546 " pathEditMode="relative" rAng="0" ptsTypes="AA">
                                      <p:cBhvr>
                                        <p:cTn id="95" dur="2000" fill="hold"/>
                                        <p:tgtEl>
                                          <p:spTgt spid="128"/>
                                        </p:tgtEl>
                                        <p:attrNameLst>
                                          <p:attrName>ppt_x</p:attrName>
                                          <p:attrName>ppt_y</p:attrName>
                                        </p:attrNameLst>
                                      </p:cBhvr>
                                      <p:rCtr x="5859" y="-46"/>
                                    </p:animMotion>
                                  </p:childTnLst>
                                </p:cTn>
                              </p:par>
                              <p:par>
                                <p:cTn id="96" presetID="42" presetClass="path" presetSubtype="0" accel="50000" decel="50000" fill="hold" grpId="3" nodeType="withEffect">
                                  <p:stCondLst>
                                    <p:cond delay="0"/>
                                  </p:stCondLst>
                                  <p:childTnLst>
                                    <p:animMotion origin="layout" path="M -0.11588 0.00162 L -0.11666 -0.22477 " pathEditMode="relative" rAng="0" ptsTypes="AA">
                                      <p:cBhvr>
                                        <p:cTn id="97" dur="2000" fill="hold"/>
                                        <p:tgtEl>
                                          <p:spTgt spid="130"/>
                                        </p:tgtEl>
                                        <p:attrNameLst>
                                          <p:attrName>ppt_x</p:attrName>
                                          <p:attrName>ppt_y</p:attrName>
                                        </p:attrNameLst>
                                      </p:cBhvr>
                                      <p:rCtr x="-65" y="-11296"/>
                                    </p:animMotion>
                                  </p:childTnLst>
                                </p:cTn>
                              </p:par>
                              <p:par>
                                <p:cTn id="98" presetID="42" presetClass="path" presetSubtype="0" accel="50000" decel="50000" fill="hold" grpId="3" nodeType="withEffect">
                                  <p:stCondLst>
                                    <p:cond delay="0"/>
                                  </p:stCondLst>
                                  <p:childTnLst>
                                    <p:animMotion origin="layout" path="M -0.00273 -0.225 L -0.11576 -0.22454 " pathEditMode="relative" rAng="0" ptsTypes="AA">
                                      <p:cBhvr>
                                        <p:cTn id="99" dur="2000" fill="hold"/>
                                        <p:tgtEl>
                                          <p:spTgt spid="125"/>
                                        </p:tgtEl>
                                        <p:attrNameLst>
                                          <p:attrName>ppt_x</p:attrName>
                                          <p:attrName>ppt_y</p:attrName>
                                        </p:attrNameLst>
                                      </p:cBhvr>
                                      <p:rCtr x="-5612" y="0"/>
                                    </p:animMotion>
                                  </p:childTnLst>
                                </p:cTn>
                              </p:par>
                            </p:childTnLst>
                          </p:cTn>
                        </p:par>
                      </p:childTnLst>
                    </p:cTn>
                  </p:par>
                  <p:par>
                    <p:cTn id="100" fill="hold">
                      <p:stCondLst>
                        <p:cond delay="indefinite"/>
                      </p:stCondLst>
                      <p:childTnLst>
                        <p:par>
                          <p:cTn id="101" fill="hold">
                            <p:stCondLst>
                              <p:cond delay="0"/>
                            </p:stCondLst>
                            <p:childTnLst>
                              <p:par>
                                <p:cTn id="102" presetID="1" presetClass="exit" presetSubtype="0" fill="hold" grpId="4" nodeType="clickEffect">
                                  <p:stCondLst>
                                    <p:cond delay="0"/>
                                  </p:stCondLst>
                                  <p:childTnLst>
                                    <p:set>
                                      <p:cBhvr>
                                        <p:cTn id="103" dur="1" fill="hold">
                                          <p:stCondLst>
                                            <p:cond delay="0"/>
                                          </p:stCondLst>
                                        </p:cTn>
                                        <p:tgtEl>
                                          <p:spTgt spid="123"/>
                                        </p:tgtEl>
                                        <p:attrNameLst>
                                          <p:attrName>style.visibility</p:attrName>
                                        </p:attrNameLst>
                                      </p:cBhvr>
                                      <p:to>
                                        <p:strVal val="hidden"/>
                                      </p:to>
                                    </p:set>
                                  </p:childTnLst>
                                </p:cTn>
                              </p:par>
                              <p:par>
                                <p:cTn id="104" presetID="1" presetClass="exit" presetSubtype="0" fill="hold" grpId="4" nodeType="withEffect">
                                  <p:stCondLst>
                                    <p:cond delay="0"/>
                                  </p:stCondLst>
                                  <p:childTnLst>
                                    <p:set>
                                      <p:cBhvr>
                                        <p:cTn id="105" dur="1" fill="hold">
                                          <p:stCondLst>
                                            <p:cond delay="0"/>
                                          </p:stCondLst>
                                        </p:cTn>
                                        <p:tgtEl>
                                          <p:spTgt spid="125"/>
                                        </p:tgtEl>
                                        <p:attrNameLst>
                                          <p:attrName>style.visibility</p:attrName>
                                        </p:attrNameLst>
                                      </p:cBhvr>
                                      <p:to>
                                        <p:strVal val="hidden"/>
                                      </p:to>
                                    </p:set>
                                  </p:childTnLst>
                                </p:cTn>
                              </p:par>
                              <p:par>
                                <p:cTn id="106" presetID="1" presetClass="exit" presetSubtype="0" fill="hold" grpId="3" nodeType="withEffect">
                                  <p:stCondLst>
                                    <p:cond delay="0"/>
                                  </p:stCondLst>
                                  <p:childTnLst>
                                    <p:set>
                                      <p:cBhvr>
                                        <p:cTn id="107" dur="1" fill="hold">
                                          <p:stCondLst>
                                            <p:cond delay="0"/>
                                          </p:stCondLst>
                                        </p:cTn>
                                        <p:tgtEl>
                                          <p:spTgt spid="126"/>
                                        </p:tgtEl>
                                        <p:attrNameLst>
                                          <p:attrName>style.visibility</p:attrName>
                                        </p:attrNameLst>
                                      </p:cBhvr>
                                      <p:to>
                                        <p:strVal val="hidden"/>
                                      </p:to>
                                    </p:set>
                                  </p:childTnLst>
                                </p:cTn>
                              </p:par>
                              <p:par>
                                <p:cTn id="108" presetID="1" presetClass="exit" presetSubtype="0" fill="hold" grpId="3" nodeType="withEffect">
                                  <p:stCondLst>
                                    <p:cond delay="0"/>
                                  </p:stCondLst>
                                  <p:childTnLst>
                                    <p:set>
                                      <p:cBhvr>
                                        <p:cTn id="109" dur="1" fill="hold">
                                          <p:stCondLst>
                                            <p:cond delay="0"/>
                                          </p:stCondLst>
                                        </p:cTn>
                                        <p:tgtEl>
                                          <p:spTgt spid="127"/>
                                        </p:tgtEl>
                                        <p:attrNameLst>
                                          <p:attrName>style.visibility</p:attrName>
                                        </p:attrNameLst>
                                      </p:cBhvr>
                                      <p:to>
                                        <p:strVal val="hidden"/>
                                      </p:to>
                                    </p:set>
                                  </p:childTnLst>
                                </p:cTn>
                              </p:par>
                              <p:par>
                                <p:cTn id="110" presetID="1" presetClass="exit" presetSubtype="0" fill="hold" grpId="4" nodeType="withEffect">
                                  <p:stCondLst>
                                    <p:cond delay="0"/>
                                  </p:stCondLst>
                                  <p:childTnLst>
                                    <p:set>
                                      <p:cBhvr>
                                        <p:cTn id="111" dur="1" fill="hold">
                                          <p:stCondLst>
                                            <p:cond delay="0"/>
                                          </p:stCondLst>
                                        </p:cTn>
                                        <p:tgtEl>
                                          <p:spTgt spid="128"/>
                                        </p:tgtEl>
                                        <p:attrNameLst>
                                          <p:attrName>style.visibility</p:attrName>
                                        </p:attrNameLst>
                                      </p:cBhvr>
                                      <p:to>
                                        <p:strVal val="hidden"/>
                                      </p:to>
                                    </p:set>
                                  </p:childTnLst>
                                </p:cTn>
                              </p:par>
                              <p:par>
                                <p:cTn id="112" presetID="1" presetClass="exit" presetSubtype="0" fill="hold" grpId="4" nodeType="withEffect">
                                  <p:stCondLst>
                                    <p:cond delay="0"/>
                                  </p:stCondLst>
                                  <p:childTnLst>
                                    <p:set>
                                      <p:cBhvr>
                                        <p:cTn id="113" dur="1" fill="hold">
                                          <p:stCondLst>
                                            <p:cond delay="0"/>
                                          </p:stCondLst>
                                        </p:cTn>
                                        <p:tgtEl>
                                          <p:spTgt spid="130"/>
                                        </p:tgtEl>
                                        <p:attrNameLst>
                                          <p:attrName>style.visibility</p:attrName>
                                        </p:attrNameLst>
                                      </p:cBhvr>
                                      <p:to>
                                        <p:strVal val="hidden"/>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grpId="1" nodeType="clickEffect">
                                  <p:stCondLst>
                                    <p:cond delay="0"/>
                                  </p:stCondLst>
                                  <p:childTnLst>
                                    <p:set>
                                      <p:cBhvr>
                                        <p:cTn id="117" dur="1" fill="hold">
                                          <p:stCondLst>
                                            <p:cond delay="0"/>
                                          </p:stCondLst>
                                        </p:cTn>
                                        <p:tgtEl>
                                          <p:spTgt spid="141"/>
                                        </p:tgtEl>
                                        <p:attrNameLst>
                                          <p:attrName>style.visibility</p:attrName>
                                        </p:attrNameLst>
                                      </p:cBhvr>
                                      <p:to>
                                        <p:strVal val="visible"/>
                                      </p:to>
                                    </p:set>
                                  </p:childTnLst>
                                </p:cTn>
                              </p:par>
                              <p:par>
                                <p:cTn id="118" presetID="1" presetClass="entr" presetSubtype="0" fill="hold" grpId="1" nodeType="withEffect">
                                  <p:stCondLst>
                                    <p:cond delay="0"/>
                                  </p:stCondLst>
                                  <p:childTnLst>
                                    <p:set>
                                      <p:cBhvr>
                                        <p:cTn id="119" dur="1" fill="hold">
                                          <p:stCondLst>
                                            <p:cond delay="0"/>
                                          </p:stCondLst>
                                        </p:cTn>
                                        <p:tgtEl>
                                          <p:spTgt spid="139"/>
                                        </p:tgtEl>
                                        <p:attrNameLst>
                                          <p:attrName>style.visibility</p:attrName>
                                        </p:attrNameLst>
                                      </p:cBhvr>
                                      <p:to>
                                        <p:strVal val="visible"/>
                                      </p:to>
                                    </p:set>
                                  </p:childTnLst>
                                </p:cTn>
                              </p:par>
                              <p:par>
                                <p:cTn id="120" presetID="1" presetClass="entr" presetSubtype="0" fill="hold" grpId="1" nodeType="withEffect">
                                  <p:stCondLst>
                                    <p:cond delay="0"/>
                                  </p:stCondLst>
                                  <p:childTnLst>
                                    <p:set>
                                      <p:cBhvr>
                                        <p:cTn id="121" dur="1" fill="hold">
                                          <p:stCondLst>
                                            <p:cond delay="0"/>
                                          </p:stCondLst>
                                        </p:cTn>
                                        <p:tgtEl>
                                          <p:spTgt spid="138"/>
                                        </p:tgtEl>
                                        <p:attrNameLst>
                                          <p:attrName>style.visibility</p:attrName>
                                        </p:attrNameLst>
                                      </p:cBhvr>
                                      <p:to>
                                        <p:strVal val="visible"/>
                                      </p:to>
                                    </p:set>
                                  </p:childTnLst>
                                </p:cTn>
                              </p:par>
                              <p:par>
                                <p:cTn id="122" presetID="1" presetClass="entr" presetSubtype="0" fill="hold" grpId="1" nodeType="withEffect">
                                  <p:stCondLst>
                                    <p:cond delay="0"/>
                                  </p:stCondLst>
                                  <p:childTnLst>
                                    <p:set>
                                      <p:cBhvr>
                                        <p:cTn id="123" dur="1" fill="hold">
                                          <p:stCondLst>
                                            <p:cond delay="0"/>
                                          </p:stCondLst>
                                        </p:cTn>
                                        <p:tgtEl>
                                          <p:spTgt spid="140"/>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5" nodeType="clickEffect">
                                  <p:stCondLst>
                                    <p:cond delay="0"/>
                                  </p:stCondLst>
                                  <p:childTnLst>
                                    <p:set>
                                      <p:cBhvr>
                                        <p:cTn id="127" dur="1" fill="hold">
                                          <p:stCondLst>
                                            <p:cond delay="0"/>
                                          </p:stCondLst>
                                        </p:cTn>
                                        <p:tgtEl>
                                          <p:spTgt spid="125"/>
                                        </p:tgtEl>
                                        <p:attrNameLst>
                                          <p:attrName>style.visibility</p:attrName>
                                        </p:attrNameLst>
                                      </p:cBhvr>
                                      <p:to>
                                        <p:strVal val="visible"/>
                                      </p:to>
                                    </p:set>
                                  </p:childTnLst>
                                </p:cTn>
                              </p:par>
                              <p:par>
                                <p:cTn id="128" presetID="42" presetClass="path" presetSubtype="0" accel="50000" decel="50000" fill="hold" grpId="6" nodeType="withEffect">
                                  <p:stCondLst>
                                    <p:cond delay="0"/>
                                  </p:stCondLst>
                                  <p:childTnLst>
                                    <p:animMotion origin="layout" path="M -3.95833E-6 -3.7037E-7 L -0.00273 -0.225 " pathEditMode="relative" rAng="0" ptsTypes="AA">
                                      <p:cBhvr>
                                        <p:cTn id="129" dur="2000" fill="hold"/>
                                        <p:tgtEl>
                                          <p:spTgt spid="125"/>
                                        </p:tgtEl>
                                        <p:attrNameLst>
                                          <p:attrName>ppt_x</p:attrName>
                                          <p:attrName>ppt_y</p:attrName>
                                        </p:attrNameLst>
                                      </p:cBhvr>
                                      <p:rCtr x="-156" y="-11273"/>
                                    </p:animMotion>
                                  </p:childTnLst>
                                </p:cTn>
                              </p:par>
                            </p:childTnLst>
                          </p:cTn>
                        </p:par>
                        <p:par>
                          <p:cTn id="130" fill="hold">
                            <p:stCondLst>
                              <p:cond delay="2000"/>
                            </p:stCondLst>
                            <p:childTnLst>
                              <p:par>
                                <p:cTn id="131" presetID="42" presetClass="path" presetSubtype="0" accel="50000" decel="50000" fill="hold" grpId="7" nodeType="afterEffect">
                                  <p:stCondLst>
                                    <p:cond delay="0"/>
                                  </p:stCondLst>
                                  <p:childTnLst>
                                    <p:animMotion origin="layout" path="M -0.00273 -0.225 L -0.11575 -0.22454 " pathEditMode="relative" rAng="0" ptsTypes="AA">
                                      <p:cBhvr>
                                        <p:cTn id="132" dur="2000" fill="hold"/>
                                        <p:tgtEl>
                                          <p:spTgt spid="125"/>
                                        </p:tgtEl>
                                        <p:attrNameLst>
                                          <p:attrName>ppt_x</p:attrName>
                                          <p:attrName>ppt_y</p:attrName>
                                        </p:attrNameLst>
                                      </p:cBhvr>
                                      <p:rCtr x="-5664" y="0"/>
                                    </p:animMotion>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1" nodeType="clickEffect">
                                  <p:stCondLst>
                                    <p:cond delay="0"/>
                                  </p:stCondLst>
                                  <p:childTnLst>
                                    <p:set>
                                      <p:cBhvr>
                                        <p:cTn id="136" dur="1" fill="hold">
                                          <p:stCondLst>
                                            <p:cond delay="0"/>
                                          </p:stCondLst>
                                        </p:cTn>
                                        <p:tgtEl>
                                          <p:spTgt spid="115"/>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5" nodeType="clickEffect">
                                  <p:stCondLst>
                                    <p:cond delay="0"/>
                                  </p:stCondLst>
                                  <p:childTnLst>
                                    <p:set>
                                      <p:cBhvr>
                                        <p:cTn id="140" dur="1" fill="hold">
                                          <p:stCondLst>
                                            <p:cond delay="0"/>
                                          </p:stCondLst>
                                        </p:cTn>
                                        <p:tgtEl>
                                          <p:spTgt spid="123"/>
                                        </p:tgtEl>
                                        <p:attrNameLst>
                                          <p:attrName>style.visibility</p:attrName>
                                        </p:attrNameLst>
                                      </p:cBhvr>
                                      <p:to>
                                        <p:strVal val="visible"/>
                                      </p:to>
                                    </p:set>
                                  </p:childTnLst>
                                </p:cTn>
                              </p:par>
                              <p:par>
                                <p:cTn id="141" presetID="42" presetClass="path" presetSubtype="0" accel="50000" decel="50000" fill="hold" grpId="6" nodeType="withEffect">
                                  <p:stCondLst>
                                    <p:cond delay="0"/>
                                  </p:stCondLst>
                                  <p:childTnLst>
                                    <p:animMotion origin="layout" path="M 1.25E-6 -3.33333E-6 L 0.11302 -0.00046 " pathEditMode="relative" rAng="0" ptsTypes="AA">
                                      <p:cBhvr>
                                        <p:cTn id="142" dur="2000" fill="hold"/>
                                        <p:tgtEl>
                                          <p:spTgt spid="123"/>
                                        </p:tgtEl>
                                        <p:attrNameLst>
                                          <p:attrName>ppt_x</p:attrName>
                                          <p:attrName>ppt_y</p:attrName>
                                        </p:attrNameLst>
                                      </p:cBhvr>
                                      <p:rCtr x="5651" y="-69"/>
                                    </p:animMotion>
                                  </p:childTnLst>
                                </p:cTn>
                              </p:par>
                              <p:par>
                                <p:cTn id="143" presetID="1" presetClass="entr" presetSubtype="0" fill="hold" grpId="4" nodeType="withEffect">
                                  <p:stCondLst>
                                    <p:cond delay="0"/>
                                  </p:stCondLst>
                                  <p:childTnLst>
                                    <p:set>
                                      <p:cBhvr>
                                        <p:cTn id="144" dur="1" fill="hold">
                                          <p:stCondLst>
                                            <p:cond delay="0"/>
                                          </p:stCondLst>
                                        </p:cTn>
                                        <p:tgtEl>
                                          <p:spTgt spid="127"/>
                                        </p:tgtEl>
                                        <p:attrNameLst>
                                          <p:attrName>style.visibility</p:attrName>
                                        </p:attrNameLst>
                                      </p:cBhvr>
                                      <p:to>
                                        <p:strVal val="visible"/>
                                      </p:to>
                                    </p:set>
                                  </p:childTnLst>
                                </p:cTn>
                              </p:par>
                              <p:par>
                                <p:cTn id="145" presetID="42" presetClass="path" presetSubtype="0" accel="50000" decel="50000" fill="hold" grpId="5" nodeType="withEffect">
                                  <p:stCondLst>
                                    <p:cond delay="0"/>
                                  </p:stCondLst>
                                  <p:childTnLst>
                                    <p:animMotion origin="layout" path="M 1.66667E-6 -4.44444E-6 L 0.2207 0.00325 " pathEditMode="relative" rAng="0" ptsTypes="AA">
                                      <p:cBhvr>
                                        <p:cTn id="146" dur="2000" fill="hold"/>
                                        <p:tgtEl>
                                          <p:spTgt spid="127"/>
                                        </p:tgtEl>
                                        <p:attrNameLst>
                                          <p:attrName>ppt_x</p:attrName>
                                          <p:attrName>ppt_y</p:attrName>
                                        </p:attrNameLst>
                                      </p:cBhvr>
                                      <p:rCtr x="11107" y="162"/>
                                    </p:animMotion>
                                  </p:childTnLst>
                                </p:cTn>
                              </p:par>
                            </p:childTnLst>
                          </p:cTn>
                        </p:par>
                        <p:par>
                          <p:cTn id="147" fill="hold">
                            <p:stCondLst>
                              <p:cond delay="2000"/>
                            </p:stCondLst>
                            <p:childTnLst>
                              <p:par>
                                <p:cTn id="148" presetID="42" presetClass="path" presetSubtype="0" accel="50000" decel="50000" fill="hold" grpId="7" nodeType="afterEffect">
                                  <p:stCondLst>
                                    <p:cond delay="0"/>
                                  </p:stCondLst>
                                  <p:childTnLst>
                                    <p:animMotion origin="layout" path="M 0.11302 -0.00046 L 0.11575 0.22454 " pathEditMode="relative" rAng="0" ptsTypes="AA">
                                      <p:cBhvr>
                                        <p:cTn id="149" dur="2000" fill="hold"/>
                                        <p:tgtEl>
                                          <p:spTgt spid="123"/>
                                        </p:tgtEl>
                                        <p:attrNameLst>
                                          <p:attrName>ppt_x</p:attrName>
                                          <p:attrName>ppt_y</p:attrName>
                                        </p:attrNameLst>
                                      </p:cBhvr>
                                      <p:rCtr x="65" y="10995"/>
                                    </p:animMotion>
                                  </p:childTnLst>
                                </p:cTn>
                              </p:par>
                            </p:childTnLst>
                          </p:cTn>
                        </p:par>
                      </p:childTnLst>
                    </p:cTn>
                  </p:par>
                  <p:par>
                    <p:cTn id="150" fill="hold">
                      <p:stCondLst>
                        <p:cond delay="indefinite"/>
                      </p:stCondLst>
                      <p:childTnLst>
                        <p:par>
                          <p:cTn id="151" fill="hold">
                            <p:stCondLst>
                              <p:cond delay="0"/>
                            </p:stCondLst>
                            <p:childTnLst>
                              <p:par>
                                <p:cTn id="152" presetID="1" presetClass="entr" presetSubtype="0" fill="hold" grpId="1" nodeType="clickEffect">
                                  <p:stCondLst>
                                    <p:cond delay="0"/>
                                  </p:stCondLst>
                                  <p:childTnLst>
                                    <p:set>
                                      <p:cBhvr>
                                        <p:cTn id="153" dur="1" fill="hold">
                                          <p:stCondLst>
                                            <p:cond delay="0"/>
                                          </p:stCondLst>
                                        </p:cTn>
                                        <p:tgtEl>
                                          <p:spTgt spid="113"/>
                                        </p:tgtEl>
                                        <p:attrNameLst>
                                          <p:attrName>style.visibility</p:attrName>
                                        </p:attrNameLst>
                                      </p:cBhvr>
                                      <p:to>
                                        <p:strVal val="visible"/>
                                      </p:to>
                                    </p:set>
                                  </p:childTnLst>
                                </p:cTn>
                              </p:par>
                              <p:par>
                                <p:cTn id="154" presetID="1" presetClass="entr" presetSubtype="0" fill="hold" grpId="1" nodeType="withEffect">
                                  <p:stCondLst>
                                    <p:cond delay="0"/>
                                  </p:stCondLst>
                                  <p:childTnLst>
                                    <p:set>
                                      <p:cBhvr>
                                        <p:cTn id="155" dur="1" fill="hold">
                                          <p:stCondLst>
                                            <p:cond delay="0"/>
                                          </p:stCondLst>
                                        </p:cTn>
                                        <p:tgtEl>
                                          <p:spTgt spid="114"/>
                                        </p:tgtEl>
                                        <p:attrNameLst>
                                          <p:attrName>style.visibility</p:attrName>
                                        </p:attrNameLst>
                                      </p:cBhvr>
                                      <p:to>
                                        <p:strVal val="visible"/>
                                      </p:to>
                                    </p:set>
                                  </p:childTnLst>
                                </p:cTn>
                              </p:par>
                            </p:childTnLst>
                          </p:cTn>
                        </p:par>
                      </p:childTnLst>
                    </p:cTn>
                  </p:par>
                  <p:par>
                    <p:cTn id="156" fill="hold">
                      <p:stCondLst>
                        <p:cond delay="indefinite"/>
                      </p:stCondLst>
                      <p:childTnLst>
                        <p:par>
                          <p:cTn id="157" fill="hold">
                            <p:stCondLst>
                              <p:cond delay="0"/>
                            </p:stCondLst>
                            <p:childTnLst>
                              <p:par>
                                <p:cTn id="158" presetID="1" presetClass="entr" presetSubtype="0" fill="hold" grpId="5" nodeType="clickEffect">
                                  <p:stCondLst>
                                    <p:cond delay="0"/>
                                  </p:stCondLst>
                                  <p:childTnLst>
                                    <p:set>
                                      <p:cBhvr>
                                        <p:cTn id="159" dur="1" fill="hold">
                                          <p:stCondLst>
                                            <p:cond delay="0"/>
                                          </p:stCondLst>
                                        </p:cTn>
                                        <p:tgtEl>
                                          <p:spTgt spid="126"/>
                                        </p:tgtEl>
                                        <p:attrNameLst>
                                          <p:attrName>style.visibility</p:attrName>
                                        </p:attrNameLst>
                                      </p:cBhvr>
                                      <p:to>
                                        <p:strVal val="visible"/>
                                      </p:to>
                                    </p:set>
                                  </p:childTnLst>
                                </p:cTn>
                              </p:par>
                              <p:par>
                                <p:cTn id="160" presetID="42" presetClass="path" presetSubtype="0" accel="50000" decel="50000" fill="hold" grpId="4" nodeType="withEffect">
                                  <p:stCondLst>
                                    <p:cond delay="0"/>
                                  </p:stCondLst>
                                  <p:childTnLst>
                                    <p:animMotion origin="layout" path="M -1.45833E-6 4.81481E-6 L -0.22071 -0.00324 " pathEditMode="relative" rAng="0" ptsTypes="AA">
                                      <p:cBhvr>
                                        <p:cTn id="161" dur="2000" fill="hold"/>
                                        <p:tgtEl>
                                          <p:spTgt spid="126"/>
                                        </p:tgtEl>
                                        <p:attrNameLst>
                                          <p:attrName>ppt_x</p:attrName>
                                          <p:attrName>ppt_y</p:attrName>
                                        </p:attrNameLst>
                                      </p:cBhvr>
                                      <p:rCtr x="-11146" y="-116"/>
                                    </p:animMotion>
                                  </p:childTnLst>
                                </p:cTn>
                              </p:par>
                              <p:par>
                                <p:cTn id="162" presetID="1" presetClass="entr" presetSubtype="0" fill="hold" grpId="5" nodeType="withEffect">
                                  <p:stCondLst>
                                    <p:cond delay="0"/>
                                  </p:stCondLst>
                                  <p:childTnLst>
                                    <p:set>
                                      <p:cBhvr>
                                        <p:cTn id="163" dur="1" fill="hold">
                                          <p:stCondLst>
                                            <p:cond delay="0"/>
                                          </p:stCondLst>
                                        </p:cTn>
                                        <p:tgtEl>
                                          <p:spTgt spid="130"/>
                                        </p:tgtEl>
                                        <p:attrNameLst>
                                          <p:attrName>style.visibility</p:attrName>
                                        </p:attrNameLst>
                                      </p:cBhvr>
                                      <p:to>
                                        <p:strVal val="visible"/>
                                      </p:to>
                                    </p:set>
                                  </p:childTnLst>
                                </p:cTn>
                              </p:par>
                              <p:par>
                                <p:cTn id="164" presetID="42" presetClass="path" presetSubtype="0" accel="50000" decel="50000" fill="hold" grpId="6" nodeType="withEffect">
                                  <p:stCondLst>
                                    <p:cond delay="0"/>
                                  </p:stCondLst>
                                  <p:childTnLst>
                                    <p:animMotion origin="layout" path="M -4.58333E-6 -3.7037E-6 L -0.11589 0.00162 " pathEditMode="relative" rAng="0" ptsTypes="AA">
                                      <p:cBhvr>
                                        <p:cTn id="165" dur="2000" fill="hold"/>
                                        <p:tgtEl>
                                          <p:spTgt spid="130"/>
                                        </p:tgtEl>
                                        <p:attrNameLst>
                                          <p:attrName>ppt_x</p:attrName>
                                          <p:attrName>ppt_y</p:attrName>
                                        </p:attrNameLst>
                                      </p:cBhvr>
                                      <p:rCtr x="-5768" y="-93"/>
                                    </p:animMotion>
                                  </p:childTnLst>
                                </p:cTn>
                              </p:par>
                            </p:childTnLst>
                          </p:cTn>
                        </p:par>
                        <p:par>
                          <p:cTn id="166" fill="hold">
                            <p:stCondLst>
                              <p:cond delay="2000"/>
                            </p:stCondLst>
                            <p:childTnLst>
                              <p:par>
                                <p:cTn id="167" presetID="42" presetClass="path" presetSubtype="0" accel="50000" decel="50000" fill="hold" grpId="7" nodeType="afterEffect">
                                  <p:stCondLst>
                                    <p:cond delay="0"/>
                                  </p:stCondLst>
                                  <p:childTnLst>
                                    <p:animMotion origin="layout" path="M -0.11588 0.00162 L -0.11667 -0.22477 " pathEditMode="relative" rAng="0" ptsTypes="AA">
                                      <p:cBhvr>
                                        <p:cTn id="168" dur="2000" fill="hold"/>
                                        <p:tgtEl>
                                          <p:spTgt spid="130"/>
                                        </p:tgtEl>
                                        <p:attrNameLst>
                                          <p:attrName>ppt_x</p:attrName>
                                          <p:attrName>ppt_y</p:attrName>
                                        </p:attrNameLst>
                                      </p:cBhvr>
                                      <p:rCtr x="0" y="-11296"/>
                                    </p:animMotion>
                                  </p:childTnLst>
                                </p:cTn>
                              </p:par>
                            </p:childTnLst>
                          </p:cTn>
                        </p:par>
                      </p:childTnLst>
                    </p:cTn>
                  </p:par>
                  <p:par>
                    <p:cTn id="169" fill="hold">
                      <p:stCondLst>
                        <p:cond delay="indefinite"/>
                      </p:stCondLst>
                      <p:childTnLst>
                        <p:par>
                          <p:cTn id="170" fill="hold">
                            <p:stCondLst>
                              <p:cond delay="0"/>
                            </p:stCondLst>
                            <p:childTnLst>
                              <p:par>
                                <p:cTn id="171" presetID="1" presetClass="entr" presetSubtype="0" fill="hold" grpId="1" nodeType="clickEffect">
                                  <p:stCondLst>
                                    <p:cond delay="0"/>
                                  </p:stCondLst>
                                  <p:childTnLst>
                                    <p:set>
                                      <p:cBhvr>
                                        <p:cTn id="172" dur="1" fill="hold">
                                          <p:stCondLst>
                                            <p:cond delay="0"/>
                                          </p:stCondLst>
                                        </p:cTn>
                                        <p:tgtEl>
                                          <p:spTgt spid="116"/>
                                        </p:tgtEl>
                                        <p:attrNameLst>
                                          <p:attrName>style.visibility</p:attrName>
                                        </p:attrNameLst>
                                      </p:cBhvr>
                                      <p:to>
                                        <p:strVal val="visible"/>
                                      </p:to>
                                    </p:set>
                                  </p:childTnLst>
                                </p:cTn>
                              </p:par>
                              <p:par>
                                <p:cTn id="173" presetID="1" presetClass="entr" presetSubtype="0" fill="hold" grpId="1" nodeType="withEffect">
                                  <p:stCondLst>
                                    <p:cond delay="0"/>
                                  </p:stCondLst>
                                  <p:childTnLst>
                                    <p:set>
                                      <p:cBhvr>
                                        <p:cTn id="174" dur="1" fill="hold">
                                          <p:stCondLst>
                                            <p:cond delay="0"/>
                                          </p:stCondLst>
                                        </p:cTn>
                                        <p:tgtEl>
                                          <p:spTgt spid="117"/>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grpId="5" nodeType="clickEffect">
                                  <p:stCondLst>
                                    <p:cond delay="0"/>
                                  </p:stCondLst>
                                  <p:childTnLst>
                                    <p:set>
                                      <p:cBhvr>
                                        <p:cTn id="178" dur="1" fill="hold">
                                          <p:stCondLst>
                                            <p:cond delay="0"/>
                                          </p:stCondLst>
                                        </p:cTn>
                                        <p:tgtEl>
                                          <p:spTgt spid="128"/>
                                        </p:tgtEl>
                                        <p:attrNameLst>
                                          <p:attrName>style.visibility</p:attrName>
                                        </p:attrNameLst>
                                      </p:cBhvr>
                                      <p:to>
                                        <p:strVal val="visible"/>
                                      </p:to>
                                    </p:set>
                                  </p:childTnLst>
                                </p:cTn>
                              </p:par>
                              <p:par>
                                <p:cTn id="179" presetID="42" presetClass="path" presetSubtype="0" accel="50000" decel="50000" fill="hold" grpId="6" nodeType="withEffect">
                                  <p:stCondLst>
                                    <p:cond delay="0"/>
                                  </p:stCondLst>
                                  <p:childTnLst>
                                    <p:animMotion origin="layout" path="M 2.08333E-6 4.81481E-6 L 0.00078 0.22639 " pathEditMode="relative" rAng="0" ptsTypes="AA">
                                      <p:cBhvr>
                                        <p:cTn id="180" dur="2000" fill="hold"/>
                                        <p:tgtEl>
                                          <p:spTgt spid="128"/>
                                        </p:tgtEl>
                                        <p:attrNameLst>
                                          <p:attrName>ppt_x</p:attrName>
                                          <p:attrName>ppt_y</p:attrName>
                                        </p:attrNameLst>
                                      </p:cBhvr>
                                      <p:rCtr x="130" y="11111"/>
                                    </p:animMotion>
                                  </p:childTnLst>
                                </p:cTn>
                              </p:par>
                            </p:childTnLst>
                          </p:cTn>
                        </p:par>
                        <p:par>
                          <p:cTn id="181" fill="hold">
                            <p:stCondLst>
                              <p:cond delay="2000"/>
                            </p:stCondLst>
                            <p:childTnLst>
                              <p:par>
                                <p:cTn id="182" presetID="42" presetClass="path" presetSubtype="0" accel="50000" decel="50000" fill="hold" grpId="7" nodeType="afterEffect">
                                  <p:stCondLst>
                                    <p:cond delay="0"/>
                                  </p:stCondLst>
                                  <p:childTnLst>
                                    <p:animMotion origin="layout" path="M 0.00078 0.22638 L 0.11666 0.22477 " pathEditMode="relative" rAng="0" ptsTypes="AA">
                                      <p:cBhvr>
                                        <p:cTn id="183" dur="2000" fill="hold"/>
                                        <p:tgtEl>
                                          <p:spTgt spid="128"/>
                                        </p:tgtEl>
                                        <p:attrNameLst>
                                          <p:attrName>ppt_x</p:attrName>
                                          <p:attrName>ppt_y</p:attrName>
                                        </p:attrNameLst>
                                      </p:cBhvr>
                                      <p:rCtr x="5755" y="-46"/>
                                    </p:animMotion>
                                  </p:childTnLst>
                                </p:cTn>
                              </p:par>
                            </p:childTnLst>
                          </p:cTn>
                        </p:par>
                      </p:childTnLst>
                    </p:cTn>
                  </p:par>
                  <p:par>
                    <p:cTn id="184" fill="hold">
                      <p:stCondLst>
                        <p:cond delay="indefinite"/>
                      </p:stCondLst>
                      <p:childTnLst>
                        <p:par>
                          <p:cTn id="185" fill="hold">
                            <p:stCondLst>
                              <p:cond delay="0"/>
                            </p:stCondLst>
                            <p:childTnLst>
                              <p:par>
                                <p:cTn id="186" presetID="1" presetClass="entr" presetSubtype="0" fill="hold" grpId="1" nodeType="clickEffect">
                                  <p:stCondLst>
                                    <p:cond delay="0"/>
                                  </p:stCondLst>
                                  <p:childTnLst>
                                    <p:set>
                                      <p:cBhvr>
                                        <p:cTn id="187" dur="1" fill="hold">
                                          <p:stCondLst>
                                            <p:cond delay="0"/>
                                          </p:stCondLst>
                                        </p:cTn>
                                        <p:tgtEl>
                                          <p:spTgt spid="118"/>
                                        </p:tgtEl>
                                        <p:attrNameLst>
                                          <p:attrName>style.visibility</p:attrName>
                                        </p:attrNameLst>
                                      </p:cBhvr>
                                      <p:to>
                                        <p:strVal val="visible"/>
                                      </p:to>
                                    </p:set>
                                  </p:childTnLst>
                                </p:cTn>
                              </p:par>
                            </p:childTnLst>
                          </p:cTn>
                        </p:par>
                      </p:childTnLst>
                    </p:cTn>
                  </p:par>
                  <p:par>
                    <p:cTn id="188" fill="hold">
                      <p:stCondLst>
                        <p:cond delay="indefinite"/>
                      </p:stCondLst>
                      <p:childTnLst>
                        <p:par>
                          <p:cTn id="189" fill="hold">
                            <p:stCondLst>
                              <p:cond delay="0"/>
                            </p:stCondLst>
                            <p:childTnLst>
                              <p:par>
                                <p:cTn id="190" presetID="1" presetClass="exit" presetSubtype="0" fill="hold" grpId="2" nodeType="clickEffect">
                                  <p:stCondLst>
                                    <p:cond delay="0"/>
                                  </p:stCondLst>
                                  <p:childTnLst>
                                    <p:set>
                                      <p:cBhvr>
                                        <p:cTn id="191" dur="1" fill="hold">
                                          <p:stCondLst>
                                            <p:cond delay="0"/>
                                          </p:stCondLst>
                                        </p:cTn>
                                        <p:tgtEl>
                                          <p:spTgt spid="141"/>
                                        </p:tgtEl>
                                        <p:attrNameLst>
                                          <p:attrName>style.visibility</p:attrName>
                                        </p:attrNameLst>
                                      </p:cBhvr>
                                      <p:to>
                                        <p:strVal val="hidden"/>
                                      </p:to>
                                    </p:set>
                                  </p:childTnLst>
                                </p:cTn>
                              </p:par>
                              <p:par>
                                <p:cTn id="192" presetID="1" presetClass="exit" presetSubtype="0" fill="hold" grpId="2" nodeType="withEffect">
                                  <p:stCondLst>
                                    <p:cond delay="0"/>
                                  </p:stCondLst>
                                  <p:childTnLst>
                                    <p:set>
                                      <p:cBhvr>
                                        <p:cTn id="193" dur="1" fill="hold">
                                          <p:stCondLst>
                                            <p:cond delay="0"/>
                                          </p:stCondLst>
                                        </p:cTn>
                                        <p:tgtEl>
                                          <p:spTgt spid="139"/>
                                        </p:tgtEl>
                                        <p:attrNameLst>
                                          <p:attrName>style.visibility</p:attrName>
                                        </p:attrNameLst>
                                      </p:cBhvr>
                                      <p:to>
                                        <p:strVal val="hidden"/>
                                      </p:to>
                                    </p:set>
                                  </p:childTnLst>
                                </p:cTn>
                              </p:par>
                              <p:par>
                                <p:cTn id="194" presetID="1" presetClass="exit" presetSubtype="0" fill="hold" grpId="2" nodeType="withEffect">
                                  <p:stCondLst>
                                    <p:cond delay="0"/>
                                  </p:stCondLst>
                                  <p:childTnLst>
                                    <p:set>
                                      <p:cBhvr>
                                        <p:cTn id="195" dur="1" fill="hold">
                                          <p:stCondLst>
                                            <p:cond delay="0"/>
                                          </p:stCondLst>
                                        </p:cTn>
                                        <p:tgtEl>
                                          <p:spTgt spid="138"/>
                                        </p:tgtEl>
                                        <p:attrNameLst>
                                          <p:attrName>style.visibility</p:attrName>
                                        </p:attrNameLst>
                                      </p:cBhvr>
                                      <p:to>
                                        <p:strVal val="hidden"/>
                                      </p:to>
                                    </p:set>
                                  </p:childTnLst>
                                </p:cTn>
                              </p:par>
                              <p:par>
                                <p:cTn id="196" presetID="1" presetClass="exit" presetSubtype="0" fill="hold" grpId="2" nodeType="withEffect">
                                  <p:stCondLst>
                                    <p:cond delay="0"/>
                                  </p:stCondLst>
                                  <p:childTnLst>
                                    <p:set>
                                      <p:cBhvr>
                                        <p:cTn id="197" dur="1" fill="hold">
                                          <p:stCondLst>
                                            <p:cond delay="0"/>
                                          </p:stCondLst>
                                        </p:cTn>
                                        <p:tgtEl>
                                          <p:spTgt spid="140"/>
                                        </p:tgtEl>
                                        <p:attrNameLst>
                                          <p:attrName>style.visibility</p:attrName>
                                        </p:attrNameLst>
                                      </p:cBhvr>
                                      <p:to>
                                        <p:strVal val="hidden"/>
                                      </p:to>
                                    </p:set>
                                  </p:childTnLst>
                                </p:cTn>
                              </p:par>
                            </p:childTnLst>
                          </p:cTn>
                        </p:par>
                      </p:childTnLst>
                    </p:cTn>
                  </p:par>
                  <p:par>
                    <p:cTn id="198" fill="hold">
                      <p:stCondLst>
                        <p:cond delay="indefinite"/>
                      </p:stCondLst>
                      <p:childTnLst>
                        <p:par>
                          <p:cTn id="199" fill="hold">
                            <p:stCondLst>
                              <p:cond delay="0"/>
                            </p:stCondLst>
                            <p:childTnLst>
                              <p:par>
                                <p:cTn id="200" presetID="1" presetClass="entr" presetSubtype="0" fill="hold" grpId="4" nodeType="clickEffect">
                                  <p:stCondLst>
                                    <p:cond delay="0"/>
                                  </p:stCondLst>
                                  <p:childTnLst>
                                    <p:set>
                                      <p:cBhvr>
                                        <p:cTn id="201" dur="1" fill="hold">
                                          <p:stCondLst>
                                            <p:cond delay="0"/>
                                          </p:stCondLst>
                                        </p:cTn>
                                        <p:tgtEl>
                                          <p:spTgt spid="142"/>
                                        </p:tgtEl>
                                        <p:attrNameLst>
                                          <p:attrName>style.visibility</p:attrName>
                                        </p:attrNameLst>
                                      </p:cBhvr>
                                      <p:to>
                                        <p:strVal val="visible"/>
                                      </p:to>
                                    </p:set>
                                  </p:childTnLst>
                                </p:cTn>
                              </p:par>
                              <p:par>
                                <p:cTn id="202" presetID="1" presetClass="entr" presetSubtype="0" fill="hold" grpId="4" nodeType="withEffect">
                                  <p:stCondLst>
                                    <p:cond delay="0"/>
                                  </p:stCondLst>
                                  <p:childTnLst>
                                    <p:set>
                                      <p:cBhvr>
                                        <p:cTn id="203" dur="1" fill="hold">
                                          <p:stCondLst>
                                            <p:cond delay="0"/>
                                          </p:stCondLst>
                                        </p:cTn>
                                        <p:tgtEl>
                                          <p:spTgt spid="143"/>
                                        </p:tgtEl>
                                        <p:attrNameLst>
                                          <p:attrName>style.visibility</p:attrName>
                                        </p:attrNameLst>
                                      </p:cBhvr>
                                      <p:to>
                                        <p:strVal val="visible"/>
                                      </p:to>
                                    </p:set>
                                  </p:childTnLst>
                                </p:cTn>
                              </p:par>
                              <p:par>
                                <p:cTn id="204" presetID="1" presetClass="entr" presetSubtype="0" fill="hold" grpId="4" nodeType="withEffect">
                                  <p:stCondLst>
                                    <p:cond delay="0"/>
                                  </p:stCondLst>
                                  <p:childTnLst>
                                    <p:set>
                                      <p:cBhvr>
                                        <p:cTn id="205" dur="1" fill="hold">
                                          <p:stCondLst>
                                            <p:cond delay="0"/>
                                          </p:stCondLst>
                                        </p:cTn>
                                        <p:tgtEl>
                                          <p:spTgt spid="144"/>
                                        </p:tgtEl>
                                        <p:attrNameLst>
                                          <p:attrName>style.visibility</p:attrName>
                                        </p:attrNameLst>
                                      </p:cBhvr>
                                      <p:to>
                                        <p:strVal val="visible"/>
                                      </p:to>
                                    </p:set>
                                  </p:childTnLst>
                                </p:cTn>
                              </p:par>
                              <p:par>
                                <p:cTn id="206" presetID="1" presetClass="entr" presetSubtype="0" fill="hold" grpId="4" nodeType="withEffect">
                                  <p:stCondLst>
                                    <p:cond delay="0"/>
                                  </p:stCondLst>
                                  <p:childTnLst>
                                    <p:set>
                                      <p:cBhvr>
                                        <p:cTn id="207" dur="1" fill="hold">
                                          <p:stCondLst>
                                            <p:cond delay="0"/>
                                          </p:stCondLst>
                                        </p:cTn>
                                        <p:tgtEl>
                                          <p:spTgt spid="145"/>
                                        </p:tgtEl>
                                        <p:attrNameLst>
                                          <p:attrName>style.visibility</p:attrName>
                                        </p:attrNameLst>
                                      </p:cBhvr>
                                      <p:to>
                                        <p:strVal val="visible"/>
                                      </p:to>
                                    </p:set>
                                  </p:childTnLst>
                                </p:cTn>
                              </p:par>
                            </p:childTnLst>
                          </p:cTn>
                        </p:par>
                      </p:childTnLst>
                    </p:cTn>
                  </p:par>
                  <p:par>
                    <p:cTn id="208" fill="hold">
                      <p:stCondLst>
                        <p:cond delay="indefinite"/>
                      </p:stCondLst>
                      <p:childTnLst>
                        <p:par>
                          <p:cTn id="209" fill="hold">
                            <p:stCondLst>
                              <p:cond delay="0"/>
                            </p:stCondLst>
                            <p:childTnLst>
                              <p:par>
                                <p:cTn id="210" presetID="1" presetClass="entr" presetSubtype="0" fill="hold" grpId="1" nodeType="clickEffect">
                                  <p:stCondLst>
                                    <p:cond delay="0"/>
                                  </p:stCondLst>
                                  <p:childTnLst>
                                    <p:set>
                                      <p:cBhvr>
                                        <p:cTn id="211" dur="1" fill="hold">
                                          <p:stCondLst>
                                            <p:cond delay="0"/>
                                          </p:stCondLst>
                                        </p:cTn>
                                        <p:tgtEl>
                                          <p:spTgt spid="135"/>
                                        </p:tgtEl>
                                        <p:attrNameLst>
                                          <p:attrName>style.visibility</p:attrName>
                                        </p:attrNameLst>
                                      </p:cBhvr>
                                      <p:to>
                                        <p:strVal val="visible"/>
                                      </p:to>
                                    </p:set>
                                  </p:childTnLst>
                                </p:cTn>
                              </p:par>
                              <p:par>
                                <p:cTn id="212" presetID="1" presetClass="entr" presetSubtype="0" fill="hold" grpId="1" nodeType="withEffect">
                                  <p:stCondLst>
                                    <p:cond delay="0"/>
                                  </p:stCondLst>
                                  <p:childTnLst>
                                    <p:set>
                                      <p:cBhvr>
                                        <p:cTn id="213" dur="1" fill="hold">
                                          <p:stCondLst>
                                            <p:cond delay="0"/>
                                          </p:stCondLst>
                                        </p:cTn>
                                        <p:tgtEl>
                                          <p:spTgt spid="133"/>
                                        </p:tgtEl>
                                        <p:attrNameLst>
                                          <p:attrName>style.visibility</p:attrName>
                                        </p:attrNameLst>
                                      </p:cBhvr>
                                      <p:to>
                                        <p:strVal val="visible"/>
                                      </p:to>
                                    </p:set>
                                  </p:childTnLst>
                                </p:cTn>
                              </p:par>
                              <p:par>
                                <p:cTn id="214" presetID="1" presetClass="entr" presetSubtype="0" fill="hold" grpId="1" nodeType="withEffect">
                                  <p:stCondLst>
                                    <p:cond delay="0"/>
                                  </p:stCondLst>
                                  <p:childTnLst>
                                    <p:set>
                                      <p:cBhvr>
                                        <p:cTn id="215" dur="1" fill="hold">
                                          <p:stCondLst>
                                            <p:cond delay="0"/>
                                          </p:stCondLst>
                                        </p:cTn>
                                        <p:tgtEl>
                                          <p:spTgt spid="132"/>
                                        </p:tgtEl>
                                        <p:attrNameLst>
                                          <p:attrName>style.visibility</p:attrName>
                                        </p:attrNameLst>
                                      </p:cBhvr>
                                      <p:to>
                                        <p:strVal val="visible"/>
                                      </p:to>
                                    </p:set>
                                  </p:childTnLst>
                                </p:cTn>
                              </p:par>
                              <p:par>
                                <p:cTn id="216" presetID="1" presetClass="entr" presetSubtype="0" fill="hold" grpId="1" nodeType="withEffect">
                                  <p:stCondLst>
                                    <p:cond delay="0"/>
                                  </p:stCondLst>
                                  <p:childTnLst>
                                    <p:set>
                                      <p:cBhvr>
                                        <p:cTn id="217" dur="1" fill="hold">
                                          <p:stCondLst>
                                            <p:cond delay="0"/>
                                          </p:stCondLst>
                                        </p:cTn>
                                        <p:tgtEl>
                                          <p:spTgt spid="134"/>
                                        </p:tgtEl>
                                        <p:attrNameLst>
                                          <p:attrName>style.visibility</p:attrName>
                                        </p:attrNameLst>
                                      </p:cBhvr>
                                      <p:to>
                                        <p:strVal val="visible"/>
                                      </p:to>
                                    </p:set>
                                  </p:childTnLst>
                                </p:cTn>
                              </p:par>
                            </p:childTnLst>
                          </p:cTn>
                        </p:par>
                      </p:childTnLst>
                    </p:cTn>
                  </p:par>
                  <p:par>
                    <p:cTn id="218" fill="hold">
                      <p:stCondLst>
                        <p:cond delay="indefinite"/>
                      </p:stCondLst>
                      <p:childTnLst>
                        <p:par>
                          <p:cTn id="219" fill="hold">
                            <p:stCondLst>
                              <p:cond delay="0"/>
                            </p:stCondLst>
                            <p:childTnLst>
                              <p:par>
                                <p:cTn id="220" presetID="1" presetClass="exit" presetSubtype="0" fill="hold" grpId="5" nodeType="clickEffect">
                                  <p:stCondLst>
                                    <p:cond delay="0"/>
                                  </p:stCondLst>
                                  <p:childTnLst>
                                    <p:set>
                                      <p:cBhvr>
                                        <p:cTn id="221" dur="1" fill="hold">
                                          <p:stCondLst>
                                            <p:cond delay="0"/>
                                          </p:stCondLst>
                                        </p:cTn>
                                        <p:tgtEl>
                                          <p:spTgt spid="142"/>
                                        </p:tgtEl>
                                        <p:attrNameLst>
                                          <p:attrName>style.visibility</p:attrName>
                                        </p:attrNameLst>
                                      </p:cBhvr>
                                      <p:to>
                                        <p:strVal val="hidden"/>
                                      </p:to>
                                    </p:set>
                                  </p:childTnLst>
                                </p:cTn>
                              </p:par>
                              <p:par>
                                <p:cTn id="222" presetID="1" presetClass="exit" presetSubtype="0" fill="hold" grpId="5" nodeType="withEffect">
                                  <p:stCondLst>
                                    <p:cond delay="0"/>
                                  </p:stCondLst>
                                  <p:childTnLst>
                                    <p:set>
                                      <p:cBhvr>
                                        <p:cTn id="223" dur="1" fill="hold">
                                          <p:stCondLst>
                                            <p:cond delay="0"/>
                                          </p:stCondLst>
                                        </p:cTn>
                                        <p:tgtEl>
                                          <p:spTgt spid="143"/>
                                        </p:tgtEl>
                                        <p:attrNameLst>
                                          <p:attrName>style.visibility</p:attrName>
                                        </p:attrNameLst>
                                      </p:cBhvr>
                                      <p:to>
                                        <p:strVal val="hidden"/>
                                      </p:to>
                                    </p:set>
                                  </p:childTnLst>
                                </p:cTn>
                              </p:par>
                              <p:par>
                                <p:cTn id="224" presetID="1" presetClass="exit" presetSubtype="0" fill="hold" grpId="5" nodeType="withEffect">
                                  <p:stCondLst>
                                    <p:cond delay="0"/>
                                  </p:stCondLst>
                                  <p:childTnLst>
                                    <p:set>
                                      <p:cBhvr>
                                        <p:cTn id="225" dur="1" fill="hold">
                                          <p:stCondLst>
                                            <p:cond delay="0"/>
                                          </p:stCondLst>
                                        </p:cTn>
                                        <p:tgtEl>
                                          <p:spTgt spid="144"/>
                                        </p:tgtEl>
                                        <p:attrNameLst>
                                          <p:attrName>style.visibility</p:attrName>
                                        </p:attrNameLst>
                                      </p:cBhvr>
                                      <p:to>
                                        <p:strVal val="hidden"/>
                                      </p:to>
                                    </p:set>
                                  </p:childTnLst>
                                </p:cTn>
                              </p:par>
                              <p:par>
                                <p:cTn id="226" presetID="1" presetClass="exit" presetSubtype="0" fill="hold" grpId="5" nodeType="withEffect">
                                  <p:stCondLst>
                                    <p:cond delay="0"/>
                                  </p:stCondLst>
                                  <p:childTnLst>
                                    <p:set>
                                      <p:cBhvr>
                                        <p:cTn id="227" dur="1" fill="hold">
                                          <p:stCondLst>
                                            <p:cond delay="0"/>
                                          </p:stCondLst>
                                        </p:cTn>
                                        <p:tgtEl>
                                          <p:spTgt spid="145"/>
                                        </p:tgtEl>
                                        <p:attrNameLst>
                                          <p:attrName>style.visibility</p:attrName>
                                        </p:attrNameLst>
                                      </p:cBhvr>
                                      <p:to>
                                        <p:strVal val="hidden"/>
                                      </p:to>
                                    </p:set>
                                  </p:childTnLst>
                                </p:cTn>
                              </p:par>
                            </p:childTnLst>
                          </p:cTn>
                        </p:par>
                      </p:childTnLst>
                    </p:cTn>
                  </p:par>
                  <p:par>
                    <p:cTn id="228" fill="hold">
                      <p:stCondLst>
                        <p:cond delay="indefinite"/>
                      </p:stCondLst>
                      <p:childTnLst>
                        <p:par>
                          <p:cTn id="229" fill="hold">
                            <p:stCondLst>
                              <p:cond delay="0"/>
                            </p:stCondLst>
                            <p:childTnLst>
                              <p:par>
                                <p:cTn id="230" presetID="1" presetClass="entr" presetSubtype="0" fill="hold" grpId="1" nodeType="clickEffect">
                                  <p:stCondLst>
                                    <p:cond delay="0"/>
                                  </p:stCondLst>
                                  <p:childTnLst>
                                    <p:set>
                                      <p:cBhvr>
                                        <p:cTn id="231" dur="1" fill="hold">
                                          <p:stCondLst>
                                            <p:cond delay="0"/>
                                          </p:stCondLst>
                                        </p:cTn>
                                        <p:tgtEl>
                                          <p:spTgt spid="151"/>
                                        </p:tgtEl>
                                        <p:attrNameLst>
                                          <p:attrName>style.visibility</p:attrName>
                                        </p:attrNameLst>
                                      </p:cBhvr>
                                      <p:to>
                                        <p:strVal val="visible"/>
                                      </p:to>
                                    </p:set>
                                  </p:childTnLst>
                                </p:cTn>
                              </p:par>
                              <p:par>
                                <p:cTn id="232" presetID="1" presetClass="entr" presetSubtype="0" fill="hold" grpId="1" nodeType="withEffect">
                                  <p:stCondLst>
                                    <p:cond delay="0"/>
                                  </p:stCondLst>
                                  <p:childTnLst>
                                    <p:set>
                                      <p:cBhvr>
                                        <p:cTn id="233" dur="1" fill="hold">
                                          <p:stCondLst>
                                            <p:cond delay="0"/>
                                          </p:stCondLst>
                                        </p:cTn>
                                        <p:tgtEl>
                                          <p:spTgt spid="152"/>
                                        </p:tgtEl>
                                        <p:attrNameLst>
                                          <p:attrName>style.visibility</p:attrName>
                                        </p:attrNameLst>
                                      </p:cBhvr>
                                      <p:to>
                                        <p:strVal val="visible"/>
                                      </p:to>
                                    </p:set>
                                  </p:childTnLst>
                                </p:cTn>
                              </p:par>
                              <p:par>
                                <p:cTn id="234" presetID="1" presetClass="entr" presetSubtype="0" fill="hold" grpId="1" nodeType="withEffect">
                                  <p:stCondLst>
                                    <p:cond delay="0"/>
                                  </p:stCondLst>
                                  <p:childTnLst>
                                    <p:set>
                                      <p:cBhvr>
                                        <p:cTn id="235" dur="1" fill="hold">
                                          <p:stCondLst>
                                            <p:cond delay="0"/>
                                          </p:stCondLst>
                                        </p:cTn>
                                        <p:tgtEl>
                                          <p:spTgt spid="154"/>
                                        </p:tgtEl>
                                        <p:attrNameLst>
                                          <p:attrName>style.visibility</p:attrName>
                                        </p:attrNameLst>
                                      </p:cBhvr>
                                      <p:to>
                                        <p:strVal val="visible"/>
                                      </p:to>
                                    </p:set>
                                  </p:childTnLst>
                                </p:cTn>
                              </p:par>
                              <p:par>
                                <p:cTn id="236" presetID="1" presetClass="entr" presetSubtype="0" fill="hold" grpId="1" nodeType="withEffect">
                                  <p:stCondLst>
                                    <p:cond delay="0"/>
                                  </p:stCondLst>
                                  <p:childTnLst>
                                    <p:set>
                                      <p:cBhvr>
                                        <p:cTn id="237" dur="1" fill="hold">
                                          <p:stCondLst>
                                            <p:cond delay="0"/>
                                          </p:stCondLst>
                                        </p:cTn>
                                        <p:tgtEl>
                                          <p:spTgt spid="153"/>
                                        </p:tgtEl>
                                        <p:attrNameLst>
                                          <p:attrName>style.visibility</p:attrName>
                                        </p:attrNameLst>
                                      </p:cBhvr>
                                      <p:to>
                                        <p:strVal val="visible"/>
                                      </p:to>
                                    </p:set>
                                  </p:childTnLst>
                                </p:cTn>
                              </p:par>
                            </p:childTnLst>
                          </p:cTn>
                        </p:par>
                      </p:childTnLst>
                    </p:cTn>
                  </p:par>
                  <p:par>
                    <p:cTn id="238" fill="hold">
                      <p:stCondLst>
                        <p:cond delay="indefinite"/>
                      </p:stCondLst>
                      <p:childTnLst>
                        <p:par>
                          <p:cTn id="239" fill="hold">
                            <p:stCondLst>
                              <p:cond delay="0"/>
                            </p:stCondLst>
                            <p:childTnLst>
                              <p:par>
                                <p:cTn id="240" presetID="1" presetClass="entr" presetSubtype="0" fill="hold" grpId="1" nodeType="clickEffect">
                                  <p:stCondLst>
                                    <p:cond delay="0"/>
                                  </p:stCondLst>
                                  <p:childTnLst>
                                    <p:set>
                                      <p:cBhvr>
                                        <p:cTn id="241" dur="1" fill="hold">
                                          <p:stCondLst>
                                            <p:cond delay="0"/>
                                          </p:stCondLst>
                                        </p:cTn>
                                        <p:tgtEl>
                                          <p:spTgt spid="137"/>
                                        </p:tgtEl>
                                        <p:attrNameLst>
                                          <p:attrName>style.visibility</p:attrName>
                                        </p:attrNameLst>
                                      </p:cBhvr>
                                      <p:to>
                                        <p:strVal val="visible"/>
                                      </p:to>
                                    </p:set>
                                  </p:childTnLst>
                                </p:cTn>
                              </p:par>
                              <p:par>
                                <p:cTn id="242" presetID="1" presetClass="entr" presetSubtype="0" fill="hold" grpId="1" nodeType="withEffect">
                                  <p:stCondLst>
                                    <p:cond delay="0"/>
                                  </p:stCondLst>
                                  <p:childTnLst>
                                    <p:set>
                                      <p:cBhvr>
                                        <p:cTn id="243" dur="1" fill="hold">
                                          <p:stCondLst>
                                            <p:cond delay="0"/>
                                          </p:stCondLst>
                                        </p:cTn>
                                        <p:tgtEl>
                                          <p:spTgt spid="136"/>
                                        </p:tgtEl>
                                        <p:attrNameLst>
                                          <p:attrName>style.visibility</p:attrName>
                                        </p:attrNameLst>
                                      </p:cBhvr>
                                      <p:to>
                                        <p:strVal val="visible"/>
                                      </p:to>
                                    </p:set>
                                  </p:childTnLst>
                                </p:cTn>
                              </p:par>
                              <p:par>
                                <p:cTn id="244" presetID="1" presetClass="exit" presetSubtype="0" fill="hold" grpId="0" nodeType="withEffect">
                                  <p:stCondLst>
                                    <p:cond delay="0"/>
                                  </p:stCondLst>
                                  <p:childTnLst>
                                    <p:set>
                                      <p:cBhvr>
                                        <p:cTn id="245" dur="1" fill="hold">
                                          <p:stCondLst>
                                            <p:cond delay="0"/>
                                          </p:stCondLst>
                                        </p:cTn>
                                        <p:tgtEl>
                                          <p:spTgt spid="142"/>
                                        </p:tgtEl>
                                        <p:attrNameLst>
                                          <p:attrName>style.visibility</p:attrName>
                                        </p:attrNameLst>
                                      </p:cBhvr>
                                      <p:to>
                                        <p:strVal val="hidden"/>
                                      </p:to>
                                    </p:set>
                                  </p:childTnLst>
                                </p:cTn>
                              </p:par>
                              <p:par>
                                <p:cTn id="246" presetID="1" presetClass="entr" presetSubtype="0" fill="hold" grpId="1" nodeType="withEffect">
                                  <p:stCondLst>
                                    <p:cond delay="0"/>
                                  </p:stCondLst>
                                  <p:childTnLst>
                                    <p:set>
                                      <p:cBhvr>
                                        <p:cTn id="247" dur="1" fill="hold">
                                          <p:stCondLst>
                                            <p:cond delay="0"/>
                                          </p:stCondLst>
                                        </p:cTn>
                                        <p:tgtEl>
                                          <p:spTgt spid="142"/>
                                        </p:tgtEl>
                                        <p:attrNameLst>
                                          <p:attrName>style.visibility</p:attrName>
                                        </p:attrNameLst>
                                      </p:cBhvr>
                                      <p:to>
                                        <p:strVal val="visible"/>
                                      </p:to>
                                    </p:set>
                                  </p:childTnLst>
                                </p:cTn>
                              </p:par>
                              <p:par>
                                <p:cTn id="248" presetID="1" presetClass="exit" presetSubtype="0" fill="hold" grpId="2" nodeType="withEffect">
                                  <p:stCondLst>
                                    <p:cond delay="0"/>
                                  </p:stCondLst>
                                  <p:childTnLst>
                                    <p:set>
                                      <p:cBhvr>
                                        <p:cTn id="249" dur="1" fill="hold">
                                          <p:stCondLst>
                                            <p:cond delay="0"/>
                                          </p:stCondLst>
                                        </p:cTn>
                                        <p:tgtEl>
                                          <p:spTgt spid="142"/>
                                        </p:tgtEl>
                                        <p:attrNameLst>
                                          <p:attrName>style.visibility</p:attrName>
                                        </p:attrNameLst>
                                      </p:cBhvr>
                                      <p:to>
                                        <p:strVal val="hidden"/>
                                      </p:to>
                                    </p:set>
                                  </p:childTnLst>
                                </p:cTn>
                              </p:par>
                              <p:par>
                                <p:cTn id="250" presetID="1" presetClass="exit" presetSubtype="0" fill="hold" grpId="0" nodeType="withEffect">
                                  <p:stCondLst>
                                    <p:cond delay="0"/>
                                  </p:stCondLst>
                                  <p:childTnLst>
                                    <p:set>
                                      <p:cBhvr>
                                        <p:cTn id="251" dur="1" fill="hold">
                                          <p:stCondLst>
                                            <p:cond delay="0"/>
                                          </p:stCondLst>
                                        </p:cTn>
                                        <p:tgtEl>
                                          <p:spTgt spid="143"/>
                                        </p:tgtEl>
                                        <p:attrNameLst>
                                          <p:attrName>style.visibility</p:attrName>
                                        </p:attrNameLst>
                                      </p:cBhvr>
                                      <p:to>
                                        <p:strVal val="hidden"/>
                                      </p:to>
                                    </p:set>
                                  </p:childTnLst>
                                </p:cTn>
                              </p:par>
                              <p:par>
                                <p:cTn id="252" presetID="1" presetClass="entr" presetSubtype="0" fill="hold" grpId="1" nodeType="withEffect">
                                  <p:stCondLst>
                                    <p:cond delay="0"/>
                                  </p:stCondLst>
                                  <p:childTnLst>
                                    <p:set>
                                      <p:cBhvr>
                                        <p:cTn id="253" dur="1" fill="hold">
                                          <p:stCondLst>
                                            <p:cond delay="0"/>
                                          </p:stCondLst>
                                        </p:cTn>
                                        <p:tgtEl>
                                          <p:spTgt spid="143"/>
                                        </p:tgtEl>
                                        <p:attrNameLst>
                                          <p:attrName>style.visibility</p:attrName>
                                        </p:attrNameLst>
                                      </p:cBhvr>
                                      <p:to>
                                        <p:strVal val="visible"/>
                                      </p:to>
                                    </p:set>
                                  </p:childTnLst>
                                </p:cTn>
                              </p:par>
                              <p:par>
                                <p:cTn id="254" presetID="1" presetClass="exit" presetSubtype="0" fill="hold" grpId="2" nodeType="withEffect">
                                  <p:stCondLst>
                                    <p:cond delay="0"/>
                                  </p:stCondLst>
                                  <p:childTnLst>
                                    <p:set>
                                      <p:cBhvr>
                                        <p:cTn id="255" dur="1" fill="hold">
                                          <p:stCondLst>
                                            <p:cond delay="0"/>
                                          </p:stCondLst>
                                        </p:cTn>
                                        <p:tgtEl>
                                          <p:spTgt spid="143"/>
                                        </p:tgtEl>
                                        <p:attrNameLst>
                                          <p:attrName>style.visibility</p:attrName>
                                        </p:attrNameLst>
                                      </p:cBhvr>
                                      <p:to>
                                        <p:strVal val="hidden"/>
                                      </p:to>
                                    </p:set>
                                  </p:childTnLst>
                                </p:cTn>
                              </p:par>
                              <p:par>
                                <p:cTn id="256" presetID="1" presetClass="exit" presetSubtype="0" fill="hold" grpId="0" nodeType="withEffect">
                                  <p:stCondLst>
                                    <p:cond delay="0"/>
                                  </p:stCondLst>
                                  <p:childTnLst>
                                    <p:set>
                                      <p:cBhvr>
                                        <p:cTn id="257" dur="1" fill="hold">
                                          <p:stCondLst>
                                            <p:cond delay="0"/>
                                          </p:stCondLst>
                                        </p:cTn>
                                        <p:tgtEl>
                                          <p:spTgt spid="144"/>
                                        </p:tgtEl>
                                        <p:attrNameLst>
                                          <p:attrName>style.visibility</p:attrName>
                                        </p:attrNameLst>
                                      </p:cBhvr>
                                      <p:to>
                                        <p:strVal val="hidden"/>
                                      </p:to>
                                    </p:set>
                                  </p:childTnLst>
                                </p:cTn>
                              </p:par>
                              <p:par>
                                <p:cTn id="258" presetID="1" presetClass="entr" presetSubtype="0" fill="hold" grpId="1" nodeType="withEffect">
                                  <p:stCondLst>
                                    <p:cond delay="0"/>
                                  </p:stCondLst>
                                  <p:childTnLst>
                                    <p:set>
                                      <p:cBhvr>
                                        <p:cTn id="259" dur="1" fill="hold">
                                          <p:stCondLst>
                                            <p:cond delay="0"/>
                                          </p:stCondLst>
                                        </p:cTn>
                                        <p:tgtEl>
                                          <p:spTgt spid="144"/>
                                        </p:tgtEl>
                                        <p:attrNameLst>
                                          <p:attrName>style.visibility</p:attrName>
                                        </p:attrNameLst>
                                      </p:cBhvr>
                                      <p:to>
                                        <p:strVal val="visible"/>
                                      </p:to>
                                    </p:set>
                                  </p:childTnLst>
                                </p:cTn>
                              </p:par>
                              <p:par>
                                <p:cTn id="260" presetID="1" presetClass="exit" presetSubtype="0" fill="hold" grpId="2" nodeType="withEffect">
                                  <p:stCondLst>
                                    <p:cond delay="0"/>
                                  </p:stCondLst>
                                  <p:childTnLst>
                                    <p:set>
                                      <p:cBhvr>
                                        <p:cTn id="261" dur="1" fill="hold">
                                          <p:stCondLst>
                                            <p:cond delay="0"/>
                                          </p:stCondLst>
                                        </p:cTn>
                                        <p:tgtEl>
                                          <p:spTgt spid="144"/>
                                        </p:tgtEl>
                                        <p:attrNameLst>
                                          <p:attrName>style.visibility</p:attrName>
                                        </p:attrNameLst>
                                      </p:cBhvr>
                                      <p:to>
                                        <p:strVal val="hidden"/>
                                      </p:to>
                                    </p:set>
                                  </p:childTnLst>
                                </p:cTn>
                              </p:par>
                              <p:par>
                                <p:cTn id="262" presetID="1" presetClass="exit" presetSubtype="0" fill="hold" grpId="0" nodeType="withEffect">
                                  <p:stCondLst>
                                    <p:cond delay="0"/>
                                  </p:stCondLst>
                                  <p:childTnLst>
                                    <p:set>
                                      <p:cBhvr>
                                        <p:cTn id="263" dur="1" fill="hold">
                                          <p:stCondLst>
                                            <p:cond delay="0"/>
                                          </p:stCondLst>
                                        </p:cTn>
                                        <p:tgtEl>
                                          <p:spTgt spid="145"/>
                                        </p:tgtEl>
                                        <p:attrNameLst>
                                          <p:attrName>style.visibility</p:attrName>
                                        </p:attrNameLst>
                                      </p:cBhvr>
                                      <p:to>
                                        <p:strVal val="hidden"/>
                                      </p:to>
                                    </p:set>
                                  </p:childTnLst>
                                </p:cTn>
                              </p:par>
                              <p:par>
                                <p:cTn id="264" presetID="1" presetClass="entr" presetSubtype="0" fill="hold" grpId="1" nodeType="withEffect">
                                  <p:stCondLst>
                                    <p:cond delay="0"/>
                                  </p:stCondLst>
                                  <p:childTnLst>
                                    <p:set>
                                      <p:cBhvr>
                                        <p:cTn id="265" dur="1" fill="hold">
                                          <p:stCondLst>
                                            <p:cond delay="0"/>
                                          </p:stCondLst>
                                        </p:cTn>
                                        <p:tgtEl>
                                          <p:spTgt spid="145"/>
                                        </p:tgtEl>
                                        <p:attrNameLst>
                                          <p:attrName>style.visibility</p:attrName>
                                        </p:attrNameLst>
                                      </p:cBhvr>
                                      <p:to>
                                        <p:strVal val="visible"/>
                                      </p:to>
                                    </p:set>
                                  </p:childTnLst>
                                </p:cTn>
                              </p:par>
                              <p:par>
                                <p:cTn id="266" presetID="1" presetClass="exit" presetSubtype="0" fill="hold" grpId="2" nodeType="withEffect">
                                  <p:stCondLst>
                                    <p:cond delay="0"/>
                                  </p:stCondLst>
                                  <p:childTnLst>
                                    <p:set>
                                      <p:cBhvr>
                                        <p:cTn id="267" dur="1" fill="hold">
                                          <p:stCondLst>
                                            <p:cond delay="0"/>
                                          </p:stCondLst>
                                        </p:cTn>
                                        <p:tgtEl>
                                          <p:spTgt spid="145"/>
                                        </p:tgtEl>
                                        <p:attrNameLst>
                                          <p:attrName>style.visibility</p:attrName>
                                        </p:attrNameLst>
                                      </p:cBhvr>
                                      <p:to>
                                        <p:strVal val="hidden"/>
                                      </p:to>
                                    </p:set>
                                  </p:childTnLst>
                                </p:cTn>
                              </p:par>
                            </p:childTnLst>
                          </p:cTn>
                        </p:par>
                      </p:childTnLst>
                    </p:cTn>
                  </p:par>
                  <p:par>
                    <p:cTn id="268" fill="hold">
                      <p:stCondLst>
                        <p:cond delay="indefinite"/>
                      </p:stCondLst>
                      <p:childTnLst>
                        <p:par>
                          <p:cTn id="269" fill="hold">
                            <p:stCondLst>
                              <p:cond delay="0"/>
                            </p:stCondLst>
                            <p:childTnLst>
                              <p:par>
                                <p:cTn id="270" presetID="1" presetClass="exit" presetSubtype="0" fill="hold" grpId="2" nodeType="clickEffect">
                                  <p:stCondLst>
                                    <p:cond delay="0"/>
                                  </p:stCondLst>
                                  <p:childTnLst>
                                    <p:set>
                                      <p:cBhvr>
                                        <p:cTn id="271" dur="1" fill="hold">
                                          <p:stCondLst>
                                            <p:cond delay="0"/>
                                          </p:stCondLst>
                                        </p:cTn>
                                        <p:tgtEl>
                                          <p:spTgt spid="151"/>
                                        </p:tgtEl>
                                        <p:attrNameLst>
                                          <p:attrName>style.visibility</p:attrName>
                                        </p:attrNameLst>
                                      </p:cBhvr>
                                      <p:to>
                                        <p:strVal val="hidden"/>
                                      </p:to>
                                    </p:set>
                                  </p:childTnLst>
                                </p:cTn>
                              </p:par>
                              <p:par>
                                <p:cTn id="272" presetID="1" presetClass="exit" presetSubtype="0" fill="hold" grpId="2" nodeType="withEffect">
                                  <p:stCondLst>
                                    <p:cond delay="0"/>
                                  </p:stCondLst>
                                  <p:childTnLst>
                                    <p:set>
                                      <p:cBhvr>
                                        <p:cTn id="273" dur="1" fill="hold">
                                          <p:stCondLst>
                                            <p:cond delay="0"/>
                                          </p:stCondLst>
                                        </p:cTn>
                                        <p:tgtEl>
                                          <p:spTgt spid="152"/>
                                        </p:tgtEl>
                                        <p:attrNameLst>
                                          <p:attrName>style.visibility</p:attrName>
                                        </p:attrNameLst>
                                      </p:cBhvr>
                                      <p:to>
                                        <p:strVal val="hidden"/>
                                      </p:to>
                                    </p:set>
                                  </p:childTnLst>
                                </p:cTn>
                              </p:par>
                              <p:par>
                                <p:cTn id="274" presetID="1" presetClass="exit" presetSubtype="0" fill="hold" grpId="2" nodeType="withEffect">
                                  <p:stCondLst>
                                    <p:cond delay="0"/>
                                  </p:stCondLst>
                                  <p:childTnLst>
                                    <p:set>
                                      <p:cBhvr>
                                        <p:cTn id="275" dur="1" fill="hold">
                                          <p:stCondLst>
                                            <p:cond delay="0"/>
                                          </p:stCondLst>
                                        </p:cTn>
                                        <p:tgtEl>
                                          <p:spTgt spid="154"/>
                                        </p:tgtEl>
                                        <p:attrNameLst>
                                          <p:attrName>style.visibility</p:attrName>
                                        </p:attrNameLst>
                                      </p:cBhvr>
                                      <p:to>
                                        <p:strVal val="hidden"/>
                                      </p:to>
                                    </p:set>
                                  </p:childTnLst>
                                </p:cTn>
                              </p:par>
                              <p:par>
                                <p:cTn id="276" presetID="1" presetClass="exit" presetSubtype="0" fill="hold" grpId="2" nodeType="withEffect">
                                  <p:stCondLst>
                                    <p:cond delay="0"/>
                                  </p:stCondLst>
                                  <p:childTnLst>
                                    <p:set>
                                      <p:cBhvr>
                                        <p:cTn id="277" dur="1" fill="hold">
                                          <p:stCondLst>
                                            <p:cond delay="0"/>
                                          </p:stCondLst>
                                        </p:cTn>
                                        <p:tgtEl>
                                          <p:spTgt spid="1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3" grpId="1"/>
      <p:bldP spid="114" grpId="0"/>
      <p:bldP spid="114" grpId="1"/>
      <p:bldP spid="115" grpId="0"/>
      <p:bldP spid="115" grpId="1"/>
      <p:bldP spid="116" grpId="0"/>
      <p:bldP spid="116" grpId="1"/>
      <p:bldP spid="117" grpId="0"/>
      <p:bldP spid="117" grpId="1"/>
      <p:bldP spid="118" grpId="0"/>
      <p:bldP spid="118" grpId="1"/>
      <p:bldP spid="123" grpId="0" animBg="1"/>
      <p:bldP spid="123" grpId="1" animBg="1"/>
      <p:bldP spid="123" grpId="2" animBg="1"/>
      <p:bldP spid="123" grpId="3" animBg="1"/>
      <p:bldP spid="123" grpId="4" animBg="1"/>
      <p:bldP spid="123" grpId="5" animBg="1"/>
      <p:bldP spid="123" grpId="6" animBg="1"/>
      <p:bldP spid="123" grpId="7" animBg="1"/>
      <p:bldP spid="125" grpId="0" animBg="1"/>
      <p:bldP spid="125" grpId="1" animBg="1"/>
      <p:bldP spid="125" grpId="2" animBg="1"/>
      <p:bldP spid="125" grpId="3" animBg="1"/>
      <p:bldP spid="125" grpId="4" animBg="1"/>
      <p:bldP spid="125" grpId="5" animBg="1"/>
      <p:bldP spid="125" grpId="6" animBg="1"/>
      <p:bldP spid="125" grpId="7" animBg="1"/>
      <p:bldP spid="126" grpId="0" animBg="1"/>
      <p:bldP spid="126" grpId="1" animBg="1"/>
      <p:bldP spid="126" grpId="2" animBg="1"/>
      <p:bldP spid="126" grpId="3" animBg="1"/>
      <p:bldP spid="126" grpId="4" animBg="1"/>
      <p:bldP spid="126" grpId="5" animBg="1"/>
      <p:bldP spid="127" grpId="0" animBg="1"/>
      <p:bldP spid="127" grpId="1" animBg="1"/>
      <p:bldP spid="127" grpId="2" animBg="1"/>
      <p:bldP spid="127" grpId="3" animBg="1"/>
      <p:bldP spid="127" grpId="4" animBg="1"/>
      <p:bldP spid="127" grpId="5" animBg="1"/>
      <p:bldP spid="128" grpId="0" animBg="1"/>
      <p:bldP spid="128" grpId="1" animBg="1"/>
      <p:bldP spid="128" grpId="2" animBg="1"/>
      <p:bldP spid="128" grpId="3" animBg="1"/>
      <p:bldP spid="128" grpId="4" animBg="1"/>
      <p:bldP spid="128" grpId="5" animBg="1"/>
      <p:bldP spid="128" grpId="6" animBg="1"/>
      <p:bldP spid="128" grpId="7" animBg="1"/>
      <p:bldP spid="130" grpId="0" animBg="1"/>
      <p:bldP spid="130" grpId="1" animBg="1"/>
      <p:bldP spid="130" grpId="2" animBg="1"/>
      <p:bldP spid="130" grpId="3" animBg="1"/>
      <p:bldP spid="130" grpId="4" animBg="1"/>
      <p:bldP spid="130" grpId="5" animBg="1"/>
      <p:bldP spid="130" grpId="6" animBg="1"/>
      <p:bldP spid="130" grpId="7" animBg="1"/>
      <p:bldP spid="132" grpId="0"/>
      <p:bldP spid="132" grpId="1"/>
      <p:bldP spid="133" grpId="0"/>
      <p:bldP spid="133" grpId="1"/>
      <p:bldP spid="134" grpId="0"/>
      <p:bldP spid="134" grpId="1"/>
      <p:bldP spid="135" grpId="0"/>
      <p:bldP spid="135" grpId="1"/>
      <p:bldP spid="136" grpId="0"/>
      <p:bldP spid="136" grpId="1"/>
      <p:bldP spid="137" grpId="0"/>
      <p:bldP spid="137" grpId="1"/>
      <p:bldP spid="138" grpId="0" animBg="1"/>
      <p:bldP spid="138" grpId="1" animBg="1"/>
      <p:bldP spid="138" grpId="2" animBg="1"/>
      <p:bldP spid="139" grpId="0" animBg="1"/>
      <p:bldP spid="139" grpId="1" animBg="1"/>
      <p:bldP spid="139" grpId="2" animBg="1"/>
      <p:bldP spid="140" grpId="0" animBg="1"/>
      <p:bldP spid="140" grpId="1" animBg="1"/>
      <p:bldP spid="140" grpId="2" animBg="1"/>
      <p:bldP spid="141" grpId="0" animBg="1"/>
      <p:bldP spid="141" grpId="1" animBg="1"/>
      <p:bldP spid="141" grpId="2" animBg="1"/>
      <p:bldP spid="142" grpId="0" animBg="1"/>
      <p:bldP spid="142" grpId="1" animBg="1"/>
      <p:bldP spid="142" grpId="2" animBg="1"/>
      <p:bldP spid="142" grpId="3" animBg="1"/>
      <p:bldP spid="142" grpId="4" animBg="1"/>
      <p:bldP spid="142" grpId="5" animBg="1"/>
      <p:bldP spid="143" grpId="0" animBg="1"/>
      <p:bldP spid="143" grpId="1" animBg="1"/>
      <p:bldP spid="143" grpId="2" animBg="1"/>
      <p:bldP spid="143" grpId="3" animBg="1"/>
      <p:bldP spid="143" grpId="4" animBg="1"/>
      <p:bldP spid="143" grpId="5" animBg="1"/>
      <p:bldP spid="144" grpId="0" animBg="1"/>
      <p:bldP spid="144" grpId="1" animBg="1"/>
      <p:bldP spid="144" grpId="2" animBg="1"/>
      <p:bldP spid="144" grpId="3" animBg="1"/>
      <p:bldP spid="144" grpId="4" animBg="1"/>
      <p:bldP spid="144" grpId="5" animBg="1"/>
      <p:bldP spid="145" grpId="0" animBg="1"/>
      <p:bldP spid="145" grpId="1" animBg="1"/>
      <p:bldP spid="145" grpId="2" animBg="1"/>
      <p:bldP spid="145" grpId="3" animBg="1"/>
      <p:bldP spid="145" grpId="4" animBg="1"/>
      <p:bldP spid="145" grpId="5" animBg="1"/>
      <p:bldP spid="151" grpId="0" animBg="1"/>
      <p:bldP spid="151" grpId="1" animBg="1"/>
      <p:bldP spid="151" grpId="2" animBg="1"/>
      <p:bldP spid="152" grpId="0" animBg="1"/>
      <p:bldP spid="152" grpId="1" animBg="1"/>
      <p:bldP spid="152" grpId="2" animBg="1"/>
      <p:bldP spid="153" grpId="0" animBg="1"/>
      <p:bldP spid="153" grpId="1" animBg="1"/>
      <p:bldP spid="153" grpId="2" animBg="1"/>
      <p:bldP spid="154" grpId="0" animBg="1"/>
      <p:bldP spid="154" grpId="1" animBg="1"/>
      <p:bldP spid="154" grpId="2" animBg="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98" name="表格 97"/>
          <p:cNvGraphicFramePr>
            <a:graphicFrameLocks noGrp="1"/>
          </p:cNvGraphicFramePr>
          <p:nvPr>
            <p:extLst>
              <p:ext uri="{D42A27DB-BD31-4B8C-83A1-F6EECF244321}">
                <p14:modId xmlns:p14="http://schemas.microsoft.com/office/powerpoint/2010/main" val="1785506950"/>
              </p:ext>
            </p:extLst>
          </p:nvPr>
        </p:nvGraphicFramePr>
        <p:xfrm>
          <a:off x="8659166" y="3532878"/>
          <a:ext cx="3532835" cy="2011680"/>
        </p:xfrm>
        <a:graphic>
          <a:graphicData uri="http://schemas.openxmlformats.org/drawingml/2006/table">
            <a:tbl>
              <a:tblPr firstRow="1" bandRow="1">
                <a:tableStyleId>{5C22544A-7EE6-4342-B048-85BDC9FD1C3A}</a:tableStyleId>
              </a:tblPr>
              <a:tblGrid>
                <a:gridCol w="1533243">
                  <a:extLst>
                    <a:ext uri="{9D8B030D-6E8A-4147-A177-3AD203B41FA5}">
                      <a16:colId xmlns:a16="http://schemas.microsoft.com/office/drawing/2014/main" val="1100966565"/>
                    </a:ext>
                  </a:extLst>
                </a:gridCol>
                <a:gridCol w="1586726">
                  <a:extLst>
                    <a:ext uri="{9D8B030D-6E8A-4147-A177-3AD203B41FA5}">
                      <a16:colId xmlns:a16="http://schemas.microsoft.com/office/drawing/2014/main" val="2386824989"/>
                    </a:ext>
                  </a:extLst>
                </a:gridCol>
                <a:gridCol w="412866">
                  <a:extLst>
                    <a:ext uri="{9D8B030D-6E8A-4147-A177-3AD203B41FA5}">
                      <a16:colId xmlns:a16="http://schemas.microsoft.com/office/drawing/2014/main" val="1810378955"/>
                    </a:ext>
                  </a:extLst>
                </a:gridCol>
              </a:tblGrid>
              <a:tr h="128592">
                <a:tc gridSpan="3">
                  <a:txBody>
                    <a:bodyPr/>
                    <a:lstStyle/>
                    <a:p>
                      <a:pPr algn="ctr"/>
                      <a:r>
                        <a:rPr lang="en-US" altLang="zh-TW" dirty="0">
                          <a:latin typeface="標楷體" panose="03000509000000000000" pitchFamily="65" charset="-120"/>
                          <a:ea typeface="標楷體" panose="03000509000000000000" pitchFamily="65" charset="-120"/>
                        </a:rPr>
                        <a:t>Router D</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更新後</a:t>
                      </a:r>
                      <a:r>
                        <a:rPr lang="en-US" altLang="zh-TW" dirty="0">
                          <a:latin typeface="標楷體" panose="03000509000000000000" pitchFamily="65" charset="-120"/>
                          <a:ea typeface="標楷體" panose="03000509000000000000" pitchFamily="65" charset="-120"/>
                        </a:rPr>
                        <a:t>)</a:t>
                      </a:r>
                      <a:endParaRPr lang="zh-TW" altLang="en-US" dirty="0">
                        <a:latin typeface="標楷體" panose="03000509000000000000" pitchFamily="65" charset="-120"/>
                        <a:ea typeface="標楷體" panose="03000509000000000000" pitchFamily="65" charset="-120"/>
                      </a:endParaRPr>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451539306"/>
                  </a:ext>
                </a:extLst>
              </a:tr>
              <a:tr h="128592">
                <a:tc>
                  <a:txBody>
                    <a:bodyPr/>
                    <a:lstStyle/>
                    <a:p>
                      <a:pPr algn="ctr"/>
                      <a:r>
                        <a:rPr lang="en-US" altLang="zh-TW" sz="1200" dirty="0">
                          <a:latin typeface="標楷體" panose="03000509000000000000" pitchFamily="65" charset="-120"/>
                          <a:ea typeface="標楷體" panose="03000509000000000000" pitchFamily="65" charset="-120"/>
                        </a:rPr>
                        <a:t>Destination</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interface</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800" dirty="0">
                          <a:latin typeface="標楷體" panose="03000509000000000000" pitchFamily="65" charset="-120"/>
                          <a:ea typeface="標楷體" panose="03000509000000000000" pitchFamily="65" charset="-120"/>
                        </a:rPr>
                        <a:t>Cost</a:t>
                      </a:r>
                      <a:endParaRPr lang="zh-TW" altLang="en-US" sz="8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127835567"/>
                  </a:ext>
                </a:extLst>
              </a:tr>
              <a:tr h="128592">
                <a:tc>
                  <a:txBody>
                    <a:bodyPr/>
                    <a:lstStyle/>
                    <a:p>
                      <a:pPr algn="ctr"/>
                      <a:r>
                        <a:rPr lang="en-US" altLang="zh-TW" sz="1200" dirty="0">
                          <a:latin typeface="標楷體" panose="03000509000000000000" pitchFamily="65" charset="-120"/>
                          <a:ea typeface="標楷體" panose="03000509000000000000" pitchFamily="65" charset="-120"/>
                        </a:rPr>
                        <a:t>108.170.244.0/24</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eth0</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448909801"/>
                  </a:ext>
                </a:extLst>
              </a:tr>
              <a:tr h="128592">
                <a:tc>
                  <a:txBody>
                    <a:bodyPr/>
                    <a:lstStyle/>
                    <a:p>
                      <a:pPr algn="ctr"/>
                      <a:r>
                        <a:rPr lang="en-US" altLang="zh-TW" sz="1200" dirty="0">
                          <a:latin typeface="標楷體" panose="03000509000000000000" pitchFamily="65" charset="-120"/>
                          <a:ea typeface="標楷體" panose="03000509000000000000" pitchFamily="65" charset="-120"/>
                        </a:rPr>
                        <a:t>209.85.246.0/24</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eth1</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2211439610"/>
                  </a:ext>
                </a:extLst>
              </a:tr>
              <a:tr h="128592">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202.169.174.0/24</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eth0</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1</a:t>
                      </a:r>
                      <a:endParaRPr lang="zh-TW" altLang="en-US" sz="1200" dirty="0">
                        <a:solidFill>
                          <a:srgbClr val="FF0000"/>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3471621227"/>
                  </a:ext>
                </a:extLst>
              </a:tr>
              <a:tr h="128592">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140.117.164.0/24</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eth0</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1</a:t>
                      </a:r>
                      <a:endParaRPr lang="zh-TW" altLang="en-US" sz="1200" dirty="0">
                        <a:solidFill>
                          <a:srgbClr val="FF0000"/>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2351713323"/>
                  </a:ext>
                </a:extLst>
              </a:tr>
              <a:tr h="128592">
                <a:tc>
                  <a:txBody>
                    <a:bodyPr/>
                    <a:lstStyle/>
                    <a:p>
                      <a:pPr algn="ctr"/>
                      <a:r>
                        <a:rPr lang="en-US" altLang="zh-TW" sz="1200" dirty="0">
                          <a:solidFill>
                            <a:srgbClr val="7030A0"/>
                          </a:solidFill>
                          <a:latin typeface="標楷體" panose="03000509000000000000" pitchFamily="65" charset="-120"/>
                          <a:ea typeface="標楷體" panose="03000509000000000000" pitchFamily="65" charset="-120"/>
                        </a:rPr>
                        <a:t>140.117.232.0/24</a:t>
                      </a:r>
                      <a:endParaRPr lang="zh-TW" altLang="en-US" sz="1200" dirty="0">
                        <a:solidFill>
                          <a:srgbClr val="7030A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7030A0"/>
                          </a:solidFill>
                          <a:latin typeface="標楷體" panose="03000509000000000000" pitchFamily="65" charset="-120"/>
                          <a:ea typeface="標楷體" panose="03000509000000000000" pitchFamily="65" charset="-120"/>
                        </a:rPr>
                        <a:t>eth0</a:t>
                      </a:r>
                      <a:endParaRPr lang="zh-TW" altLang="en-US" sz="1200" dirty="0">
                        <a:solidFill>
                          <a:srgbClr val="7030A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7030A0"/>
                          </a:solidFill>
                          <a:latin typeface="標楷體" panose="03000509000000000000" pitchFamily="65" charset="-120"/>
                          <a:ea typeface="標楷體" panose="03000509000000000000" pitchFamily="65" charset="-120"/>
                        </a:rPr>
                        <a:t>2</a:t>
                      </a:r>
                      <a:endParaRPr lang="zh-TW" altLang="en-US" sz="1200" dirty="0">
                        <a:solidFill>
                          <a:srgbClr val="7030A0"/>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729454819"/>
                  </a:ext>
                </a:extLst>
              </a:tr>
            </a:tbl>
          </a:graphicData>
        </a:graphic>
      </p:graphicFrame>
      <p:graphicFrame>
        <p:nvGraphicFramePr>
          <p:cNvPr id="19" name="表格 18"/>
          <p:cNvGraphicFramePr>
            <a:graphicFrameLocks noGrp="1"/>
          </p:cNvGraphicFramePr>
          <p:nvPr>
            <p:extLst>
              <p:ext uri="{D42A27DB-BD31-4B8C-83A1-F6EECF244321}">
                <p14:modId xmlns:p14="http://schemas.microsoft.com/office/powerpoint/2010/main" val="2458328520"/>
              </p:ext>
            </p:extLst>
          </p:nvPr>
        </p:nvGraphicFramePr>
        <p:xfrm>
          <a:off x="5093419" y="1355540"/>
          <a:ext cx="3540202" cy="2011680"/>
        </p:xfrm>
        <a:graphic>
          <a:graphicData uri="http://schemas.openxmlformats.org/drawingml/2006/table">
            <a:tbl>
              <a:tblPr firstRow="1" bandRow="1">
                <a:tableStyleId>{5C22544A-7EE6-4342-B048-85BDC9FD1C3A}</a:tableStyleId>
              </a:tblPr>
              <a:tblGrid>
                <a:gridCol w="1432070">
                  <a:extLst>
                    <a:ext uri="{9D8B030D-6E8A-4147-A177-3AD203B41FA5}">
                      <a16:colId xmlns:a16="http://schemas.microsoft.com/office/drawing/2014/main" val="1100966565"/>
                    </a:ext>
                  </a:extLst>
                </a:gridCol>
                <a:gridCol w="1645920">
                  <a:extLst>
                    <a:ext uri="{9D8B030D-6E8A-4147-A177-3AD203B41FA5}">
                      <a16:colId xmlns:a16="http://schemas.microsoft.com/office/drawing/2014/main" val="2386824989"/>
                    </a:ext>
                  </a:extLst>
                </a:gridCol>
                <a:gridCol w="462212">
                  <a:extLst>
                    <a:ext uri="{9D8B030D-6E8A-4147-A177-3AD203B41FA5}">
                      <a16:colId xmlns:a16="http://schemas.microsoft.com/office/drawing/2014/main" val="1810378955"/>
                    </a:ext>
                  </a:extLst>
                </a:gridCol>
              </a:tblGrid>
              <a:tr h="128592">
                <a:tc gridSpan="3">
                  <a:txBody>
                    <a:bodyPr/>
                    <a:lstStyle/>
                    <a:p>
                      <a:pPr algn="ctr"/>
                      <a:r>
                        <a:rPr lang="en-US" altLang="zh-TW" dirty="0">
                          <a:latin typeface="標楷體" panose="03000509000000000000" pitchFamily="65" charset="-120"/>
                          <a:ea typeface="標楷體" panose="03000509000000000000" pitchFamily="65" charset="-120"/>
                        </a:rPr>
                        <a:t>Router A</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更新後</a:t>
                      </a:r>
                      <a:r>
                        <a:rPr lang="en-US" altLang="zh-TW" dirty="0">
                          <a:latin typeface="標楷體" panose="03000509000000000000" pitchFamily="65" charset="-120"/>
                          <a:ea typeface="標楷體" panose="03000509000000000000" pitchFamily="65" charset="-120"/>
                        </a:rPr>
                        <a:t>)</a:t>
                      </a:r>
                      <a:endParaRPr lang="zh-TW" altLang="en-US" dirty="0">
                        <a:latin typeface="標楷體" panose="03000509000000000000" pitchFamily="65" charset="-120"/>
                        <a:ea typeface="標楷體" panose="03000509000000000000" pitchFamily="65" charset="-120"/>
                      </a:endParaRPr>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451539306"/>
                  </a:ext>
                </a:extLst>
              </a:tr>
              <a:tr h="128592">
                <a:tc>
                  <a:txBody>
                    <a:bodyPr/>
                    <a:lstStyle/>
                    <a:p>
                      <a:pPr algn="ctr"/>
                      <a:r>
                        <a:rPr lang="en-US" altLang="zh-TW" sz="1200" dirty="0">
                          <a:latin typeface="標楷體" panose="03000509000000000000" pitchFamily="65" charset="-120"/>
                          <a:ea typeface="標楷體" panose="03000509000000000000" pitchFamily="65" charset="-120"/>
                        </a:rPr>
                        <a:t>Destination</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Interface</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800" dirty="0">
                          <a:latin typeface="標楷體" panose="03000509000000000000" pitchFamily="65" charset="-120"/>
                          <a:ea typeface="標楷體" panose="03000509000000000000" pitchFamily="65" charset="-120"/>
                        </a:rPr>
                        <a:t>Cost</a:t>
                      </a:r>
                      <a:endParaRPr lang="zh-TW" altLang="en-US" sz="8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127835567"/>
                  </a:ext>
                </a:extLst>
              </a:tr>
              <a:tr h="128592">
                <a:tc>
                  <a:txBody>
                    <a:bodyPr/>
                    <a:lstStyle/>
                    <a:p>
                      <a:pPr algn="ctr"/>
                      <a:r>
                        <a:rPr lang="en-US" altLang="zh-TW" sz="1200" dirty="0">
                          <a:latin typeface="標楷體" panose="03000509000000000000" pitchFamily="65" charset="-120"/>
                          <a:ea typeface="標楷體" panose="03000509000000000000" pitchFamily="65" charset="-120"/>
                        </a:rPr>
                        <a:t>140.117.164.0/24</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eth0</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448909801"/>
                  </a:ext>
                </a:extLst>
              </a:tr>
              <a:tr h="128592">
                <a:tc>
                  <a:txBody>
                    <a:bodyPr/>
                    <a:lstStyle/>
                    <a:p>
                      <a:pPr algn="ctr"/>
                      <a:r>
                        <a:rPr lang="en-US" altLang="zh-TW" sz="1200" dirty="0">
                          <a:latin typeface="標楷體" panose="03000509000000000000" pitchFamily="65" charset="-120"/>
                          <a:ea typeface="標楷體" panose="03000509000000000000" pitchFamily="65" charset="-120"/>
                        </a:rPr>
                        <a:t>140.117.232.0/24</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eth1</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2211439610"/>
                  </a:ext>
                </a:extLst>
              </a:tr>
              <a:tr h="128592">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202.169.174.0/24</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eth1</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1</a:t>
                      </a:r>
                      <a:endParaRPr lang="zh-TW" altLang="en-US" sz="1200" dirty="0">
                        <a:solidFill>
                          <a:srgbClr val="FF0000"/>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3471621227"/>
                  </a:ext>
                </a:extLst>
              </a:tr>
              <a:tr h="128592">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108.170.244.0/24</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eth0</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1</a:t>
                      </a:r>
                      <a:endParaRPr lang="zh-TW" altLang="en-US" sz="1200" dirty="0">
                        <a:solidFill>
                          <a:srgbClr val="FF0000"/>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2351713323"/>
                  </a:ext>
                </a:extLst>
              </a:tr>
              <a:tr h="128592">
                <a:tc>
                  <a:txBody>
                    <a:bodyPr/>
                    <a:lstStyle/>
                    <a:p>
                      <a:pPr algn="ctr"/>
                      <a:r>
                        <a:rPr lang="en-US" altLang="zh-TW" sz="1200" dirty="0">
                          <a:solidFill>
                            <a:srgbClr val="7030A0"/>
                          </a:solidFill>
                          <a:latin typeface="標楷體" panose="03000509000000000000" pitchFamily="65" charset="-120"/>
                          <a:ea typeface="標楷體" panose="03000509000000000000" pitchFamily="65" charset="-120"/>
                        </a:rPr>
                        <a:t>209.85.246.0/24</a:t>
                      </a:r>
                      <a:endParaRPr lang="zh-TW" altLang="en-US" sz="1200" dirty="0">
                        <a:solidFill>
                          <a:srgbClr val="7030A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7030A0"/>
                          </a:solidFill>
                          <a:latin typeface="標楷體" panose="03000509000000000000" pitchFamily="65" charset="-120"/>
                          <a:ea typeface="標楷體" panose="03000509000000000000" pitchFamily="65" charset="-120"/>
                        </a:rPr>
                        <a:t>eth0</a:t>
                      </a:r>
                      <a:endParaRPr lang="zh-TW" altLang="en-US" sz="1200" dirty="0">
                        <a:solidFill>
                          <a:srgbClr val="7030A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7030A0"/>
                          </a:solidFill>
                          <a:latin typeface="標楷體" panose="03000509000000000000" pitchFamily="65" charset="-120"/>
                          <a:ea typeface="標楷體" panose="03000509000000000000" pitchFamily="65" charset="-120"/>
                        </a:rPr>
                        <a:t>2</a:t>
                      </a:r>
                      <a:endParaRPr lang="zh-TW" altLang="en-US" sz="1200" dirty="0">
                        <a:solidFill>
                          <a:srgbClr val="7030A0"/>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729454819"/>
                  </a:ext>
                </a:extLst>
              </a:tr>
            </a:tbl>
          </a:graphicData>
        </a:graphic>
      </p:graphicFrame>
      <p:graphicFrame>
        <p:nvGraphicFramePr>
          <p:cNvPr id="95" name="表格 94"/>
          <p:cNvGraphicFramePr>
            <a:graphicFrameLocks noGrp="1"/>
          </p:cNvGraphicFramePr>
          <p:nvPr>
            <p:extLst>
              <p:ext uri="{D42A27DB-BD31-4B8C-83A1-F6EECF244321}">
                <p14:modId xmlns:p14="http://schemas.microsoft.com/office/powerpoint/2010/main" val="3401661039"/>
              </p:ext>
            </p:extLst>
          </p:nvPr>
        </p:nvGraphicFramePr>
        <p:xfrm>
          <a:off x="8707546" y="1376062"/>
          <a:ext cx="3484455" cy="2011680"/>
        </p:xfrm>
        <a:graphic>
          <a:graphicData uri="http://schemas.openxmlformats.org/drawingml/2006/table">
            <a:tbl>
              <a:tblPr firstRow="1" bandRow="1">
                <a:tableStyleId>{5C22544A-7EE6-4342-B048-85BDC9FD1C3A}</a:tableStyleId>
              </a:tblPr>
              <a:tblGrid>
                <a:gridCol w="1457096">
                  <a:extLst>
                    <a:ext uri="{9D8B030D-6E8A-4147-A177-3AD203B41FA5}">
                      <a16:colId xmlns:a16="http://schemas.microsoft.com/office/drawing/2014/main" val="1100966565"/>
                    </a:ext>
                  </a:extLst>
                </a:gridCol>
                <a:gridCol w="1560476">
                  <a:extLst>
                    <a:ext uri="{9D8B030D-6E8A-4147-A177-3AD203B41FA5}">
                      <a16:colId xmlns:a16="http://schemas.microsoft.com/office/drawing/2014/main" val="2386824989"/>
                    </a:ext>
                  </a:extLst>
                </a:gridCol>
                <a:gridCol w="466883">
                  <a:extLst>
                    <a:ext uri="{9D8B030D-6E8A-4147-A177-3AD203B41FA5}">
                      <a16:colId xmlns:a16="http://schemas.microsoft.com/office/drawing/2014/main" val="1810378955"/>
                    </a:ext>
                  </a:extLst>
                </a:gridCol>
              </a:tblGrid>
              <a:tr h="128592">
                <a:tc gridSpan="3">
                  <a:txBody>
                    <a:bodyPr/>
                    <a:lstStyle/>
                    <a:p>
                      <a:pPr algn="ctr"/>
                      <a:r>
                        <a:rPr lang="en-US" altLang="zh-TW" dirty="0">
                          <a:latin typeface="標楷體" panose="03000509000000000000" pitchFamily="65" charset="-120"/>
                          <a:ea typeface="標楷體" panose="03000509000000000000" pitchFamily="65" charset="-120"/>
                        </a:rPr>
                        <a:t>Router B</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更新後</a:t>
                      </a:r>
                      <a:r>
                        <a:rPr lang="en-US" altLang="zh-TW" dirty="0">
                          <a:latin typeface="標楷體" panose="03000509000000000000" pitchFamily="65" charset="-120"/>
                          <a:ea typeface="標楷體" panose="03000509000000000000" pitchFamily="65" charset="-120"/>
                        </a:rPr>
                        <a:t>)</a:t>
                      </a:r>
                      <a:endParaRPr lang="zh-TW" altLang="en-US" dirty="0">
                        <a:latin typeface="標楷體" panose="03000509000000000000" pitchFamily="65" charset="-120"/>
                        <a:ea typeface="標楷體" panose="03000509000000000000" pitchFamily="65" charset="-120"/>
                      </a:endParaRPr>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451539306"/>
                  </a:ext>
                </a:extLst>
              </a:tr>
              <a:tr h="128592">
                <a:tc>
                  <a:txBody>
                    <a:bodyPr/>
                    <a:lstStyle/>
                    <a:p>
                      <a:pPr algn="ctr"/>
                      <a:r>
                        <a:rPr lang="en-US" altLang="zh-TW" sz="1200" dirty="0">
                          <a:latin typeface="標楷體" panose="03000509000000000000" pitchFamily="65" charset="-120"/>
                          <a:ea typeface="標楷體" panose="03000509000000000000" pitchFamily="65" charset="-120"/>
                        </a:rPr>
                        <a:t>Destination</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interface</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800" dirty="0">
                          <a:latin typeface="標楷體" panose="03000509000000000000" pitchFamily="65" charset="-120"/>
                          <a:ea typeface="標楷體" panose="03000509000000000000" pitchFamily="65" charset="-120"/>
                        </a:rPr>
                        <a:t>Cost</a:t>
                      </a:r>
                      <a:endParaRPr lang="zh-TW" altLang="en-US" sz="8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127835567"/>
                  </a:ext>
                </a:extLst>
              </a:tr>
              <a:tr h="128592">
                <a:tc>
                  <a:txBody>
                    <a:bodyPr/>
                    <a:lstStyle/>
                    <a:p>
                      <a:pPr algn="ctr"/>
                      <a:r>
                        <a:rPr lang="en-US" altLang="zh-TW" sz="1200" dirty="0">
                          <a:latin typeface="標楷體" panose="03000509000000000000" pitchFamily="65" charset="-120"/>
                          <a:ea typeface="標楷體" panose="03000509000000000000" pitchFamily="65" charset="-120"/>
                        </a:rPr>
                        <a:t>140.117.232.0/24</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eth0</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448909801"/>
                  </a:ext>
                </a:extLst>
              </a:tr>
              <a:tr h="128592">
                <a:tc>
                  <a:txBody>
                    <a:bodyPr/>
                    <a:lstStyle/>
                    <a:p>
                      <a:pPr algn="ctr"/>
                      <a:r>
                        <a:rPr lang="en-US" altLang="zh-TW" sz="1200" dirty="0">
                          <a:latin typeface="標楷體" panose="03000509000000000000" pitchFamily="65" charset="-120"/>
                          <a:ea typeface="標楷體" panose="03000509000000000000" pitchFamily="65" charset="-120"/>
                        </a:rPr>
                        <a:t>202.169.174.0/24</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eth1</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2211439610"/>
                  </a:ext>
                </a:extLst>
              </a:tr>
              <a:tr h="128592">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140.117.164.0/24</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eth0</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1</a:t>
                      </a:r>
                      <a:endParaRPr lang="zh-TW" altLang="en-US" sz="1200" dirty="0">
                        <a:solidFill>
                          <a:srgbClr val="FF0000"/>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3471621227"/>
                  </a:ext>
                </a:extLst>
              </a:tr>
              <a:tr h="128592">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108.170.244.0/24</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eth1</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1</a:t>
                      </a:r>
                      <a:endParaRPr lang="zh-TW" altLang="en-US" sz="1200" dirty="0">
                        <a:solidFill>
                          <a:srgbClr val="FF0000"/>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2351713323"/>
                  </a:ext>
                </a:extLst>
              </a:tr>
              <a:tr h="128592">
                <a:tc>
                  <a:txBody>
                    <a:bodyPr/>
                    <a:lstStyle/>
                    <a:p>
                      <a:pPr algn="ctr"/>
                      <a:r>
                        <a:rPr lang="en-US" altLang="zh-TW" sz="1200" dirty="0">
                          <a:solidFill>
                            <a:srgbClr val="7030A0"/>
                          </a:solidFill>
                          <a:latin typeface="標楷體" panose="03000509000000000000" pitchFamily="65" charset="-120"/>
                          <a:ea typeface="標楷體" panose="03000509000000000000" pitchFamily="65" charset="-120"/>
                        </a:rPr>
                        <a:t>209.85.246.0/24</a:t>
                      </a:r>
                      <a:endParaRPr lang="zh-TW" altLang="en-US" sz="1200" dirty="0">
                        <a:solidFill>
                          <a:srgbClr val="7030A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7030A0"/>
                          </a:solidFill>
                          <a:latin typeface="標楷體" panose="03000509000000000000" pitchFamily="65" charset="-120"/>
                          <a:ea typeface="標楷體" panose="03000509000000000000" pitchFamily="65" charset="-120"/>
                        </a:rPr>
                        <a:t>eth1</a:t>
                      </a:r>
                      <a:endParaRPr lang="zh-TW" altLang="en-US" sz="1200" dirty="0">
                        <a:solidFill>
                          <a:srgbClr val="7030A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7030A0"/>
                          </a:solidFill>
                          <a:latin typeface="標楷體" panose="03000509000000000000" pitchFamily="65" charset="-120"/>
                          <a:ea typeface="標楷體" panose="03000509000000000000" pitchFamily="65" charset="-120"/>
                        </a:rPr>
                        <a:t>2</a:t>
                      </a:r>
                      <a:endParaRPr lang="zh-TW" altLang="en-US" sz="1200" dirty="0">
                        <a:solidFill>
                          <a:srgbClr val="7030A0"/>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729454819"/>
                  </a:ext>
                </a:extLst>
              </a:tr>
            </a:tbl>
          </a:graphicData>
        </a:graphic>
      </p:graphicFrame>
      <p:graphicFrame>
        <p:nvGraphicFramePr>
          <p:cNvPr id="96" name="表格 95"/>
          <p:cNvGraphicFramePr>
            <a:graphicFrameLocks noGrp="1"/>
          </p:cNvGraphicFramePr>
          <p:nvPr>
            <p:extLst>
              <p:ext uri="{D42A27DB-BD31-4B8C-83A1-F6EECF244321}">
                <p14:modId xmlns:p14="http://schemas.microsoft.com/office/powerpoint/2010/main" val="1276121506"/>
              </p:ext>
            </p:extLst>
          </p:nvPr>
        </p:nvGraphicFramePr>
        <p:xfrm>
          <a:off x="5095189" y="3532878"/>
          <a:ext cx="3538431" cy="2011680"/>
        </p:xfrm>
        <a:graphic>
          <a:graphicData uri="http://schemas.openxmlformats.org/drawingml/2006/table">
            <a:tbl>
              <a:tblPr firstRow="1" bandRow="1">
                <a:tableStyleId>{5C22544A-7EE6-4342-B048-85BDC9FD1C3A}</a:tableStyleId>
              </a:tblPr>
              <a:tblGrid>
                <a:gridCol w="1413768">
                  <a:extLst>
                    <a:ext uri="{9D8B030D-6E8A-4147-A177-3AD203B41FA5}">
                      <a16:colId xmlns:a16="http://schemas.microsoft.com/office/drawing/2014/main" val="1100966565"/>
                    </a:ext>
                  </a:extLst>
                </a:gridCol>
                <a:gridCol w="1604265">
                  <a:extLst>
                    <a:ext uri="{9D8B030D-6E8A-4147-A177-3AD203B41FA5}">
                      <a16:colId xmlns:a16="http://schemas.microsoft.com/office/drawing/2014/main" val="2386824989"/>
                    </a:ext>
                  </a:extLst>
                </a:gridCol>
                <a:gridCol w="520398">
                  <a:extLst>
                    <a:ext uri="{9D8B030D-6E8A-4147-A177-3AD203B41FA5}">
                      <a16:colId xmlns:a16="http://schemas.microsoft.com/office/drawing/2014/main" val="1810378955"/>
                    </a:ext>
                  </a:extLst>
                </a:gridCol>
              </a:tblGrid>
              <a:tr h="128592">
                <a:tc gridSpan="3">
                  <a:txBody>
                    <a:bodyPr/>
                    <a:lstStyle/>
                    <a:p>
                      <a:pPr algn="ctr"/>
                      <a:r>
                        <a:rPr lang="en-US" altLang="zh-TW" dirty="0">
                          <a:latin typeface="標楷體" panose="03000509000000000000" pitchFamily="65" charset="-120"/>
                          <a:ea typeface="標楷體" panose="03000509000000000000" pitchFamily="65" charset="-120"/>
                        </a:rPr>
                        <a:t>Router C</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更新後</a:t>
                      </a:r>
                      <a:r>
                        <a:rPr lang="en-US" altLang="zh-TW" dirty="0">
                          <a:latin typeface="標楷體" panose="03000509000000000000" pitchFamily="65" charset="-120"/>
                          <a:ea typeface="標楷體" panose="03000509000000000000" pitchFamily="65" charset="-120"/>
                        </a:rPr>
                        <a:t>)</a:t>
                      </a:r>
                      <a:endParaRPr lang="zh-TW" altLang="en-US" dirty="0">
                        <a:latin typeface="標楷體" panose="03000509000000000000" pitchFamily="65" charset="-120"/>
                        <a:ea typeface="標楷體" panose="03000509000000000000" pitchFamily="65" charset="-120"/>
                      </a:endParaRPr>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451539306"/>
                  </a:ext>
                </a:extLst>
              </a:tr>
              <a:tr h="128592">
                <a:tc>
                  <a:txBody>
                    <a:bodyPr/>
                    <a:lstStyle/>
                    <a:p>
                      <a:pPr algn="ctr"/>
                      <a:r>
                        <a:rPr lang="en-US" altLang="zh-TW" sz="1200" dirty="0">
                          <a:latin typeface="標楷體" panose="03000509000000000000" pitchFamily="65" charset="-120"/>
                          <a:ea typeface="標楷體" panose="03000509000000000000" pitchFamily="65" charset="-120"/>
                        </a:rPr>
                        <a:t>Destination</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interface</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800" dirty="0">
                          <a:latin typeface="標楷體" panose="03000509000000000000" pitchFamily="65" charset="-120"/>
                          <a:ea typeface="標楷體" panose="03000509000000000000" pitchFamily="65" charset="-120"/>
                        </a:rPr>
                        <a:t>Cost</a:t>
                      </a:r>
                      <a:endParaRPr lang="zh-TW" altLang="en-US" sz="8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127835567"/>
                  </a:ext>
                </a:extLst>
              </a:tr>
              <a:tr h="128592">
                <a:tc>
                  <a:txBody>
                    <a:bodyPr/>
                    <a:lstStyle/>
                    <a:p>
                      <a:pPr algn="ctr"/>
                      <a:r>
                        <a:rPr lang="en-US" altLang="zh-TW" sz="1200" dirty="0">
                          <a:latin typeface="標楷體" panose="03000509000000000000" pitchFamily="65" charset="-120"/>
                          <a:ea typeface="標楷體" panose="03000509000000000000" pitchFamily="65" charset="-120"/>
                        </a:rPr>
                        <a:t>202.169.174.0/24</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eth1</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448909801"/>
                  </a:ext>
                </a:extLst>
              </a:tr>
              <a:tr h="128592">
                <a:tc>
                  <a:txBody>
                    <a:bodyPr/>
                    <a:lstStyle/>
                    <a:p>
                      <a:pPr algn="ctr"/>
                      <a:r>
                        <a:rPr lang="en-US" altLang="zh-TW" sz="1200" dirty="0">
                          <a:latin typeface="標楷體" panose="03000509000000000000" pitchFamily="65" charset="-120"/>
                          <a:ea typeface="標楷體" panose="03000509000000000000" pitchFamily="65" charset="-120"/>
                        </a:rPr>
                        <a:t>108.170.244.0/24</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eth2</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2211439610"/>
                  </a:ext>
                </a:extLst>
              </a:tr>
              <a:tr h="128592">
                <a:tc>
                  <a:txBody>
                    <a:bodyPr/>
                    <a:lstStyle/>
                    <a:p>
                      <a:pPr algn="ctr"/>
                      <a:r>
                        <a:rPr lang="en-US" altLang="zh-TW" sz="1200" dirty="0">
                          <a:latin typeface="標楷體" panose="03000509000000000000" pitchFamily="65" charset="-120"/>
                          <a:ea typeface="標楷體" panose="03000509000000000000" pitchFamily="65" charset="-120"/>
                        </a:rPr>
                        <a:t>140.117.164.0/24</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eth0</a:t>
                      </a:r>
                      <a:endParaRPr lang="zh-TW" altLang="en-US" sz="1200" dirty="0">
                        <a:latin typeface="標楷體" panose="03000509000000000000" pitchFamily="65" charset="-120"/>
                        <a:ea typeface="標楷體" panose="03000509000000000000" pitchFamily="65" charset="-120"/>
                      </a:endParaRPr>
                    </a:p>
                  </a:txBody>
                  <a:tcPr/>
                </a:tc>
                <a:tc>
                  <a:txBody>
                    <a:bodyPr/>
                    <a:lstStyle/>
                    <a:p>
                      <a:pPr algn="ctr"/>
                      <a:r>
                        <a:rPr lang="en-US" altLang="zh-TW" sz="1200" dirty="0">
                          <a:latin typeface="標楷體" panose="03000509000000000000" pitchFamily="65" charset="-120"/>
                          <a:ea typeface="標楷體" panose="03000509000000000000" pitchFamily="65" charset="-120"/>
                        </a:rPr>
                        <a:t>0</a:t>
                      </a:r>
                      <a:endParaRPr lang="zh-TW" altLang="en-US" sz="12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3471621227"/>
                  </a:ext>
                </a:extLst>
              </a:tr>
              <a:tr h="128592">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140.117.232.0/24</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eth0</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1</a:t>
                      </a:r>
                      <a:endParaRPr lang="zh-TW" altLang="en-US" sz="1200" dirty="0">
                        <a:solidFill>
                          <a:srgbClr val="FF0000"/>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2351713323"/>
                  </a:ext>
                </a:extLst>
              </a:tr>
              <a:tr h="128592">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209.85.246.0/24</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eth2</a:t>
                      </a:r>
                      <a:endParaRPr lang="zh-TW" altLang="en-US" sz="1200" dirty="0">
                        <a:solidFill>
                          <a:srgbClr val="FF0000"/>
                        </a:solidFill>
                        <a:latin typeface="標楷體" panose="03000509000000000000" pitchFamily="65" charset="-120"/>
                        <a:ea typeface="標楷體" panose="03000509000000000000" pitchFamily="65" charset="-120"/>
                      </a:endParaRPr>
                    </a:p>
                  </a:txBody>
                  <a:tcPr/>
                </a:tc>
                <a:tc>
                  <a:txBody>
                    <a:bodyPr/>
                    <a:lstStyle/>
                    <a:p>
                      <a:pPr algn="ctr"/>
                      <a:r>
                        <a:rPr lang="en-US" altLang="zh-TW" sz="1200" dirty="0">
                          <a:solidFill>
                            <a:srgbClr val="FF0000"/>
                          </a:solidFill>
                          <a:latin typeface="標楷體" panose="03000509000000000000" pitchFamily="65" charset="-120"/>
                          <a:ea typeface="標楷體" panose="03000509000000000000" pitchFamily="65" charset="-120"/>
                        </a:rPr>
                        <a:t>1</a:t>
                      </a:r>
                      <a:endParaRPr lang="zh-TW" altLang="en-US" sz="1200" dirty="0">
                        <a:solidFill>
                          <a:srgbClr val="FF0000"/>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729454819"/>
                  </a:ext>
                </a:extLst>
              </a:tr>
            </a:tbl>
          </a:graphicData>
        </a:graphic>
      </p:graphicFrame>
      <p:cxnSp>
        <p:nvCxnSpPr>
          <p:cNvPr id="106" name="直線單箭頭接點 105"/>
          <p:cNvCxnSpPr>
            <a:endCxn id="107" idx="2"/>
          </p:cNvCxnSpPr>
          <p:nvPr/>
        </p:nvCxnSpPr>
        <p:spPr>
          <a:xfrm flipV="1">
            <a:off x="723268" y="3086669"/>
            <a:ext cx="452787" cy="43785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2" name="直線接點 101"/>
          <p:cNvCxnSpPr/>
          <p:nvPr/>
        </p:nvCxnSpPr>
        <p:spPr>
          <a:xfrm flipV="1">
            <a:off x="715507" y="2543055"/>
            <a:ext cx="3218" cy="1047825"/>
          </a:xfrm>
          <a:prstGeom prst="line">
            <a:avLst/>
          </a:prstGeom>
          <a:ln w="19050"/>
        </p:spPr>
        <p:style>
          <a:lnRef idx="1">
            <a:schemeClr val="dk1"/>
          </a:lnRef>
          <a:fillRef idx="0">
            <a:schemeClr val="dk1"/>
          </a:fillRef>
          <a:effectRef idx="0">
            <a:schemeClr val="dk1"/>
          </a:effectRef>
          <a:fontRef idx="minor">
            <a:schemeClr val="tx1"/>
          </a:fontRef>
        </p:style>
      </p:cxnSp>
      <p:cxnSp>
        <p:nvCxnSpPr>
          <p:cNvPr id="105" name="直線單箭頭接點 104"/>
          <p:cNvCxnSpPr>
            <a:endCxn id="104" idx="0"/>
          </p:cNvCxnSpPr>
          <p:nvPr/>
        </p:nvCxnSpPr>
        <p:spPr>
          <a:xfrm>
            <a:off x="2994886" y="5762142"/>
            <a:ext cx="622418" cy="4917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0" name="直線單箭頭接點 99"/>
          <p:cNvCxnSpPr>
            <a:endCxn id="103" idx="0"/>
          </p:cNvCxnSpPr>
          <p:nvPr/>
        </p:nvCxnSpPr>
        <p:spPr>
          <a:xfrm flipH="1">
            <a:off x="1457611" y="5721456"/>
            <a:ext cx="654878" cy="5385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4" name="直線單箭頭接點 93"/>
          <p:cNvCxnSpPr>
            <a:endCxn id="97" idx="0"/>
          </p:cNvCxnSpPr>
          <p:nvPr/>
        </p:nvCxnSpPr>
        <p:spPr>
          <a:xfrm>
            <a:off x="680702" y="4181921"/>
            <a:ext cx="825939" cy="3300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2" name="直線單箭頭接點 91"/>
          <p:cNvCxnSpPr>
            <a:endCxn id="93" idx="2"/>
          </p:cNvCxnSpPr>
          <p:nvPr/>
        </p:nvCxnSpPr>
        <p:spPr>
          <a:xfrm flipV="1">
            <a:off x="1231218" y="3455711"/>
            <a:ext cx="452787" cy="43785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8" name="直線單箭頭接點 87"/>
          <p:cNvCxnSpPr/>
          <p:nvPr/>
        </p:nvCxnSpPr>
        <p:spPr>
          <a:xfrm flipH="1">
            <a:off x="3434403" y="3897139"/>
            <a:ext cx="509408" cy="4395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6" name="直線單箭頭接點 75"/>
          <p:cNvCxnSpPr/>
          <p:nvPr/>
        </p:nvCxnSpPr>
        <p:spPr>
          <a:xfrm flipH="1" flipV="1">
            <a:off x="3886533" y="3311793"/>
            <a:ext cx="628007" cy="4116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4" name="直線單箭頭接點 63"/>
          <p:cNvCxnSpPr>
            <a:endCxn id="75" idx="2"/>
          </p:cNvCxnSpPr>
          <p:nvPr/>
        </p:nvCxnSpPr>
        <p:spPr>
          <a:xfrm flipV="1">
            <a:off x="3111586" y="1698400"/>
            <a:ext cx="452787" cy="43785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1" name="直線單箭頭接點 60"/>
          <p:cNvCxnSpPr>
            <a:endCxn id="62" idx="2"/>
          </p:cNvCxnSpPr>
          <p:nvPr/>
        </p:nvCxnSpPr>
        <p:spPr>
          <a:xfrm flipH="1" flipV="1">
            <a:off x="1945332" y="1699151"/>
            <a:ext cx="198120" cy="399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6" name="直線接點 55"/>
          <p:cNvCxnSpPr/>
          <p:nvPr/>
        </p:nvCxnSpPr>
        <p:spPr>
          <a:xfrm>
            <a:off x="697483" y="4171341"/>
            <a:ext cx="14745" cy="1135596"/>
          </a:xfrm>
          <a:prstGeom prst="line">
            <a:avLst/>
          </a:prstGeom>
          <a:ln w="19050"/>
        </p:spPr>
        <p:style>
          <a:lnRef idx="1">
            <a:schemeClr val="dk1"/>
          </a:lnRef>
          <a:fillRef idx="0">
            <a:schemeClr val="dk1"/>
          </a:fillRef>
          <a:effectRef idx="0">
            <a:schemeClr val="dk1"/>
          </a:effectRef>
          <a:fontRef idx="minor">
            <a:schemeClr val="tx1"/>
          </a:fontRef>
        </p:style>
      </p:cxnSp>
      <p:cxnSp>
        <p:nvCxnSpPr>
          <p:cNvPr id="55" name="直線接點 54"/>
          <p:cNvCxnSpPr/>
          <p:nvPr/>
        </p:nvCxnSpPr>
        <p:spPr>
          <a:xfrm>
            <a:off x="2994977" y="5762139"/>
            <a:ext cx="802776" cy="12372"/>
          </a:xfrm>
          <a:prstGeom prst="line">
            <a:avLst/>
          </a:prstGeom>
          <a:ln w="19050"/>
        </p:spPr>
        <p:style>
          <a:lnRef idx="1">
            <a:schemeClr val="dk1"/>
          </a:lnRef>
          <a:fillRef idx="0">
            <a:schemeClr val="dk1"/>
          </a:fillRef>
          <a:effectRef idx="0">
            <a:schemeClr val="dk1"/>
          </a:effectRef>
          <a:fontRef idx="minor">
            <a:schemeClr val="tx1"/>
          </a:fontRef>
        </p:style>
      </p:cxnSp>
      <p:cxnSp>
        <p:nvCxnSpPr>
          <p:cNvPr id="54" name="直線接點 53"/>
          <p:cNvCxnSpPr/>
          <p:nvPr/>
        </p:nvCxnSpPr>
        <p:spPr>
          <a:xfrm>
            <a:off x="1290611" y="5719953"/>
            <a:ext cx="802776" cy="12372"/>
          </a:xfrm>
          <a:prstGeom prst="line">
            <a:avLst/>
          </a:prstGeom>
          <a:ln w="19050"/>
        </p:spPr>
        <p:style>
          <a:lnRef idx="1">
            <a:schemeClr val="dk1"/>
          </a:lnRef>
          <a:fillRef idx="0">
            <a:schemeClr val="dk1"/>
          </a:fillRef>
          <a:effectRef idx="0">
            <a:schemeClr val="dk1"/>
          </a:effectRef>
          <a:fontRef idx="minor">
            <a:schemeClr val="tx1"/>
          </a:fontRef>
        </p:style>
      </p:cxnSp>
      <p:cxnSp>
        <p:nvCxnSpPr>
          <p:cNvPr id="48" name="直線接點 47"/>
          <p:cNvCxnSpPr/>
          <p:nvPr/>
        </p:nvCxnSpPr>
        <p:spPr>
          <a:xfrm>
            <a:off x="1201122" y="3896424"/>
            <a:ext cx="802776" cy="12372"/>
          </a:xfrm>
          <a:prstGeom prst="line">
            <a:avLst/>
          </a:prstGeom>
          <a:ln w="19050"/>
        </p:spPr>
        <p:style>
          <a:lnRef idx="1">
            <a:schemeClr val="dk1"/>
          </a:lnRef>
          <a:fillRef idx="0">
            <a:schemeClr val="dk1"/>
          </a:fillRef>
          <a:effectRef idx="0">
            <a:schemeClr val="dk1"/>
          </a:effectRef>
          <a:fontRef idx="minor">
            <a:schemeClr val="tx1"/>
          </a:fontRef>
        </p:style>
      </p:cxnSp>
      <p:cxnSp>
        <p:nvCxnSpPr>
          <p:cNvPr id="45" name="直線接點 44"/>
          <p:cNvCxnSpPr/>
          <p:nvPr/>
        </p:nvCxnSpPr>
        <p:spPr>
          <a:xfrm>
            <a:off x="3129893" y="3899203"/>
            <a:ext cx="802776" cy="12372"/>
          </a:xfrm>
          <a:prstGeom prst="line">
            <a:avLst/>
          </a:prstGeom>
          <a:ln w="19050"/>
        </p:spPr>
        <p:style>
          <a:lnRef idx="1">
            <a:schemeClr val="dk1"/>
          </a:lnRef>
          <a:fillRef idx="0">
            <a:schemeClr val="dk1"/>
          </a:fillRef>
          <a:effectRef idx="0">
            <a:schemeClr val="dk1"/>
          </a:effectRef>
          <a:fontRef idx="minor">
            <a:schemeClr val="tx1"/>
          </a:fontRef>
        </p:style>
      </p:cxnSp>
      <p:cxnSp>
        <p:nvCxnSpPr>
          <p:cNvPr id="43" name="直線接點 42"/>
          <p:cNvCxnSpPr/>
          <p:nvPr/>
        </p:nvCxnSpPr>
        <p:spPr>
          <a:xfrm>
            <a:off x="4443938" y="2553097"/>
            <a:ext cx="14745" cy="1135596"/>
          </a:xfrm>
          <a:prstGeom prst="line">
            <a:avLst/>
          </a:prstGeom>
          <a:ln w="19050"/>
        </p:spPr>
        <p:style>
          <a:lnRef idx="1">
            <a:schemeClr val="dk1"/>
          </a:lnRef>
          <a:fillRef idx="0">
            <a:schemeClr val="dk1"/>
          </a:fillRef>
          <a:effectRef idx="0">
            <a:schemeClr val="dk1"/>
          </a:effectRef>
          <a:fontRef idx="minor">
            <a:schemeClr val="tx1"/>
          </a:fontRef>
        </p:style>
      </p:cxnSp>
      <p:cxnSp>
        <p:nvCxnSpPr>
          <p:cNvPr id="40" name="直線接點 39"/>
          <p:cNvCxnSpPr/>
          <p:nvPr/>
        </p:nvCxnSpPr>
        <p:spPr>
          <a:xfrm>
            <a:off x="3083757" y="2168195"/>
            <a:ext cx="802776" cy="12372"/>
          </a:xfrm>
          <a:prstGeom prst="line">
            <a:avLst/>
          </a:prstGeom>
          <a:ln w="19050"/>
        </p:spPr>
        <p:style>
          <a:lnRef idx="1">
            <a:schemeClr val="dk1"/>
          </a:lnRef>
          <a:fillRef idx="0">
            <a:schemeClr val="dk1"/>
          </a:fillRef>
          <a:effectRef idx="0">
            <a:schemeClr val="dk1"/>
          </a:effectRef>
          <a:fontRef idx="minor">
            <a:schemeClr val="tx1"/>
          </a:fontRef>
        </p:style>
      </p:cxnSp>
      <p:cxnSp>
        <p:nvCxnSpPr>
          <p:cNvPr id="35" name="直線接點 34"/>
          <p:cNvCxnSpPr>
            <a:stCxn id="23" idx="6"/>
            <a:endCxn id="4" idx="1"/>
          </p:cNvCxnSpPr>
          <p:nvPr/>
        </p:nvCxnSpPr>
        <p:spPr>
          <a:xfrm>
            <a:off x="1416566" y="2130160"/>
            <a:ext cx="802776" cy="12372"/>
          </a:xfrm>
          <a:prstGeom prst="line">
            <a:avLst/>
          </a:prstGeom>
          <a:ln w="19050"/>
        </p:spPr>
        <p:style>
          <a:lnRef idx="1">
            <a:schemeClr val="dk1"/>
          </a:lnRef>
          <a:fillRef idx="0">
            <a:schemeClr val="dk1"/>
          </a:fillRef>
          <a:effectRef idx="0">
            <a:schemeClr val="dk1"/>
          </a:effectRef>
          <a:fontRef idx="minor">
            <a:schemeClr val="tx1"/>
          </a:fontRef>
        </p:style>
      </p:cxnSp>
      <p:sp>
        <p:nvSpPr>
          <p:cNvPr id="2" name="標題 1"/>
          <p:cNvSpPr>
            <a:spLocks noGrp="1"/>
          </p:cNvSpPr>
          <p:nvPr>
            <p:ph type="title"/>
          </p:nvPr>
        </p:nvSpPr>
        <p:spPr>
          <a:xfrm>
            <a:off x="529252" y="33916"/>
            <a:ext cx="10515600" cy="1325563"/>
          </a:xfrm>
        </p:spPr>
        <p:txBody>
          <a:bodyPr/>
          <a:lstStyle/>
          <a:p>
            <a:r>
              <a:rPr lang="en-US" altLang="zh-TW" dirty="0">
                <a:latin typeface="Times New Roman" panose="02020603050405020304" pitchFamily="18" charset="0"/>
                <a:ea typeface="標楷體" panose="03000509000000000000" pitchFamily="65" charset="-120"/>
                <a:cs typeface="Times New Roman" panose="02020603050405020304" pitchFamily="18" charset="0"/>
              </a:rPr>
              <a:t>Routing Table (Scenario 2)</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圖片 3"/>
          <p:cNvPicPr>
            <a:picLocks noChangeAspect="1"/>
          </p:cNvPicPr>
          <p:nvPr/>
        </p:nvPicPr>
        <p:blipFill>
          <a:blip r:embed="rId2"/>
          <a:stretch>
            <a:fillRect/>
          </a:stretch>
        </p:blipFill>
        <p:spPr>
          <a:xfrm>
            <a:off x="2219342" y="1799399"/>
            <a:ext cx="820323" cy="686265"/>
          </a:xfrm>
          <a:prstGeom prst="rect">
            <a:avLst/>
          </a:prstGeom>
        </p:spPr>
      </p:pic>
      <p:pic>
        <p:nvPicPr>
          <p:cNvPr id="5" name="圖片 4"/>
          <p:cNvPicPr>
            <a:picLocks noChangeAspect="1"/>
          </p:cNvPicPr>
          <p:nvPr/>
        </p:nvPicPr>
        <p:blipFill>
          <a:blip r:embed="rId2"/>
          <a:stretch>
            <a:fillRect/>
          </a:stretch>
        </p:blipFill>
        <p:spPr>
          <a:xfrm>
            <a:off x="3956110" y="3581833"/>
            <a:ext cx="820323" cy="686265"/>
          </a:xfrm>
          <a:prstGeom prst="rect">
            <a:avLst/>
          </a:prstGeom>
        </p:spPr>
      </p:pic>
      <p:pic>
        <p:nvPicPr>
          <p:cNvPr id="6" name="圖片 5"/>
          <p:cNvPicPr>
            <a:picLocks noChangeAspect="1"/>
          </p:cNvPicPr>
          <p:nvPr/>
        </p:nvPicPr>
        <p:blipFill>
          <a:blip r:embed="rId2"/>
          <a:stretch>
            <a:fillRect/>
          </a:stretch>
        </p:blipFill>
        <p:spPr>
          <a:xfrm>
            <a:off x="377160" y="3519080"/>
            <a:ext cx="820323" cy="686265"/>
          </a:xfrm>
          <a:prstGeom prst="rect">
            <a:avLst/>
          </a:prstGeom>
        </p:spPr>
      </p:pic>
      <p:pic>
        <p:nvPicPr>
          <p:cNvPr id="7" name="圖片 6"/>
          <p:cNvPicPr>
            <a:picLocks noChangeAspect="1"/>
          </p:cNvPicPr>
          <p:nvPr/>
        </p:nvPicPr>
        <p:blipFill>
          <a:blip r:embed="rId2"/>
          <a:stretch>
            <a:fillRect/>
          </a:stretch>
        </p:blipFill>
        <p:spPr>
          <a:xfrm>
            <a:off x="2146773" y="5389192"/>
            <a:ext cx="820323" cy="686265"/>
          </a:xfrm>
          <a:prstGeom prst="rect">
            <a:avLst/>
          </a:prstGeom>
        </p:spPr>
      </p:pic>
      <p:sp>
        <p:nvSpPr>
          <p:cNvPr id="9" name="圓角矩形 8"/>
          <p:cNvSpPr/>
          <p:nvPr/>
        </p:nvSpPr>
        <p:spPr>
          <a:xfrm>
            <a:off x="3011844" y="212059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圓角矩形 9"/>
          <p:cNvSpPr/>
          <p:nvPr/>
        </p:nvSpPr>
        <p:spPr>
          <a:xfrm>
            <a:off x="3862070" y="3853248"/>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12" name="圓角矩形 11"/>
          <p:cNvSpPr/>
          <p:nvPr/>
        </p:nvSpPr>
        <p:spPr>
          <a:xfrm>
            <a:off x="4415729" y="3660695"/>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13" name="圓角矩形 12"/>
          <p:cNvSpPr/>
          <p:nvPr/>
        </p:nvSpPr>
        <p:spPr>
          <a:xfrm>
            <a:off x="646801" y="4103470"/>
            <a:ext cx="107775" cy="10757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4" name="圓角矩形 13"/>
          <p:cNvSpPr/>
          <p:nvPr/>
        </p:nvSpPr>
        <p:spPr>
          <a:xfrm>
            <a:off x="1170866" y="3835647"/>
            <a:ext cx="107775" cy="10757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5" name="圓角矩形 14"/>
          <p:cNvSpPr/>
          <p:nvPr/>
        </p:nvSpPr>
        <p:spPr>
          <a:xfrm>
            <a:off x="2055978" y="5658947"/>
            <a:ext cx="107775" cy="10757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6" name="圓角矩形 15"/>
          <p:cNvSpPr/>
          <p:nvPr/>
        </p:nvSpPr>
        <p:spPr>
          <a:xfrm>
            <a:off x="2941090" y="5708351"/>
            <a:ext cx="107775" cy="10757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7" name="圓角矩形 16"/>
          <p:cNvSpPr/>
          <p:nvPr/>
        </p:nvSpPr>
        <p:spPr>
          <a:xfrm>
            <a:off x="2129114" y="2088742"/>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文字方塊 17"/>
          <p:cNvSpPr txBox="1"/>
          <p:nvPr/>
        </p:nvSpPr>
        <p:spPr>
          <a:xfrm rot="2233074">
            <a:off x="2479462" y="1860014"/>
            <a:ext cx="300082"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A</a:t>
            </a:r>
            <a:endParaRPr lang="zh-TW" altLang="en-US" dirty="0">
              <a:latin typeface="標楷體" panose="03000509000000000000" pitchFamily="65" charset="-120"/>
              <a:ea typeface="標楷體" panose="03000509000000000000" pitchFamily="65" charset="-120"/>
            </a:endParaRPr>
          </a:p>
        </p:txBody>
      </p:sp>
      <p:sp>
        <p:nvSpPr>
          <p:cNvPr id="3" name="矩形 2"/>
          <p:cNvSpPr/>
          <p:nvPr/>
        </p:nvSpPr>
        <p:spPr>
          <a:xfrm>
            <a:off x="117386" y="1875590"/>
            <a:ext cx="1477772" cy="261610"/>
          </a:xfrm>
          <a:prstGeom prst="rect">
            <a:avLst/>
          </a:prstGeom>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140.117.164.0</a:t>
            </a:r>
            <a:endParaRPr lang="zh-TW" altLang="en-US" sz="1100" dirty="0">
              <a:latin typeface="標楷體" panose="03000509000000000000" pitchFamily="65" charset="-120"/>
              <a:ea typeface="標楷體" panose="03000509000000000000" pitchFamily="65" charset="-120"/>
            </a:endParaRPr>
          </a:p>
        </p:txBody>
      </p:sp>
      <p:sp>
        <p:nvSpPr>
          <p:cNvPr id="11" name="矩形 10"/>
          <p:cNvSpPr/>
          <p:nvPr/>
        </p:nvSpPr>
        <p:spPr>
          <a:xfrm>
            <a:off x="3888308" y="1880429"/>
            <a:ext cx="1101584" cy="261610"/>
          </a:xfrm>
          <a:prstGeom prst="rect">
            <a:avLst/>
          </a:prstGeom>
        </p:spPr>
        <p:txBody>
          <a:bodyPr wrap="none">
            <a:spAutoFit/>
          </a:bodyPr>
          <a:lstStyle/>
          <a:p>
            <a:r>
              <a:rPr lang="en-US" altLang="zh-TW" sz="1100" dirty="0">
                <a:latin typeface="標楷體" panose="03000509000000000000" pitchFamily="65" charset="-120"/>
                <a:ea typeface="標楷體" panose="03000509000000000000" pitchFamily="65" charset="-120"/>
              </a:rPr>
              <a:t>140.117.232.0</a:t>
            </a:r>
            <a:endParaRPr lang="zh-TW" altLang="en-US" sz="1100" dirty="0"/>
          </a:p>
        </p:txBody>
      </p:sp>
      <p:sp>
        <p:nvSpPr>
          <p:cNvPr id="29" name="矩形 28"/>
          <p:cNvSpPr/>
          <p:nvPr/>
        </p:nvSpPr>
        <p:spPr>
          <a:xfrm>
            <a:off x="2014205" y="3673974"/>
            <a:ext cx="1101584" cy="261610"/>
          </a:xfrm>
          <a:prstGeom prst="rect">
            <a:avLst/>
          </a:prstGeom>
        </p:spPr>
        <p:txBody>
          <a:bodyPr wrap="none">
            <a:spAutoFit/>
          </a:bodyPr>
          <a:lstStyle/>
          <a:p>
            <a:pPr algn="ctr"/>
            <a:r>
              <a:rPr lang="en-US" altLang="zh-TW" sz="1100" dirty="0">
                <a:latin typeface="標楷體" panose="03000509000000000000" pitchFamily="65" charset="-120"/>
                <a:ea typeface="標楷體" panose="03000509000000000000" pitchFamily="65" charset="-120"/>
              </a:rPr>
              <a:t>202.169.174.0</a:t>
            </a:r>
            <a:endParaRPr lang="zh-TW" altLang="en-US" sz="1100" dirty="0">
              <a:latin typeface="標楷體" panose="03000509000000000000" pitchFamily="65" charset="-120"/>
              <a:ea typeface="標楷體" panose="03000509000000000000" pitchFamily="65" charset="-120"/>
            </a:endParaRPr>
          </a:p>
        </p:txBody>
      </p:sp>
      <p:sp>
        <p:nvSpPr>
          <p:cNvPr id="30" name="矩形 29"/>
          <p:cNvSpPr/>
          <p:nvPr/>
        </p:nvSpPr>
        <p:spPr>
          <a:xfrm>
            <a:off x="173584" y="5512901"/>
            <a:ext cx="1101584" cy="261610"/>
          </a:xfrm>
          <a:prstGeom prst="rect">
            <a:avLst/>
          </a:prstGeom>
        </p:spPr>
        <p:txBody>
          <a:bodyPr wrap="none">
            <a:spAutoFit/>
          </a:bodyPr>
          <a:lstStyle/>
          <a:p>
            <a:pPr algn="ctr"/>
            <a:r>
              <a:rPr lang="en-US" altLang="zh-TW" sz="1100" dirty="0">
                <a:latin typeface="標楷體" panose="03000509000000000000" pitchFamily="65" charset="-120"/>
                <a:ea typeface="標楷體" panose="03000509000000000000" pitchFamily="65" charset="-120"/>
              </a:rPr>
              <a:t>108.170.244.0</a:t>
            </a:r>
            <a:endParaRPr lang="zh-TW" altLang="en-US" sz="1100" dirty="0">
              <a:latin typeface="標楷體" panose="03000509000000000000" pitchFamily="65" charset="-120"/>
              <a:ea typeface="標楷體" panose="03000509000000000000" pitchFamily="65" charset="-120"/>
            </a:endParaRPr>
          </a:p>
        </p:txBody>
      </p:sp>
      <p:sp>
        <p:nvSpPr>
          <p:cNvPr id="31" name="矩形 30"/>
          <p:cNvSpPr/>
          <p:nvPr/>
        </p:nvSpPr>
        <p:spPr>
          <a:xfrm>
            <a:off x="3869304" y="5518999"/>
            <a:ext cx="1031051" cy="261610"/>
          </a:xfrm>
          <a:prstGeom prst="rect">
            <a:avLst/>
          </a:prstGeom>
        </p:spPr>
        <p:txBody>
          <a:bodyPr wrap="none">
            <a:spAutoFit/>
          </a:bodyPr>
          <a:lstStyle/>
          <a:p>
            <a:pPr algn="ctr"/>
            <a:r>
              <a:rPr lang="en-US" altLang="zh-TW" sz="1100" dirty="0">
                <a:latin typeface="標楷體" panose="03000509000000000000" pitchFamily="65" charset="-120"/>
                <a:ea typeface="標楷體" panose="03000509000000000000" pitchFamily="65" charset="-120"/>
              </a:rPr>
              <a:t>209.85.246.0</a:t>
            </a:r>
            <a:endParaRPr lang="zh-TW" altLang="en-US" sz="1100" dirty="0">
              <a:latin typeface="標楷體" panose="03000509000000000000" pitchFamily="65" charset="-120"/>
              <a:ea typeface="標楷體" panose="03000509000000000000" pitchFamily="65" charset="-120"/>
            </a:endParaRPr>
          </a:p>
        </p:txBody>
      </p:sp>
      <p:sp>
        <p:nvSpPr>
          <p:cNvPr id="32" name="文字方塊 31"/>
          <p:cNvSpPr txBox="1"/>
          <p:nvPr/>
        </p:nvSpPr>
        <p:spPr>
          <a:xfrm rot="2233074">
            <a:off x="4163519" y="3669014"/>
            <a:ext cx="300082"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B</a:t>
            </a:r>
            <a:endParaRPr lang="zh-TW" altLang="en-US" dirty="0">
              <a:latin typeface="標楷體" panose="03000509000000000000" pitchFamily="65" charset="-120"/>
              <a:ea typeface="標楷體" panose="03000509000000000000" pitchFamily="65" charset="-120"/>
            </a:endParaRPr>
          </a:p>
        </p:txBody>
      </p:sp>
      <p:sp>
        <p:nvSpPr>
          <p:cNvPr id="33" name="文字方塊 32"/>
          <p:cNvSpPr txBox="1"/>
          <p:nvPr/>
        </p:nvSpPr>
        <p:spPr>
          <a:xfrm rot="2233074">
            <a:off x="637278" y="3579695"/>
            <a:ext cx="300082"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C</a:t>
            </a:r>
            <a:endParaRPr lang="zh-TW" altLang="en-US" dirty="0">
              <a:latin typeface="標楷體" panose="03000509000000000000" pitchFamily="65" charset="-120"/>
              <a:ea typeface="標楷體" panose="03000509000000000000" pitchFamily="65" charset="-120"/>
            </a:endParaRPr>
          </a:p>
        </p:txBody>
      </p:sp>
      <p:sp>
        <p:nvSpPr>
          <p:cNvPr id="34" name="文字方塊 33"/>
          <p:cNvSpPr txBox="1"/>
          <p:nvPr/>
        </p:nvSpPr>
        <p:spPr>
          <a:xfrm rot="2233074">
            <a:off x="2410901" y="5449810"/>
            <a:ext cx="300082"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D</a:t>
            </a:r>
            <a:endParaRPr lang="zh-TW" altLang="en-US" dirty="0">
              <a:latin typeface="標楷體" panose="03000509000000000000" pitchFamily="65" charset="-120"/>
              <a:ea typeface="標楷體" panose="03000509000000000000" pitchFamily="65" charset="-120"/>
            </a:endParaRPr>
          </a:p>
        </p:txBody>
      </p:sp>
      <p:sp>
        <p:nvSpPr>
          <p:cNvPr id="23" name="橢圓 22"/>
          <p:cNvSpPr/>
          <p:nvPr/>
        </p:nvSpPr>
        <p:spPr>
          <a:xfrm>
            <a:off x="295978" y="1717144"/>
            <a:ext cx="1120588" cy="826032"/>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24" name="文字方塊 23"/>
          <p:cNvSpPr txBox="1"/>
          <p:nvPr/>
        </p:nvSpPr>
        <p:spPr>
          <a:xfrm>
            <a:off x="560115" y="2069877"/>
            <a:ext cx="646331"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LAN1</a:t>
            </a:r>
            <a:endParaRPr lang="zh-TW" altLang="en-US" dirty="0">
              <a:latin typeface="標楷體" panose="03000509000000000000" pitchFamily="65" charset="-120"/>
              <a:ea typeface="標楷體" panose="03000509000000000000" pitchFamily="65" charset="-120"/>
            </a:endParaRPr>
          </a:p>
        </p:txBody>
      </p:sp>
      <p:sp>
        <p:nvSpPr>
          <p:cNvPr id="36" name="橢圓 35"/>
          <p:cNvSpPr/>
          <p:nvPr/>
        </p:nvSpPr>
        <p:spPr>
          <a:xfrm>
            <a:off x="3869304" y="1717144"/>
            <a:ext cx="1120588" cy="826032"/>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37" name="文字方塊 36"/>
          <p:cNvSpPr txBox="1"/>
          <p:nvPr/>
        </p:nvSpPr>
        <p:spPr>
          <a:xfrm>
            <a:off x="4106431" y="2071618"/>
            <a:ext cx="646331"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LAN2</a:t>
            </a:r>
            <a:endParaRPr lang="zh-TW" altLang="en-US" dirty="0">
              <a:latin typeface="標楷體" panose="03000509000000000000" pitchFamily="65" charset="-120"/>
              <a:ea typeface="標楷體" panose="03000509000000000000" pitchFamily="65" charset="-120"/>
            </a:endParaRPr>
          </a:p>
        </p:txBody>
      </p:sp>
      <p:sp>
        <p:nvSpPr>
          <p:cNvPr id="46" name="橢圓 45"/>
          <p:cNvSpPr/>
          <p:nvPr/>
        </p:nvSpPr>
        <p:spPr>
          <a:xfrm>
            <a:off x="2007537" y="3486187"/>
            <a:ext cx="1120588" cy="826032"/>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47" name="文字方塊 46"/>
          <p:cNvSpPr txBox="1"/>
          <p:nvPr/>
        </p:nvSpPr>
        <p:spPr>
          <a:xfrm>
            <a:off x="2244664" y="3859807"/>
            <a:ext cx="646331"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LAN3</a:t>
            </a:r>
            <a:endParaRPr lang="zh-TW" altLang="en-US" dirty="0">
              <a:latin typeface="標楷體" panose="03000509000000000000" pitchFamily="65" charset="-120"/>
              <a:ea typeface="標楷體" panose="03000509000000000000" pitchFamily="65" charset="-120"/>
            </a:endParaRPr>
          </a:p>
        </p:txBody>
      </p:sp>
      <p:sp>
        <p:nvSpPr>
          <p:cNvPr id="52" name="橢圓 51"/>
          <p:cNvSpPr/>
          <p:nvPr/>
        </p:nvSpPr>
        <p:spPr>
          <a:xfrm>
            <a:off x="158053" y="5306937"/>
            <a:ext cx="1120588" cy="826032"/>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53" name="文字方塊 52"/>
          <p:cNvSpPr txBox="1"/>
          <p:nvPr/>
        </p:nvSpPr>
        <p:spPr>
          <a:xfrm>
            <a:off x="401215" y="5705762"/>
            <a:ext cx="646331"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LAN4</a:t>
            </a:r>
            <a:endParaRPr lang="zh-TW" altLang="en-US" dirty="0">
              <a:latin typeface="標楷體" panose="03000509000000000000" pitchFamily="65" charset="-120"/>
              <a:ea typeface="標楷體" panose="03000509000000000000" pitchFamily="65" charset="-120"/>
            </a:endParaRPr>
          </a:p>
        </p:txBody>
      </p:sp>
      <p:sp>
        <p:nvSpPr>
          <p:cNvPr id="57" name="橢圓 56"/>
          <p:cNvSpPr/>
          <p:nvPr/>
        </p:nvSpPr>
        <p:spPr>
          <a:xfrm>
            <a:off x="3797753" y="5317602"/>
            <a:ext cx="1120588" cy="826032"/>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58" name="文字方塊 57"/>
          <p:cNvSpPr txBox="1"/>
          <p:nvPr/>
        </p:nvSpPr>
        <p:spPr>
          <a:xfrm>
            <a:off x="4043104" y="5705762"/>
            <a:ext cx="646331"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LAN5</a:t>
            </a:r>
            <a:endParaRPr lang="zh-TW" altLang="en-US" dirty="0">
              <a:latin typeface="標楷體" panose="03000509000000000000" pitchFamily="65" charset="-120"/>
              <a:ea typeface="標楷體" panose="03000509000000000000" pitchFamily="65" charset="-120"/>
            </a:endParaRPr>
          </a:p>
        </p:txBody>
      </p:sp>
      <p:sp>
        <p:nvSpPr>
          <p:cNvPr id="62" name="矩形 61"/>
          <p:cNvSpPr/>
          <p:nvPr/>
        </p:nvSpPr>
        <p:spPr>
          <a:xfrm>
            <a:off x="1206446" y="1437541"/>
            <a:ext cx="1477772" cy="261610"/>
          </a:xfrm>
          <a:prstGeom prst="rect">
            <a:avLst/>
          </a:prstGeom>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140.117.164.1</a:t>
            </a:r>
            <a:endParaRPr lang="zh-TW" altLang="en-US" sz="1100" dirty="0">
              <a:latin typeface="標楷體" panose="03000509000000000000" pitchFamily="65" charset="-120"/>
              <a:ea typeface="標楷體" panose="03000509000000000000" pitchFamily="65" charset="-120"/>
            </a:endParaRPr>
          </a:p>
        </p:txBody>
      </p:sp>
      <p:sp>
        <p:nvSpPr>
          <p:cNvPr id="75" name="矩形 74"/>
          <p:cNvSpPr/>
          <p:nvPr/>
        </p:nvSpPr>
        <p:spPr>
          <a:xfrm>
            <a:off x="2825487" y="1436790"/>
            <a:ext cx="1477772" cy="261610"/>
          </a:xfrm>
          <a:prstGeom prst="rect">
            <a:avLst/>
          </a:prstGeom>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140.117.232.1</a:t>
            </a:r>
            <a:endParaRPr lang="zh-TW" altLang="en-US" sz="1100" dirty="0">
              <a:latin typeface="標楷體" panose="03000509000000000000" pitchFamily="65" charset="-120"/>
              <a:ea typeface="標楷體" panose="03000509000000000000" pitchFamily="65" charset="-120"/>
            </a:endParaRPr>
          </a:p>
        </p:txBody>
      </p:sp>
      <p:sp>
        <p:nvSpPr>
          <p:cNvPr id="81" name="矩形 80"/>
          <p:cNvSpPr/>
          <p:nvPr/>
        </p:nvSpPr>
        <p:spPr>
          <a:xfrm>
            <a:off x="2811056" y="3033096"/>
            <a:ext cx="1477772" cy="261610"/>
          </a:xfrm>
          <a:prstGeom prst="rect">
            <a:avLst/>
          </a:prstGeom>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140.117.232.2</a:t>
            </a:r>
            <a:endParaRPr lang="zh-TW" altLang="en-US" sz="1100" dirty="0">
              <a:latin typeface="標楷體" panose="03000509000000000000" pitchFamily="65" charset="-120"/>
              <a:ea typeface="標楷體" panose="03000509000000000000" pitchFamily="65" charset="-120"/>
            </a:endParaRPr>
          </a:p>
        </p:txBody>
      </p:sp>
      <p:sp>
        <p:nvSpPr>
          <p:cNvPr id="91" name="矩形 90"/>
          <p:cNvSpPr/>
          <p:nvPr/>
        </p:nvSpPr>
        <p:spPr>
          <a:xfrm>
            <a:off x="2695517" y="4344196"/>
            <a:ext cx="1477772" cy="261610"/>
          </a:xfrm>
          <a:prstGeom prst="rect">
            <a:avLst/>
          </a:prstGeom>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202.169.174.1</a:t>
            </a:r>
            <a:endParaRPr lang="zh-TW" altLang="en-US" sz="1100" dirty="0">
              <a:latin typeface="標楷體" panose="03000509000000000000" pitchFamily="65" charset="-120"/>
              <a:ea typeface="標楷體" panose="03000509000000000000" pitchFamily="65" charset="-120"/>
            </a:endParaRPr>
          </a:p>
        </p:txBody>
      </p:sp>
      <p:sp>
        <p:nvSpPr>
          <p:cNvPr id="97" name="矩形 96"/>
          <p:cNvSpPr/>
          <p:nvPr/>
        </p:nvSpPr>
        <p:spPr>
          <a:xfrm>
            <a:off x="767755" y="4512000"/>
            <a:ext cx="1477772" cy="261610"/>
          </a:xfrm>
          <a:prstGeom prst="rect">
            <a:avLst/>
          </a:prstGeom>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108.170.244.1</a:t>
            </a:r>
            <a:endParaRPr lang="zh-TW" altLang="en-US" sz="1100" dirty="0">
              <a:latin typeface="標楷體" panose="03000509000000000000" pitchFamily="65" charset="-120"/>
              <a:ea typeface="標楷體" panose="03000509000000000000" pitchFamily="65" charset="-120"/>
            </a:endParaRPr>
          </a:p>
        </p:txBody>
      </p:sp>
      <p:sp>
        <p:nvSpPr>
          <p:cNvPr id="103" name="矩形 102"/>
          <p:cNvSpPr/>
          <p:nvPr/>
        </p:nvSpPr>
        <p:spPr>
          <a:xfrm>
            <a:off x="718725" y="6259997"/>
            <a:ext cx="1477772" cy="261610"/>
          </a:xfrm>
          <a:prstGeom prst="rect">
            <a:avLst/>
          </a:prstGeom>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108.170.244.2</a:t>
            </a:r>
            <a:endParaRPr lang="zh-TW" altLang="en-US" sz="1100" dirty="0">
              <a:latin typeface="標楷體" panose="03000509000000000000" pitchFamily="65" charset="-120"/>
              <a:ea typeface="標楷體" panose="03000509000000000000" pitchFamily="65" charset="-120"/>
            </a:endParaRPr>
          </a:p>
        </p:txBody>
      </p:sp>
      <p:sp>
        <p:nvSpPr>
          <p:cNvPr id="104" name="矩形 103"/>
          <p:cNvSpPr/>
          <p:nvPr/>
        </p:nvSpPr>
        <p:spPr>
          <a:xfrm>
            <a:off x="2878418" y="6253842"/>
            <a:ext cx="1477772" cy="261610"/>
          </a:xfrm>
          <a:prstGeom prst="rect">
            <a:avLst/>
          </a:prstGeom>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209.85.246.1</a:t>
            </a:r>
            <a:endParaRPr lang="zh-TW" altLang="en-US" sz="1100" dirty="0">
              <a:latin typeface="標楷體" panose="03000509000000000000" pitchFamily="65" charset="-120"/>
              <a:ea typeface="標楷體" panose="03000509000000000000" pitchFamily="65" charset="-120"/>
            </a:endParaRPr>
          </a:p>
        </p:txBody>
      </p:sp>
      <p:sp>
        <p:nvSpPr>
          <p:cNvPr id="123" name="圓角矩形 122"/>
          <p:cNvSpPr/>
          <p:nvPr/>
        </p:nvSpPr>
        <p:spPr>
          <a:xfrm>
            <a:off x="3011843" y="2128568"/>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5" name="圓角矩形 124"/>
          <p:cNvSpPr/>
          <p:nvPr/>
        </p:nvSpPr>
        <p:spPr>
          <a:xfrm>
            <a:off x="4422461" y="3669175"/>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126" name="圓角矩形 125"/>
          <p:cNvSpPr/>
          <p:nvPr/>
        </p:nvSpPr>
        <p:spPr>
          <a:xfrm>
            <a:off x="3870423" y="3855430"/>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127" name="圓角矩形 126"/>
          <p:cNvSpPr/>
          <p:nvPr/>
        </p:nvSpPr>
        <p:spPr>
          <a:xfrm>
            <a:off x="1179552" y="3833620"/>
            <a:ext cx="107775" cy="10757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28" name="圓角矩形 127"/>
          <p:cNvSpPr/>
          <p:nvPr/>
        </p:nvSpPr>
        <p:spPr>
          <a:xfrm>
            <a:off x="643595" y="4113195"/>
            <a:ext cx="107775" cy="10757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30" name="圓角矩形 129"/>
          <p:cNvSpPr/>
          <p:nvPr/>
        </p:nvSpPr>
        <p:spPr>
          <a:xfrm>
            <a:off x="2066193" y="5654562"/>
            <a:ext cx="107775" cy="10757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8" name="文字方塊 7"/>
          <p:cNvSpPr txBox="1"/>
          <p:nvPr/>
        </p:nvSpPr>
        <p:spPr>
          <a:xfrm>
            <a:off x="5445872" y="5658947"/>
            <a:ext cx="6917278" cy="954107"/>
          </a:xfrm>
          <a:prstGeom prst="rect">
            <a:avLst/>
          </a:prstGeom>
          <a:noFill/>
        </p:spPr>
        <p:txBody>
          <a:bodyPr wrap="none" rtlCol="0">
            <a:spAutoFit/>
          </a:bodyPr>
          <a:lstStyle/>
          <a:p>
            <a:pPr marL="285750" indent="-285750">
              <a:buFont typeface="Arial" panose="020B0604020202020204" pitchFamily="34" charset="0"/>
              <a:buChar char="•"/>
            </a:pPr>
            <a:r>
              <a:rPr lang="en-US" altLang="zh-TW" sz="1400" dirty="0">
                <a:latin typeface="標楷體" panose="03000509000000000000" pitchFamily="65" charset="-120"/>
                <a:ea typeface="標楷體" panose="03000509000000000000" pitchFamily="65" charset="-120"/>
              </a:rPr>
              <a:t>Routing Table</a:t>
            </a:r>
            <a:r>
              <a:rPr lang="zh-TW" altLang="en-US" sz="1400" dirty="0">
                <a:latin typeface="標楷體" panose="03000509000000000000" pitchFamily="65" charset="-120"/>
                <a:ea typeface="標楷體" panose="03000509000000000000" pitchFamily="65" charset="-120"/>
              </a:rPr>
              <a:t> 中還包含 </a:t>
            </a:r>
            <a:r>
              <a:rPr lang="en-US" altLang="zh-TW" sz="1400" dirty="0" err="1">
                <a:solidFill>
                  <a:srgbClr val="FF0000"/>
                </a:solidFill>
                <a:latin typeface="標楷體" panose="03000509000000000000" pitchFamily="65" charset="-120"/>
                <a:ea typeface="標楷體" panose="03000509000000000000" pitchFamily="65" charset="-120"/>
              </a:rPr>
              <a:t>Netmask</a:t>
            </a:r>
            <a:r>
              <a:rPr lang="zh-TW" altLang="en-US" sz="1400" dirty="0">
                <a:latin typeface="標楷體" panose="03000509000000000000" pitchFamily="65" charset="-120"/>
                <a:ea typeface="標楷體" panose="03000509000000000000" pitchFamily="65" charset="-120"/>
              </a:rPr>
              <a:t>、</a:t>
            </a:r>
            <a:r>
              <a:rPr lang="en-US" altLang="zh-TW" sz="1400" dirty="0">
                <a:solidFill>
                  <a:srgbClr val="FF0000"/>
                </a:solidFill>
                <a:latin typeface="標楷體" panose="03000509000000000000" pitchFamily="65" charset="-120"/>
                <a:ea typeface="標楷體" panose="03000509000000000000" pitchFamily="65" charset="-120"/>
              </a:rPr>
              <a:t>Gateway</a:t>
            </a:r>
            <a:r>
              <a:rPr lang="zh-TW" altLang="en-US" sz="1400" dirty="0">
                <a:latin typeface="標楷體" panose="03000509000000000000" pitchFamily="65" charset="-120"/>
                <a:ea typeface="標楷體" panose="03000509000000000000" pitchFamily="65" charset="-120"/>
              </a:rPr>
              <a:t>。</a:t>
            </a:r>
            <a:endParaRPr lang="en-US" altLang="zh-TW" sz="1400" dirty="0">
              <a:latin typeface="標楷體" panose="03000509000000000000" pitchFamily="65" charset="-120"/>
              <a:ea typeface="標楷體" panose="03000509000000000000" pitchFamily="65" charset="-120"/>
            </a:endParaRPr>
          </a:p>
          <a:p>
            <a:pPr marL="285750" indent="-285750">
              <a:buFont typeface="Arial" panose="020B0604020202020204" pitchFamily="34" charset="0"/>
              <a:buChar char="•"/>
            </a:pPr>
            <a:r>
              <a:rPr lang="en-US" altLang="zh-TW" sz="1400" dirty="0">
                <a:latin typeface="標楷體" panose="03000509000000000000" pitchFamily="65" charset="-120"/>
                <a:ea typeface="標楷體" panose="03000509000000000000" pitchFamily="65" charset="-120"/>
              </a:rPr>
              <a:t>Routing Table </a:t>
            </a:r>
            <a:r>
              <a:rPr lang="zh-TW" altLang="en-US" sz="1400" dirty="0">
                <a:latin typeface="標楷體" panose="03000509000000000000" pitchFamily="65" charset="-120"/>
                <a:ea typeface="標楷體" panose="03000509000000000000" pitchFamily="65" charset="-120"/>
              </a:rPr>
              <a:t>每更新一筆資料，該筆資料則從</a:t>
            </a:r>
            <a:r>
              <a:rPr lang="en-US" altLang="zh-TW" sz="1400" dirty="0">
                <a:latin typeface="標楷體" panose="03000509000000000000" pitchFamily="65" charset="-120"/>
                <a:ea typeface="標楷體" panose="03000509000000000000" pitchFamily="65" charset="-120"/>
              </a:rPr>
              <a:t>180</a:t>
            </a:r>
            <a:r>
              <a:rPr lang="zh-TW" altLang="en-US" sz="1400" dirty="0">
                <a:latin typeface="標楷體" panose="03000509000000000000" pitchFamily="65" charset="-120"/>
                <a:ea typeface="標楷體" panose="03000509000000000000" pitchFamily="65" charset="-120"/>
              </a:rPr>
              <a:t>秒開始倒數，過程中如果該筆</a:t>
            </a:r>
            <a:endParaRPr lang="en-US" altLang="zh-TW" sz="1400" dirty="0">
              <a:latin typeface="標楷體" panose="03000509000000000000" pitchFamily="65" charset="-120"/>
              <a:ea typeface="標楷體" panose="03000509000000000000" pitchFamily="65" charset="-120"/>
            </a:endParaRPr>
          </a:p>
          <a:p>
            <a:r>
              <a:rPr lang="zh-TW" altLang="en-US" sz="1400" dirty="0">
                <a:latin typeface="標楷體" panose="03000509000000000000" pitchFamily="65" charset="-120"/>
                <a:ea typeface="標楷體" panose="03000509000000000000" pitchFamily="65" charset="-120"/>
              </a:rPr>
              <a:t>   資料有被使用則重新開始倒數</a:t>
            </a:r>
            <a:r>
              <a:rPr lang="en-US" altLang="zh-TW" sz="1400" dirty="0">
                <a:latin typeface="標楷體" panose="03000509000000000000" pitchFamily="65" charset="-120"/>
                <a:ea typeface="標楷體" panose="03000509000000000000" pitchFamily="65" charset="-120"/>
              </a:rPr>
              <a:t>180</a:t>
            </a:r>
            <a:r>
              <a:rPr lang="zh-TW" altLang="en-US" sz="1400" dirty="0">
                <a:latin typeface="標楷體" panose="03000509000000000000" pitchFamily="65" charset="-120"/>
                <a:ea typeface="標楷體" panose="03000509000000000000" pitchFamily="65" charset="-120"/>
              </a:rPr>
              <a:t>秒，如尚未被使用倒數歸零則從 </a:t>
            </a:r>
            <a:r>
              <a:rPr lang="en-US" altLang="zh-TW" sz="1400" dirty="0">
                <a:latin typeface="標楷體" panose="03000509000000000000" pitchFamily="65" charset="-120"/>
                <a:ea typeface="標楷體" panose="03000509000000000000" pitchFamily="65" charset="-120"/>
              </a:rPr>
              <a:t>Routing Table </a:t>
            </a:r>
          </a:p>
          <a:p>
            <a:r>
              <a:rPr lang="en-US" altLang="zh-TW" sz="1400" dirty="0">
                <a:latin typeface="標楷體" panose="03000509000000000000" pitchFamily="65" charset="-120"/>
                <a:ea typeface="標楷體" panose="03000509000000000000" pitchFamily="65" charset="-120"/>
              </a:rPr>
              <a:t>   </a:t>
            </a:r>
            <a:r>
              <a:rPr lang="zh-TW" altLang="en-US" sz="1400" dirty="0">
                <a:latin typeface="標楷體" panose="03000509000000000000" pitchFamily="65" charset="-120"/>
                <a:ea typeface="標楷體" panose="03000509000000000000" pitchFamily="65" charset="-120"/>
              </a:rPr>
              <a:t>中刪除。</a:t>
            </a:r>
            <a:endParaRPr lang="en-US" altLang="zh-TW" sz="1400" dirty="0">
              <a:latin typeface="標楷體" panose="03000509000000000000" pitchFamily="65" charset="-120"/>
              <a:ea typeface="標楷體" panose="03000509000000000000" pitchFamily="65" charset="-120"/>
            </a:endParaRPr>
          </a:p>
        </p:txBody>
      </p:sp>
      <p:sp>
        <p:nvSpPr>
          <p:cNvPr id="101" name="圓角矩形 100"/>
          <p:cNvSpPr/>
          <p:nvPr/>
        </p:nvSpPr>
        <p:spPr>
          <a:xfrm>
            <a:off x="664837" y="3468257"/>
            <a:ext cx="107775" cy="10757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07" name="矩形 106"/>
          <p:cNvSpPr/>
          <p:nvPr/>
        </p:nvSpPr>
        <p:spPr>
          <a:xfrm>
            <a:off x="437169" y="2825059"/>
            <a:ext cx="1477772" cy="261610"/>
          </a:xfrm>
          <a:prstGeom prst="rect">
            <a:avLst/>
          </a:prstGeom>
          <a:solidFill>
            <a:schemeClr val="bg1"/>
          </a:solidFill>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140.117.164.2</a:t>
            </a:r>
            <a:endParaRPr lang="zh-TW" altLang="en-US" sz="1100" dirty="0">
              <a:latin typeface="標楷體" panose="03000509000000000000" pitchFamily="65" charset="-120"/>
              <a:ea typeface="標楷體" panose="03000509000000000000" pitchFamily="65" charset="-120"/>
            </a:endParaRPr>
          </a:p>
        </p:txBody>
      </p:sp>
      <p:sp>
        <p:nvSpPr>
          <p:cNvPr id="93" name="矩形 92"/>
          <p:cNvSpPr/>
          <p:nvPr/>
        </p:nvSpPr>
        <p:spPr>
          <a:xfrm>
            <a:off x="945119" y="3194101"/>
            <a:ext cx="1477772" cy="261610"/>
          </a:xfrm>
          <a:prstGeom prst="rect">
            <a:avLst/>
          </a:prstGeom>
          <a:solidFill>
            <a:schemeClr val="bg1"/>
          </a:solidFill>
          <a:ln>
            <a:solidFill>
              <a:schemeClr val="tx1"/>
            </a:solidFill>
          </a:ln>
        </p:spPr>
        <p:txBody>
          <a:bodyPr wrap="square">
            <a:spAutoFit/>
          </a:bodyPr>
          <a:lstStyle/>
          <a:p>
            <a:pPr algn="ctr"/>
            <a:r>
              <a:rPr lang="en-US" altLang="zh-TW" sz="1100" dirty="0">
                <a:latin typeface="標楷體" panose="03000509000000000000" pitchFamily="65" charset="-120"/>
                <a:ea typeface="標楷體" panose="03000509000000000000" pitchFamily="65" charset="-120"/>
              </a:rPr>
              <a:t>202.169.174.2</a:t>
            </a:r>
            <a:endParaRPr lang="zh-TW" altLang="en-US" sz="1100" dirty="0">
              <a:latin typeface="標楷體" panose="03000509000000000000" pitchFamily="65" charset="-120"/>
              <a:ea typeface="標楷體" panose="03000509000000000000" pitchFamily="65" charset="-120"/>
            </a:endParaRPr>
          </a:p>
        </p:txBody>
      </p:sp>
      <p:sp>
        <p:nvSpPr>
          <p:cNvPr id="20" name="矩形 19"/>
          <p:cNvSpPr/>
          <p:nvPr/>
        </p:nvSpPr>
        <p:spPr>
          <a:xfrm>
            <a:off x="2012213" y="2151070"/>
            <a:ext cx="357790"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eh0</a:t>
            </a:r>
            <a:endParaRPr lang="zh-TW" altLang="en-US" sz="900" dirty="0">
              <a:latin typeface="標楷體" panose="03000509000000000000" pitchFamily="65" charset="-120"/>
              <a:ea typeface="標楷體" panose="03000509000000000000" pitchFamily="65" charset="-120"/>
            </a:endParaRPr>
          </a:p>
        </p:txBody>
      </p:sp>
      <p:sp>
        <p:nvSpPr>
          <p:cNvPr id="108" name="矩形 107"/>
          <p:cNvSpPr/>
          <p:nvPr/>
        </p:nvSpPr>
        <p:spPr>
          <a:xfrm>
            <a:off x="2967333" y="2201947"/>
            <a:ext cx="415498"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eth1</a:t>
            </a:r>
            <a:endParaRPr lang="zh-TW" altLang="en-US" sz="900" dirty="0">
              <a:latin typeface="標楷體" panose="03000509000000000000" pitchFamily="65" charset="-120"/>
              <a:ea typeface="標楷體" panose="03000509000000000000" pitchFamily="65" charset="-120"/>
            </a:endParaRPr>
          </a:p>
        </p:txBody>
      </p:sp>
      <p:sp>
        <p:nvSpPr>
          <p:cNvPr id="109" name="矩形 108"/>
          <p:cNvSpPr/>
          <p:nvPr/>
        </p:nvSpPr>
        <p:spPr>
          <a:xfrm>
            <a:off x="270174" y="3362899"/>
            <a:ext cx="415499"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eth0</a:t>
            </a:r>
            <a:endParaRPr lang="zh-TW" altLang="en-US" sz="900" dirty="0">
              <a:latin typeface="標楷體" panose="03000509000000000000" pitchFamily="65" charset="-120"/>
              <a:ea typeface="標楷體" panose="03000509000000000000" pitchFamily="65" charset="-120"/>
            </a:endParaRPr>
          </a:p>
        </p:txBody>
      </p:sp>
      <p:sp>
        <p:nvSpPr>
          <p:cNvPr id="110" name="矩形 109"/>
          <p:cNvSpPr/>
          <p:nvPr/>
        </p:nvSpPr>
        <p:spPr>
          <a:xfrm>
            <a:off x="1134791" y="3918930"/>
            <a:ext cx="415498"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eth1</a:t>
            </a:r>
            <a:endParaRPr lang="zh-TW" altLang="en-US" sz="900" dirty="0">
              <a:latin typeface="標楷體" panose="03000509000000000000" pitchFamily="65" charset="-120"/>
              <a:ea typeface="標楷體" panose="03000509000000000000" pitchFamily="65" charset="-120"/>
            </a:endParaRPr>
          </a:p>
        </p:txBody>
      </p:sp>
      <p:sp>
        <p:nvSpPr>
          <p:cNvPr id="111" name="矩形 110"/>
          <p:cNvSpPr/>
          <p:nvPr/>
        </p:nvSpPr>
        <p:spPr>
          <a:xfrm>
            <a:off x="273643" y="4060317"/>
            <a:ext cx="415499"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eth2</a:t>
            </a:r>
            <a:endParaRPr lang="zh-TW" altLang="en-US" sz="900" dirty="0">
              <a:latin typeface="標楷體" panose="03000509000000000000" pitchFamily="65" charset="-120"/>
              <a:ea typeface="標楷體" panose="03000509000000000000" pitchFamily="65" charset="-120"/>
            </a:endParaRPr>
          </a:p>
        </p:txBody>
      </p:sp>
      <p:sp>
        <p:nvSpPr>
          <p:cNvPr id="112" name="矩形 111"/>
          <p:cNvSpPr/>
          <p:nvPr/>
        </p:nvSpPr>
        <p:spPr>
          <a:xfrm>
            <a:off x="4520738" y="3592024"/>
            <a:ext cx="415498"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eth0</a:t>
            </a:r>
            <a:endParaRPr lang="zh-TW" altLang="en-US" sz="900" dirty="0">
              <a:latin typeface="標楷體" panose="03000509000000000000" pitchFamily="65" charset="-120"/>
              <a:ea typeface="標楷體" panose="03000509000000000000" pitchFamily="65" charset="-120"/>
            </a:endParaRPr>
          </a:p>
        </p:txBody>
      </p:sp>
      <p:sp>
        <p:nvSpPr>
          <p:cNvPr id="119" name="矩形 118"/>
          <p:cNvSpPr/>
          <p:nvPr/>
        </p:nvSpPr>
        <p:spPr>
          <a:xfrm>
            <a:off x="3594064" y="3615870"/>
            <a:ext cx="415499"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eth1</a:t>
            </a:r>
            <a:endParaRPr lang="zh-TW" altLang="en-US" sz="900" dirty="0">
              <a:latin typeface="標楷體" panose="03000509000000000000" pitchFamily="65" charset="-120"/>
              <a:ea typeface="標楷體" panose="03000509000000000000" pitchFamily="65" charset="-120"/>
            </a:endParaRPr>
          </a:p>
        </p:txBody>
      </p:sp>
      <p:sp>
        <p:nvSpPr>
          <p:cNvPr id="120" name="矩形 119"/>
          <p:cNvSpPr/>
          <p:nvPr/>
        </p:nvSpPr>
        <p:spPr>
          <a:xfrm>
            <a:off x="1811802" y="5417375"/>
            <a:ext cx="415498"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eth0</a:t>
            </a:r>
            <a:endParaRPr lang="zh-TW" altLang="en-US" sz="900" dirty="0">
              <a:latin typeface="標楷體" panose="03000509000000000000" pitchFamily="65" charset="-120"/>
              <a:ea typeface="標楷體" panose="03000509000000000000" pitchFamily="65" charset="-120"/>
            </a:endParaRPr>
          </a:p>
        </p:txBody>
      </p:sp>
      <p:sp>
        <p:nvSpPr>
          <p:cNvPr id="121" name="矩形 120"/>
          <p:cNvSpPr/>
          <p:nvPr/>
        </p:nvSpPr>
        <p:spPr>
          <a:xfrm>
            <a:off x="2845575" y="5417375"/>
            <a:ext cx="415499" cy="230832"/>
          </a:xfrm>
          <a:prstGeom prst="rect">
            <a:avLst/>
          </a:prstGeom>
          <a:noFill/>
        </p:spPr>
        <p:txBody>
          <a:bodyPr wrap="none">
            <a:spAutoFit/>
          </a:bodyPr>
          <a:lstStyle/>
          <a:p>
            <a:pPr algn="ctr"/>
            <a:r>
              <a:rPr lang="en-US" altLang="zh-TW" sz="900" dirty="0">
                <a:latin typeface="標楷體" panose="03000509000000000000" pitchFamily="65" charset="-120"/>
                <a:ea typeface="標楷體" panose="03000509000000000000" pitchFamily="65" charset="-120"/>
              </a:rPr>
              <a:t>eth1</a:t>
            </a:r>
            <a:endParaRPr lang="zh-TW" altLang="en-US" sz="9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772733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199" y="0"/>
            <a:ext cx="10515600" cy="1325563"/>
          </a:xfrm>
        </p:spPr>
        <p:txBody>
          <a:bodyPr/>
          <a:lstStyle/>
          <a:p>
            <a:r>
              <a:rPr lang="en-US" altLang="zh-TW" dirty="0">
                <a:latin typeface="Times New Roman" panose="02020603050405020304" pitchFamily="18" charset="0"/>
                <a:cs typeface="Times New Roman" panose="02020603050405020304" pitchFamily="18" charset="0"/>
              </a:rPr>
              <a:t>Routing Table</a:t>
            </a:r>
            <a:endParaRPr lang="zh-TW" altLang="en-US" dirty="0">
              <a:latin typeface="Times New Roman" panose="02020603050405020304" pitchFamily="18" charset="0"/>
              <a:cs typeface="Times New Roman" panose="02020603050405020304" pitchFamily="18" charset="0"/>
            </a:endParaRPr>
          </a:p>
        </p:txBody>
      </p:sp>
      <p:sp>
        <p:nvSpPr>
          <p:cNvPr id="4" name="矩形 3"/>
          <p:cNvSpPr/>
          <p:nvPr/>
        </p:nvSpPr>
        <p:spPr>
          <a:xfrm>
            <a:off x="838199" y="1140897"/>
            <a:ext cx="8039793" cy="369332"/>
          </a:xfrm>
          <a:prstGeom prst="rect">
            <a:avLst/>
          </a:prstGeom>
        </p:spPr>
        <p:txBody>
          <a:bodyPr wrap="square">
            <a:spAutoFit/>
          </a:bodyPr>
          <a:lstStyle/>
          <a:p>
            <a:r>
              <a:rPr lang="en-US" altLang="zh-TW" dirty="0">
                <a:latin typeface="Times New Roman" panose="02020603050405020304" pitchFamily="18" charset="0"/>
                <a:cs typeface="Times New Roman" panose="02020603050405020304" pitchFamily="18" charset="0"/>
              </a:rPr>
              <a:t>Router</a:t>
            </a:r>
            <a:r>
              <a:rPr lang="zh-TW" altLang="en-US" dirty="0">
                <a:latin typeface="Times New Roman" panose="02020603050405020304" pitchFamily="18" charset="0"/>
                <a:cs typeface="Times New Roman" panose="02020603050405020304" pitchFamily="18" charset="0"/>
              </a:rPr>
              <a:t>中設置</a:t>
            </a:r>
            <a:r>
              <a:rPr lang="en-US" altLang="zh-TW" dirty="0">
                <a:latin typeface="Times New Roman" panose="02020603050405020304" pitchFamily="18" charset="0"/>
                <a:cs typeface="Times New Roman" panose="02020603050405020304" pitchFamily="18" charset="0"/>
              </a:rPr>
              <a:t>IP</a:t>
            </a:r>
            <a:r>
              <a:rPr lang="zh-TW" altLang="en-US" dirty="0">
                <a:latin typeface="Times New Roman" panose="02020603050405020304" pitchFamily="18" charset="0"/>
                <a:cs typeface="Times New Roman" panose="02020603050405020304" pitchFamily="18" charset="0"/>
              </a:rPr>
              <a:t>路由表有兩種方法，分別為</a:t>
            </a:r>
            <a:r>
              <a:rPr lang="en-US" altLang="zh-TW" dirty="0">
                <a:latin typeface="Times New Roman" panose="02020603050405020304" pitchFamily="18" charset="0"/>
                <a:cs typeface="Times New Roman" panose="02020603050405020304" pitchFamily="18" charset="0"/>
              </a:rPr>
              <a:t>Static Routes</a:t>
            </a:r>
            <a:r>
              <a:rPr lang="zh-TW" altLang="en-US" dirty="0">
                <a:latin typeface="Times New Roman" panose="02020603050405020304" pitchFamily="18" charset="0"/>
                <a:cs typeface="Times New Roman" panose="02020603050405020304" pitchFamily="18" charset="0"/>
              </a:rPr>
              <a:t>和</a:t>
            </a:r>
            <a:r>
              <a:rPr lang="en-US" altLang="zh-TW" dirty="0">
                <a:latin typeface="Times New Roman" panose="02020603050405020304" pitchFamily="18" charset="0"/>
                <a:cs typeface="Times New Roman" panose="02020603050405020304" pitchFamily="18" charset="0"/>
              </a:rPr>
              <a:t>Dynamic  Routes</a:t>
            </a:r>
            <a:r>
              <a:rPr lang="zh-TW" altLang="en-US" dirty="0">
                <a:latin typeface="Times New Roman" panose="02020603050405020304" pitchFamily="18" charset="0"/>
                <a:cs typeface="Times New Roman" panose="02020603050405020304" pitchFamily="18" charset="0"/>
              </a:rPr>
              <a:t>。</a:t>
            </a:r>
            <a:endParaRPr lang="zh-TW" altLang="en-US" dirty="0"/>
          </a:p>
        </p:txBody>
      </p:sp>
      <p:sp>
        <p:nvSpPr>
          <p:cNvPr id="5" name="矩形 4"/>
          <p:cNvSpPr/>
          <p:nvPr/>
        </p:nvSpPr>
        <p:spPr>
          <a:xfrm>
            <a:off x="838199" y="1510229"/>
            <a:ext cx="8890001" cy="3000821"/>
          </a:xfrm>
          <a:prstGeom prst="rect">
            <a:avLst/>
          </a:prstGeom>
        </p:spPr>
        <p:txBody>
          <a:bodyPr wrap="square">
            <a:spAutoFit/>
          </a:bodyPr>
          <a:lstStyle/>
          <a:p>
            <a:pPr>
              <a:lnSpc>
                <a:spcPct val="150000"/>
              </a:lnSpc>
            </a:pPr>
            <a:r>
              <a:rPr lang="en-US" altLang="zh-TW" dirty="0">
                <a:latin typeface="Times New Roman" panose="02020603050405020304" pitchFamily="18" charset="0"/>
                <a:cs typeface="Times New Roman" panose="02020603050405020304" pitchFamily="18" charset="0"/>
              </a:rPr>
              <a:t>Static Routes </a:t>
            </a:r>
            <a:r>
              <a:rPr lang="zh-TW" altLang="en-US" dirty="0">
                <a:latin typeface="Times New Roman" panose="02020603050405020304" pitchFamily="18" charset="0"/>
                <a:cs typeface="Times New Roman" panose="02020603050405020304" pitchFamily="18" charset="0"/>
              </a:rPr>
              <a:t>：使用Linux命令</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 addroute</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        </a:t>
            </a:r>
            <a:endParaRPr lang="en-US" altLang="zh-TW" dirty="0">
              <a:latin typeface="Times New Roman" panose="02020603050405020304" pitchFamily="18" charset="0"/>
              <a:cs typeface="Times New Roman" panose="02020603050405020304" pitchFamily="18" charset="0"/>
            </a:endParaRPr>
          </a:p>
          <a:p>
            <a:pPr>
              <a:lnSpc>
                <a:spcPct val="150000"/>
              </a:lnSpc>
            </a:pPr>
            <a:r>
              <a:rPr lang="zh-TW" altLang="en-US" dirty="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1.</a:t>
            </a:r>
            <a:r>
              <a:rPr lang="zh-TW" altLang="en-US" dirty="0">
                <a:latin typeface="Times New Roman" panose="02020603050405020304" pitchFamily="18" charset="0"/>
                <a:cs typeface="Times New Roman" panose="02020603050405020304" pitchFamily="18" charset="0"/>
              </a:rPr>
              <a:t>   由網管人員在</a:t>
            </a:r>
            <a:r>
              <a:rPr lang="en-US" altLang="zh-TW" dirty="0">
                <a:latin typeface="Times New Roman" panose="02020603050405020304" pitchFamily="18" charset="0"/>
                <a:cs typeface="Times New Roman" panose="02020603050405020304" pitchFamily="18" charset="0"/>
              </a:rPr>
              <a:t>NSYSU</a:t>
            </a:r>
            <a:r>
              <a:rPr lang="zh-TW" altLang="en-US" dirty="0">
                <a:latin typeface="Times New Roman" panose="02020603050405020304" pitchFamily="18" charset="0"/>
                <a:cs typeface="Times New Roman" panose="02020603050405020304" pitchFamily="18" charset="0"/>
              </a:rPr>
              <a:t>核心路由器上添加以下</a:t>
            </a:r>
            <a:r>
              <a:rPr lang="en-US" altLang="zh-TW" dirty="0">
                <a:latin typeface="Times New Roman" panose="02020603050405020304" pitchFamily="18" charset="0"/>
                <a:cs typeface="Times New Roman" panose="02020603050405020304" pitchFamily="18" charset="0"/>
              </a:rPr>
              <a:t>3</a:t>
            </a:r>
            <a:r>
              <a:rPr lang="zh-TW" altLang="en-US" dirty="0">
                <a:latin typeface="Times New Roman" panose="02020603050405020304" pitchFamily="18" charset="0"/>
                <a:cs typeface="Times New Roman" panose="02020603050405020304" pitchFamily="18" charset="0"/>
              </a:rPr>
              <a:t>條路由</a:t>
            </a:r>
            <a:r>
              <a:rPr lang="en-US" altLang="zh-TW" dirty="0">
                <a:latin typeface="Times New Roman" panose="02020603050405020304" pitchFamily="18" charset="0"/>
                <a:cs typeface="Times New Roman" panose="02020603050405020304" pitchFamily="18" charset="0"/>
              </a:rPr>
              <a:t>:</a:t>
            </a:r>
          </a:p>
          <a:p>
            <a:pPr marL="1257300" lvl="2" indent="-342900">
              <a:lnSpc>
                <a:spcPct val="150000"/>
              </a:lnSpc>
              <a:buFont typeface="Arial" panose="020B0604020202020204" pitchFamily="34" charset="0"/>
              <a:buChar char="•"/>
            </a:pPr>
            <a:r>
              <a:rPr lang="zh-TW" altLang="en-US" dirty="0">
                <a:latin typeface="Times New Roman" panose="02020603050405020304" pitchFamily="18" charset="0"/>
                <a:cs typeface="Times New Roman" panose="02020603050405020304" pitchFamily="18" charset="0"/>
              </a:rPr>
              <a:t>從</a:t>
            </a:r>
            <a:r>
              <a:rPr lang="en-US" altLang="zh-TW" dirty="0">
                <a:latin typeface="Times New Roman" panose="02020603050405020304" pitchFamily="18" charset="0"/>
                <a:cs typeface="Times New Roman" panose="02020603050405020304" pitchFamily="18" charset="0"/>
              </a:rPr>
              <a:t>EE(140.117.164.</a:t>
            </a:r>
            <a:r>
              <a:rPr lang="zh-TW" altLang="en-US" dirty="0">
                <a:latin typeface="Times New Roman" panose="02020603050405020304" pitchFamily="18" charset="0"/>
                <a:cs typeface="Times New Roman" panose="02020603050405020304" pitchFamily="18" charset="0"/>
              </a:rPr>
              <a:t>*</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出發的一條路線</a:t>
            </a:r>
            <a:endParaRPr lang="en-US" altLang="zh-TW" dirty="0">
              <a:latin typeface="Times New Roman" panose="02020603050405020304" pitchFamily="18" charset="0"/>
              <a:cs typeface="Times New Roman" panose="02020603050405020304" pitchFamily="18" charset="0"/>
            </a:endParaRPr>
          </a:p>
          <a:p>
            <a:pPr marL="1257300" lvl="2" indent="-342900">
              <a:lnSpc>
                <a:spcPct val="150000"/>
              </a:lnSpc>
              <a:buFont typeface="Arial" panose="020B0604020202020204" pitchFamily="34" charset="0"/>
              <a:buChar char="•"/>
            </a:pPr>
            <a:r>
              <a:rPr lang="zh-TW" altLang="en-US" dirty="0">
                <a:latin typeface="Times New Roman" panose="02020603050405020304" pitchFamily="18" charset="0"/>
                <a:cs typeface="Times New Roman" panose="02020603050405020304" pitchFamily="18" charset="0"/>
              </a:rPr>
              <a:t>從</a:t>
            </a:r>
            <a:r>
              <a:rPr lang="en-US" altLang="zh-TW" dirty="0" err="1">
                <a:latin typeface="Times New Roman" panose="02020603050405020304" pitchFamily="18" charset="0"/>
                <a:cs typeface="Times New Roman" panose="02020603050405020304" pitchFamily="18" charset="0"/>
              </a:rPr>
              <a:t>Libral</a:t>
            </a:r>
            <a:r>
              <a:rPr lang="en-US" altLang="zh-TW" dirty="0">
                <a:latin typeface="Times New Roman" panose="02020603050405020304" pitchFamily="18" charset="0"/>
                <a:cs typeface="Times New Roman" panose="02020603050405020304" pitchFamily="18" charset="0"/>
              </a:rPr>
              <a:t> arts</a:t>
            </a:r>
            <a:r>
              <a:rPr lang="zh-TW" altLang="en-US" dirty="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(140.117.155.</a:t>
            </a:r>
            <a:r>
              <a:rPr lang="zh-TW" altLang="en-US" dirty="0">
                <a:latin typeface="Times New Roman" panose="02020603050405020304" pitchFamily="18" charset="0"/>
                <a:cs typeface="Times New Roman" panose="02020603050405020304" pitchFamily="18" charset="0"/>
              </a:rPr>
              <a:t>*</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出發的一條路線</a:t>
            </a:r>
            <a:endParaRPr lang="en-US" altLang="zh-TW" dirty="0">
              <a:latin typeface="Times New Roman" panose="02020603050405020304" pitchFamily="18" charset="0"/>
              <a:cs typeface="Times New Roman" panose="02020603050405020304" pitchFamily="18" charset="0"/>
            </a:endParaRPr>
          </a:p>
          <a:p>
            <a:pPr marL="1257300" lvl="2" indent="-342900">
              <a:lnSpc>
                <a:spcPct val="150000"/>
              </a:lnSpc>
              <a:buFont typeface="Arial" panose="020B0604020202020204" pitchFamily="34" charset="0"/>
              <a:buChar char="•"/>
            </a:pPr>
            <a:r>
              <a:rPr lang="zh-TW" altLang="en-US" dirty="0">
                <a:latin typeface="Times New Roman" panose="02020603050405020304" pitchFamily="18" charset="0"/>
                <a:cs typeface="Times New Roman" panose="02020603050405020304" pitchFamily="18" charset="0"/>
              </a:rPr>
              <a:t>從管理人員一路</a:t>
            </a:r>
            <a:r>
              <a:rPr lang="en-US" altLang="zh-TW" dirty="0">
                <a:latin typeface="Times New Roman" panose="02020603050405020304" pitchFamily="18" charset="0"/>
                <a:cs typeface="Times New Roman" panose="02020603050405020304" pitchFamily="18" charset="0"/>
              </a:rPr>
              <a:t>(140.117.150.</a:t>
            </a:r>
            <a:r>
              <a:rPr lang="zh-TW" altLang="en-US" dirty="0">
                <a:latin typeface="Times New Roman" panose="02020603050405020304" pitchFamily="18" charset="0"/>
                <a:cs typeface="Times New Roman" panose="02020603050405020304" pitchFamily="18" charset="0"/>
              </a:rPr>
              <a:t>*</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出發的一條路線</a:t>
            </a:r>
            <a:endParaRPr lang="en-US" altLang="zh-TW" dirty="0">
              <a:latin typeface="Times New Roman" panose="02020603050405020304" pitchFamily="18" charset="0"/>
              <a:cs typeface="Times New Roman" panose="02020603050405020304" pitchFamily="18" charset="0"/>
            </a:endParaRPr>
          </a:p>
          <a:p>
            <a:pPr marL="800100" lvl="1" indent="-342900">
              <a:lnSpc>
                <a:spcPct val="150000"/>
              </a:lnSpc>
              <a:buAutoNum type="arabicPeriod" startAt="2"/>
            </a:pPr>
            <a:r>
              <a:rPr lang="zh-TW" altLang="en-US" dirty="0">
                <a:latin typeface="Times New Roman" panose="02020603050405020304" pitchFamily="18" charset="0"/>
                <a:cs typeface="Times New Roman" panose="02020603050405020304" pitchFamily="18" charset="0"/>
              </a:rPr>
              <a:t>類似的方法在</a:t>
            </a:r>
            <a:r>
              <a:rPr lang="en-US" altLang="zh-TW" dirty="0">
                <a:latin typeface="Times New Roman" panose="02020603050405020304" pitchFamily="18" charset="0"/>
                <a:cs typeface="Times New Roman" panose="02020603050405020304" pitchFamily="18" charset="0"/>
              </a:rPr>
              <a:t>NCTU</a:t>
            </a:r>
            <a:r>
              <a:rPr lang="zh-TW" altLang="en-US" dirty="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Core Router</a:t>
            </a:r>
            <a:r>
              <a:rPr lang="zh-TW" altLang="en-US" dirty="0">
                <a:latin typeface="Times New Roman" panose="02020603050405020304" pitchFamily="18" charset="0"/>
                <a:cs typeface="Times New Roman" panose="02020603050405020304" pitchFamily="18" charset="0"/>
              </a:rPr>
              <a:t>上添加</a:t>
            </a:r>
            <a:r>
              <a:rPr lang="en-US" altLang="zh-TW" dirty="0">
                <a:latin typeface="Times New Roman" panose="02020603050405020304" pitchFamily="18" charset="0"/>
                <a:cs typeface="Times New Roman" panose="02020603050405020304" pitchFamily="18" charset="0"/>
              </a:rPr>
              <a:t>3</a:t>
            </a:r>
            <a:r>
              <a:rPr lang="zh-TW" altLang="en-US" dirty="0">
                <a:latin typeface="Times New Roman" panose="02020603050405020304" pitchFamily="18" charset="0"/>
                <a:cs typeface="Times New Roman" panose="02020603050405020304" pitchFamily="18" charset="0"/>
              </a:rPr>
              <a:t>個</a:t>
            </a:r>
            <a:r>
              <a:rPr lang="en-US" altLang="zh-TW" dirty="0">
                <a:latin typeface="Times New Roman" panose="02020603050405020304" pitchFamily="18" charset="0"/>
                <a:cs typeface="Times New Roman" panose="02020603050405020304" pitchFamily="18" charset="0"/>
              </a:rPr>
              <a:t>Routes (140.115.*.*)</a:t>
            </a:r>
            <a:r>
              <a:rPr lang="zh-TW" altLang="en-US" dirty="0">
                <a:latin typeface="Times New Roman" panose="02020603050405020304" pitchFamily="18" charset="0"/>
                <a:cs typeface="Times New Roman" panose="02020603050405020304" pitchFamily="18" charset="0"/>
              </a:rPr>
              <a:t>，</a:t>
            </a:r>
            <a:r>
              <a:rPr lang="en-US" altLang="zh-TW" dirty="0">
                <a:latin typeface="Times New Roman" panose="02020603050405020304" pitchFamily="18" charset="0"/>
                <a:cs typeface="Times New Roman" panose="02020603050405020304" pitchFamily="18" charset="0"/>
              </a:rPr>
              <a:t>NTU</a:t>
            </a:r>
            <a:r>
              <a:rPr lang="zh-TW" altLang="en-US" dirty="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Core 	Router</a:t>
            </a:r>
            <a:r>
              <a:rPr lang="zh-TW" altLang="en-US" dirty="0">
                <a:latin typeface="Times New Roman" panose="02020603050405020304" pitchFamily="18" charset="0"/>
                <a:cs typeface="Times New Roman" panose="02020603050405020304" pitchFamily="18" charset="0"/>
              </a:rPr>
              <a:t>上添加</a:t>
            </a:r>
            <a:r>
              <a:rPr lang="en-US" altLang="zh-TW" dirty="0">
                <a:latin typeface="Times New Roman" panose="02020603050405020304" pitchFamily="18" charset="0"/>
                <a:cs typeface="Times New Roman" panose="02020603050405020304" pitchFamily="18" charset="0"/>
              </a:rPr>
              <a:t>3</a:t>
            </a:r>
            <a:r>
              <a:rPr lang="zh-TW" altLang="en-US" dirty="0">
                <a:latin typeface="Times New Roman" panose="02020603050405020304" pitchFamily="18" charset="0"/>
                <a:cs typeface="Times New Roman" panose="02020603050405020304" pitchFamily="18" charset="0"/>
              </a:rPr>
              <a:t>個</a:t>
            </a:r>
            <a:r>
              <a:rPr lang="en-US" altLang="zh-TW" dirty="0">
                <a:latin typeface="Times New Roman" panose="02020603050405020304" pitchFamily="18" charset="0"/>
                <a:cs typeface="Times New Roman" panose="02020603050405020304" pitchFamily="18" charset="0"/>
              </a:rPr>
              <a:t>Routes(140.118.</a:t>
            </a:r>
            <a:r>
              <a:rPr lang="zh-TW" altLang="en-US" dirty="0">
                <a:latin typeface="Times New Roman" panose="02020603050405020304" pitchFamily="18" charset="0"/>
                <a:cs typeface="Times New Roman" panose="02020603050405020304" pitchFamily="18" charset="0"/>
              </a:rPr>
              <a:t>*</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 </a:t>
            </a:r>
            <a:endParaRPr lang="en-US" altLang="zh-TW" dirty="0">
              <a:latin typeface="Times New Roman" panose="02020603050405020304" pitchFamily="18" charset="0"/>
              <a:cs typeface="Times New Roman" panose="02020603050405020304" pitchFamily="18" charset="0"/>
            </a:endParaRPr>
          </a:p>
        </p:txBody>
      </p:sp>
      <p:sp>
        <p:nvSpPr>
          <p:cNvPr id="6" name="矩形 5"/>
          <p:cNvSpPr/>
          <p:nvPr/>
        </p:nvSpPr>
        <p:spPr>
          <a:xfrm>
            <a:off x="471054" y="4234051"/>
            <a:ext cx="6894021" cy="923330"/>
          </a:xfrm>
          <a:prstGeom prst="rect">
            <a:avLst/>
          </a:prstGeom>
        </p:spPr>
        <p:txBody>
          <a:bodyPr wrap="square">
            <a:spAutoFit/>
          </a:bodyPr>
          <a:lstStyle/>
          <a:p>
            <a:pPr marL="800100" lvl="1" indent="-342900">
              <a:lnSpc>
                <a:spcPct val="150000"/>
              </a:lnSpc>
              <a:buAutoNum type="arabicPeriod" startAt="2"/>
            </a:pPr>
            <a:endParaRPr lang="en-US" altLang="zh-TW" dirty="0">
              <a:latin typeface="Times New Roman" panose="02020603050405020304" pitchFamily="18" charset="0"/>
              <a:cs typeface="Times New Roman" panose="02020603050405020304" pitchFamily="18" charset="0"/>
            </a:endParaRPr>
          </a:p>
          <a:p>
            <a:pPr lvl="1">
              <a:lnSpc>
                <a:spcPct val="150000"/>
              </a:lnSpc>
            </a:pPr>
            <a:r>
              <a:rPr lang="en-US" altLang="zh-TW" dirty="0">
                <a:latin typeface="Times New Roman" panose="02020603050405020304" pitchFamily="18" charset="0"/>
                <a:cs typeface="Times New Roman" panose="02020603050405020304" pitchFamily="18" charset="0"/>
              </a:rPr>
              <a:t>Dynamic  Routes </a:t>
            </a:r>
            <a:r>
              <a:rPr lang="zh-TW" altLang="en-US" dirty="0">
                <a:latin typeface="Times New Roman" panose="02020603050405020304" pitchFamily="18" charset="0"/>
                <a:cs typeface="Times New Roman" panose="02020603050405020304" pitchFamily="18" charset="0"/>
              </a:rPr>
              <a:t>：通過</a:t>
            </a:r>
            <a:r>
              <a:rPr lang="en-US" altLang="zh-TW" dirty="0">
                <a:latin typeface="Times New Roman" panose="02020603050405020304" pitchFamily="18" charset="0"/>
                <a:cs typeface="Times New Roman" panose="02020603050405020304" pitchFamily="18" charset="0"/>
              </a:rPr>
              <a:t>Routing protocols(RIP</a:t>
            </a:r>
            <a:r>
              <a:rPr lang="zh-TW" altLang="en-US" dirty="0">
                <a:latin typeface="Times New Roman" panose="02020603050405020304" pitchFamily="18" charset="0"/>
                <a:cs typeface="Times New Roman" panose="02020603050405020304" pitchFamily="18" charset="0"/>
              </a:rPr>
              <a:t>，</a:t>
            </a:r>
            <a:r>
              <a:rPr lang="en-US" altLang="zh-TW" dirty="0">
                <a:latin typeface="Times New Roman" panose="02020603050405020304" pitchFamily="18" charset="0"/>
                <a:cs typeface="Times New Roman" panose="02020603050405020304" pitchFamily="18" charset="0"/>
              </a:rPr>
              <a:t>OSPF</a:t>
            </a:r>
            <a:r>
              <a:rPr lang="zh-TW" altLang="en-US" dirty="0">
                <a:latin typeface="Times New Roman" panose="02020603050405020304" pitchFamily="18" charset="0"/>
                <a:cs typeface="Times New Roman" panose="02020603050405020304" pitchFamily="18" charset="0"/>
              </a:rPr>
              <a:t>和</a:t>
            </a:r>
            <a:r>
              <a:rPr lang="en-US" altLang="zh-TW" dirty="0">
                <a:latin typeface="Times New Roman" panose="02020603050405020304" pitchFamily="18" charset="0"/>
                <a:cs typeface="Times New Roman" panose="02020603050405020304" pitchFamily="18" charset="0"/>
              </a:rPr>
              <a:t>BGP)</a:t>
            </a:r>
            <a:endParaRPr lang="zh-TW"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51269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2642812"/>
            <a:ext cx="10515600" cy="1325563"/>
          </a:xfrm>
        </p:spPr>
        <p:txBody>
          <a:bodyPr/>
          <a:lstStyle/>
          <a:p>
            <a:pPr algn="ctr"/>
            <a:r>
              <a:rPr lang="en-US" altLang="zh-TW" dirty="0">
                <a:latin typeface="Times New Roman" panose="02020603050405020304" pitchFamily="18" charset="0"/>
                <a:cs typeface="Times New Roman" panose="02020603050405020304" pitchFamily="18" charset="0"/>
              </a:rPr>
              <a:t>Static Routes</a:t>
            </a:r>
            <a:endParaRPr lang="zh-TW"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99717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3" name="直線接點 62"/>
          <p:cNvCxnSpPr/>
          <p:nvPr/>
        </p:nvCxnSpPr>
        <p:spPr>
          <a:xfrm flipH="1" flipV="1">
            <a:off x="2575459" y="1850249"/>
            <a:ext cx="1741110" cy="902814"/>
          </a:xfrm>
          <a:prstGeom prst="line">
            <a:avLst/>
          </a:prstGeom>
          <a:ln w="28575"/>
        </p:spPr>
        <p:style>
          <a:lnRef idx="1">
            <a:schemeClr val="dk1"/>
          </a:lnRef>
          <a:fillRef idx="0">
            <a:schemeClr val="dk1"/>
          </a:fillRef>
          <a:effectRef idx="0">
            <a:schemeClr val="dk1"/>
          </a:effectRef>
          <a:fontRef idx="minor">
            <a:schemeClr val="tx1"/>
          </a:fontRef>
        </p:style>
      </p:cxnSp>
      <p:cxnSp>
        <p:nvCxnSpPr>
          <p:cNvPr id="53" name="直線接點 52"/>
          <p:cNvCxnSpPr/>
          <p:nvPr/>
        </p:nvCxnSpPr>
        <p:spPr>
          <a:xfrm flipV="1">
            <a:off x="4324062" y="1930498"/>
            <a:ext cx="1603393" cy="813062"/>
          </a:xfrm>
          <a:prstGeom prst="line">
            <a:avLst/>
          </a:prstGeom>
          <a:ln w="28575"/>
        </p:spPr>
        <p:style>
          <a:lnRef idx="1">
            <a:schemeClr val="dk1"/>
          </a:lnRef>
          <a:fillRef idx="0">
            <a:schemeClr val="dk1"/>
          </a:fillRef>
          <a:effectRef idx="0">
            <a:schemeClr val="dk1"/>
          </a:effectRef>
          <a:fontRef idx="minor">
            <a:schemeClr val="tx1"/>
          </a:fontRef>
        </p:style>
      </p:cxnSp>
      <p:cxnSp>
        <p:nvCxnSpPr>
          <p:cNvPr id="50" name="直線接點 49"/>
          <p:cNvCxnSpPr/>
          <p:nvPr/>
        </p:nvCxnSpPr>
        <p:spPr>
          <a:xfrm>
            <a:off x="2629676" y="1865200"/>
            <a:ext cx="3297779" cy="0"/>
          </a:xfrm>
          <a:prstGeom prst="line">
            <a:avLst/>
          </a:prstGeom>
          <a:ln w="28575"/>
        </p:spPr>
        <p:style>
          <a:lnRef idx="1">
            <a:schemeClr val="dk1"/>
          </a:lnRef>
          <a:fillRef idx="0">
            <a:schemeClr val="dk1"/>
          </a:fillRef>
          <a:effectRef idx="0">
            <a:schemeClr val="dk1"/>
          </a:effectRef>
          <a:fontRef idx="minor">
            <a:schemeClr val="tx1"/>
          </a:fontRef>
        </p:style>
      </p:cxnSp>
      <p:sp>
        <p:nvSpPr>
          <p:cNvPr id="38" name="橢圓 37"/>
          <p:cNvSpPr/>
          <p:nvPr/>
        </p:nvSpPr>
        <p:spPr>
          <a:xfrm>
            <a:off x="2792013" y="2785854"/>
            <a:ext cx="2567296" cy="256729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3914857" y="2131777"/>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NSYSU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grpSp>
        <p:nvGrpSpPr>
          <p:cNvPr id="84" name="群組 83"/>
          <p:cNvGrpSpPr/>
          <p:nvPr/>
        </p:nvGrpSpPr>
        <p:grpSpPr>
          <a:xfrm>
            <a:off x="4494075" y="5373645"/>
            <a:ext cx="7462000" cy="1292662"/>
            <a:chOff x="4857744" y="5000207"/>
            <a:chExt cx="7462000" cy="1292662"/>
          </a:xfrm>
        </p:grpSpPr>
        <p:sp>
          <p:nvSpPr>
            <p:cNvPr id="123" name="矩形 122"/>
            <p:cNvSpPr/>
            <p:nvPr/>
          </p:nvSpPr>
          <p:spPr>
            <a:xfrm>
              <a:off x="4857744" y="5369539"/>
              <a:ext cx="7462000" cy="923330"/>
            </a:xfrm>
            <a:prstGeom prst="rect">
              <a:avLst/>
            </a:prstGeom>
            <a:ln>
              <a:solidFill>
                <a:schemeClr val="tx1"/>
              </a:solidFill>
            </a:ln>
          </p:spPr>
          <p:txBody>
            <a:bodyPr wrap="square">
              <a:spAutoFit/>
            </a:bodyPr>
            <a:lstStyle/>
            <a:p>
              <a:r>
                <a:rPr lang="zh-TW" altLang="en-US" dirty="0">
                  <a:solidFill>
                    <a:schemeClr val="accent1">
                      <a:lumMod val="75000"/>
                    </a:schemeClr>
                  </a:solidFill>
                  <a:latin typeface="Times New Roman" panose="02020603050405020304" pitchFamily="18" charset="0"/>
                  <a:cs typeface="Times New Roman" panose="02020603050405020304" pitchFamily="18" charset="0"/>
                </a:rPr>
                <a:t>route add -net </a:t>
              </a:r>
              <a:r>
                <a:rPr lang="en-US" altLang="zh-TW" dirty="0">
                  <a:latin typeface="Times New Roman" panose="02020603050405020304" pitchFamily="18" charset="0"/>
                  <a:cs typeface="Times New Roman" panose="02020603050405020304" pitchFamily="18" charset="0"/>
                </a:rPr>
                <a:t>140</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17</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64</a:t>
              </a:r>
              <a:r>
                <a:rPr lang="zh-TW" altLang="en-US" dirty="0">
                  <a:latin typeface="Times New Roman" panose="02020603050405020304" pitchFamily="18" charset="0"/>
                  <a:cs typeface="Times New Roman" panose="02020603050405020304" pitchFamily="18" charset="0"/>
                </a:rPr>
                <a:t>.0 </a:t>
              </a:r>
              <a:r>
                <a:rPr lang="zh-TW" altLang="en-US" dirty="0">
                  <a:solidFill>
                    <a:schemeClr val="accent1">
                      <a:lumMod val="75000"/>
                    </a:schemeClr>
                  </a:solidFill>
                  <a:latin typeface="Times New Roman" panose="02020603050405020304" pitchFamily="18" charset="0"/>
                  <a:cs typeface="Times New Roman" panose="02020603050405020304" pitchFamily="18" charset="0"/>
                </a:rPr>
                <a:t>netmask</a:t>
              </a:r>
              <a:r>
                <a:rPr lang="zh-TW" altLang="en-US" dirty="0">
                  <a:latin typeface="Times New Roman" panose="02020603050405020304" pitchFamily="18" charset="0"/>
                  <a:cs typeface="Times New Roman" panose="02020603050405020304" pitchFamily="18" charset="0"/>
                </a:rPr>
                <a:t> 255.255.255.0 eth</a:t>
              </a:r>
              <a:r>
                <a:rPr lang="en-US" altLang="zh-TW" dirty="0">
                  <a:latin typeface="Times New Roman" panose="02020603050405020304" pitchFamily="18" charset="0"/>
                  <a:cs typeface="Times New Roman" panose="02020603050405020304" pitchFamily="18" charset="0"/>
                </a:rPr>
                <a:t>2</a:t>
              </a:r>
            </a:p>
            <a:p>
              <a:r>
                <a:rPr lang="zh-TW" altLang="en-US" dirty="0">
                  <a:solidFill>
                    <a:schemeClr val="accent1">
                      <a:lumMod val="75000"/>
                    </a:schemeClr>
                  </a:solidFill>
                  <a:latin typeface="Times New Roman" panose="02020603050405020304" pitchFamily="18" charset="0"/>
                  <a:cs typeface="Times New Roman" panose="02020603050405020304" pitchFamily="18" charset="0"/>
                </a:rPr>
                <a:t>route add -net </a:t>
              </a:r>
              <a:r>
                <a:rPr lang="en-US" altLang="zh-TW" dirty="0">
                  <a:latin typeface="Times New Roman" panose="02020603050405020304" pitchFamily="18" charset="0"/>
                  <a:cs typeface="Times New Roman" panose="02020603050405020304" pitchFamily="18" charset="0"/>
                </a:rPr>
                <a:t>140</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17</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55</a:t>
              </a:r>
              <a:r>
                <a:rPr lang="zh-TW" altLang="en-US" dirty="0">
                  <a:latin typeface="Times New Roman" panose="02020603050405020304" pitchFamily="18" charset="0"/>
                  <a:cs typeface="Times New Roman" panose="02020603050405020304" pitchFamily="18" charset="0"/>
                </a:rPr>
                <a:t>.0 </a:t>
              </a:r>
              <a:r>
                <a:rPr lang="zh-TW" altLang="en-US" dirty="0">
                  <a:solidFill>
                    <a:schemeClr val="accent1">
                      <a:lumMod val="75000"/>
                    </a:schemeClr>
                  </a:solidFill>
                  <a:latin typeface="Times New Roman" panose="02020603050405020304" pitchFamily="18" charset="0"/>
                  <a:cs typeface="Times New Roman" panose="02020603050405020304" pitchFamily="18" charset="0"/>
                </a:rPr>
                <a:t>netmask</a:t>
              </a:r>
              <a:r>
                <a:rPr lang="zh-TW" altLang="en-US" dirty="0">
                  <a:latin typeface="Times New Roman" panose="02020603050405020304" pitchFamily="18" charset="0"/>
                  <a:cs typeface="Times New Roman" panose="02020603050405020304" pitchFamily="18" charset="0"/>
                </a:rPr>
                <a:t> 255.255.255.0 eth</a:t>
              </a:r>
              <a:r>
                <a:rPr lang="en-US" altLang="zh-TW" dirty="0">
                  <a:latin typeface="Times New Roman" panose="02020603050405020304" pitchFamily="18" charset="0"/>
                  <a:cs typeface="Times New Roman" panose="02020603050405020304" pitchFamily="18" charset="0"/>
                </a:rPr>
                <a:t>0</a:t>
              </a:r>
              <a:r>
                <a:rPr lang="zh-TW" altLang="en-US" dirty="0">
                  <a:latin typeface="Times New Roman" panose="02020603050405020304" pitchFamily="18" charset="0"/>
                  <a:cs typeface="Times New Roman" panose="02020603050405020304" pitchFamily="18" charset="0"/>
                </a:rPr>
                <a:t> </a:t>
              </a:r>
            </a:p>
            <a:p>
              <a:r>
                <a:rPr lang="zh-TW" altLang="en-US" dirty="0">
                  <a:solidFill>
                    <a:schemeClr val="accent1">
                      <a:lumMod val="75000"/>
                    </a:schemeClr>
                  </a:solidFill>
                  <a:latin typeface="Times New Roman" panose="02020603050405020304" pitchFamily="18" charset="0"/>
                  <a:cs typeface="Times New Roman" panose="02020603050405020304" pitchFamily="18" charset="0"/>
                </a:rPr>
                <a:t>route add -net </a:t>
              </a:r>
              <a:r>
                <a:rPr lang="en-US" altLang="zh-TW" dirty="0">
                  <a:latin typeface="Times New Roman" panose="02020603050405020304" pitchFamily="18" charset="0"/>
                  <a:cs typeface="Times New Roman" panose="02020603050405020304" pitchFamily="18" charset="0"/>
                </a:rPr>
                <a:t>140</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17</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50</a:t>
              </a:r>
              <a:r>
                <a:rPr lang="zh-TW" altLang="en-US" dirty="0">
                  <a:latin typeface="Times New Roman" panose="02020603050405020304" pitchFamily="18" charset="0"/>
                  <a:cs typeface="Times New Roman" panose="02020603050405020304" pitchFamily="18" charset="0"/>
                </a:rPr>
                <a:t>.0 </a:t>
              </a:r>
              <a:r>
                <a:rPr lang="zh-TW" altLang="en-US" dirty="0">
                  <a:solidFill>
                    <a:schemeClr val="accent1">
                      <a:lumMod val="75000"/>
                    </a:schemeClr>
                  </a:solidFill>
                  <a:latin typeface="Times New Roman" panose="02020603050405020304" pitchFamily="18" charset="0"/>
                  <a:cs typeface="Times New Roman" panose="02020603050405020304" pitchFamily="18" charset="0"/>
                </a:rPr>
                <a:t>netmask</a:t>
              </a:r>
              <a:r>
                <a:rPr lang="zh-TW" altLang="en-US" dirty="0">
                  <a:latin typeface="Times New Roman" panose="02020603050405020304" pitchFamily="18" charset="0"/>
                  <a:cs typeface="Times New Roman" panose="02020603050405020304" pitchFamily="18" charset="0"/>
                </a:rPr>
                <a:t> 255.255.255.0 eth</a:t>
              </a:r>
              <a:r>
                <a:rPr lang="en-US" altLang="zh-TW" dirty="0">
                  <a:latin typeface="Times New Roman" panose="02020603050405020304" pitchFamily="18" charset="0"/>
                  <a:cs typeface="Times New Roman" panose="02020603050405020304" pitchFamily="18" charset="0"/>
                </a:rPr>
                <a:t>1</a:t>
              </a:r>
              <a:r>
                <a:rPr lang="zh-TW" altLang="en-US" dirty="0">
                  <a:latin typeface="Times New Roman" panose="02020603050405020304" pitchFamily="18" charset="0"/>
                  <a:cs typeface="Times New Roman" panose="02020603050405020304" pitchFamily="18" charset="0"/>
                </a:rPr>
                <a:t> </a:t>
              </a:r>
            </a:p>
          </p:txBody>
        </p:sp>
        <p:sp>
          <p:nvSpPr>
            <p:cNvPr id="131" name="文字方塊 130"/>
            <p:cNvSpPr txBox="1"/>
            <p:nvPr/>
          </p:nvSpPr>
          <p:spPr>
            <a:xfrm>
              <a:off x="6642401" y="5000207"/>
              <a:ext cx="4023281" cy="369332"/>
            </a:xfrm>
            <a:prstGeom prst="rect">
              <a:avLst/>
            </a:prstGeom>
            <a:noFill/>
          </p:spPr>
          <p:txBody>
            <a:bodyPr wrap="none" rtlCol="0">
              <a:spAutoFit/>
            </a:bodyPr>
            <a:lstStyle/>
            <a:p>
              <a:r>
                <a:rPr lang="en-US" altLang="zh-TW" dirty="0">
                  <a:solidFill>
                    <a:srgbClr val="FF0000"/>
                  </a:solidFill>
                  <a:latin typeface="Times New Roman" panose="02020603050405020304" pitchFamily="18" charset="0"/>
                  <a:cs typeface="Times New Roman" panose="02020603050405020304" pitchFamily="18" charset="0"/>
                </a:rPr>
                <a:t>IP                                Mask </a:t>
              </a:r>
              <a:r>
                <a:rPr lang="zh-TW" altLang="en-US" dirty="0">
                  <a:solidFill>
                    <a:srgbClr val="FF0000"/>
                  </a:solidFill>
                  <a:latin typeface="Times New Roman" panose="02020603050405020304" pitchFamily="18" charset="0"/>
                  <a:cs typeface="Times New Roman" panose="02020603050405020304" pitchFamily="18" charset="0"/>
                </a:rPr>
                <a:t>      </a:t>
              </a:r>
              <a:r>
                <a:rPr lang="en-US" altLang="zh-TW" dirty="0">
                  <a:solidFill>
                    <a:srgbClr val="FF0000"/>
                  </a:solidFill>
                  <a:latin typeface="Times New Roman" panose="02020603050405020304" pitchFamily="18" charset="0"/>
                  <a:cs typeface="Times New Roman" panose="02020603050405020304" pitchFamily="18" charset="0"/>
                </a:rPr>
                <a:t>Interface</a:t>
              </a:r>
              <a:endParaRPr lang="zh-TW" altLang="en-US" dirty="0">
                <a:solidFill>
                  <a:srgbClr val="FF0000"/>
                </a:solidFill>
                <a:latin typeface="Times New Roman" panose="02020603050405020304" pitchFamily="18" charset="0"/>
                <a:cs typeface="Times New Roman" panose="02020603050405020304" pitchFamily="18" charset="0"/>
              </a:endParaRPr>
            </a:p>
          </p:txBody>
        </p:sp>
      </p:grpSp>
      <p:sp>
        <p:nvSpPr>
          <p:cNvPr id="141" name="圓角矩形 140"/>
          <p:cNvSpPr/>
          <p:nvPr/>
        </p:nvSpPr>
        <p:spPr>
          <a:xfrm>
            <a:off x="4512257" y="2809527"/>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7" name="矩形 66"/>
          <p:cNvSpPr/>
          <p:nvPr/>
        </p:nvSpPr>
        <p:spPr>
          <a:xfrm>
            <a:off x="4560751" y="2679898"/>
            <a:ext cx="405880" cy="246221"/>
          </a:xfrm>
          <a:prstGeom prst="rect">
            <a:avLst/>
          </a:prstGeom>
          <a:ln>
            <a:no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eth0</a:t>
            </a:r>
          </a:p>
        </p:txBody>
      </p:sp>
      <p:sp>
        <p:nvSpPr>
          <p:cNvPr id="142" name="文字方塊 141"/>
          <p:cNvSpPr txBox="1"/>
          <p:nvPr/>
        </p:nvSpPr>
        <p:spPr>
          <a:xfrm>
            <a:off x="2935205" y="5881476"/>
            <a:ext cx="1418017" cy="646331"/>
          </a:xfrm>
          <a:prstGeom prst="rect">
            <a:avLst/>
          </a:prstGeom>
          <a:noFill/>
        </p:spPr>
        <p:txBody>
          <a:bodyPr wrap="none" rtlCol="0">
            <a:spAutoFit/>
          </a:bodyPr>
          <a:lstStyle/>
          <a:p>
            <a:pPr algn="ctr"/>
            <a:r>
              <a:rPr lang="en-US" altLang="zh-TW" b="1" dirty="0">
                <a:latin typeface="Times New Roman" panose="02020603050405020304" pitchFamily="18" charset="0"/>
                <a:cs typeface="Times New Roman" panose="02020603050405020304" pitchFamily="18" charset="0"/>
              </a:rPr>
              <a:t>NSYSU </a:t>
            </a:r>
          </a:p>
          <a:p>
            <a:pPr algn="ctr"/>
            <a:r>
              <a:rPr lang="en-US" altLang="zh-TW" b="1" dirty="0">
                <a:latin typeface="Times New Roman" panose="02020603050405020304" pitchFamily="18" charset="0"/>
                <a:cs typeface="Times New Roman" panose="02020603050405020304" pitchFamily="18" charset="0"/>
              </a:rPr>
              <a:t>Core Router</a:t>
            </a:r>
            <a:endParaRPr lang="zh-TW" altLang="en-US" b="1" dirty="0">
              <a:latin typeface="Times New Roman" panose="02020603050405020304" pitchFamily="18" charset="0"/>
              <a:cs typeface="Times New Roman" panose="02020603050405020304" pitchFamily="18" charset="0"/>
            </a:endParaRPr>
          </a:p>
        </p:txBody>
      </p:sp>
      <p:graphicFrame>
        <p:nvGraphicFramePr>
          <p:cNvPr id="62" name="表格 61"/>
          <p:cNvGraphicFramePr>
            <a:graphicFrameLocks noGrp="1"/>
          </p:cNvGraphicFramePr>
          <p:nvPr>
            <p:extLst>
              <p:ext uri="{D42A27DB-BD31-4B8C-83A1-F6EECF244321}">
                <p14:modId xmlns:p14="http://schemas.microsoft.com/office/powerpoint/2010/main" val="2239947593"/>
              </p:ext>
            </p:extLst>
          </p:nvPr>
        </p:nvGraphicFramePr>
        <p:xfrm>
          <a:off x="6375696" y="4134593"/>
          <a:ext cx="3573472" cy="914400"/>
        </p:xfrm>
        <a:graphic>
          <a:graphicData uri="http://schemas.openxmlformats.org/drawingml/2006/table">
            <a:tbl>
              <a:tblPr firstRow="1" bandRow="1">
                <a:tableStyleId>{5C22544A-7EE6-4342-B048-85BDC9FD1C3A}</a:tableStyleId>
              </a:tblPr>
              <a:tblGrid>
                <a:gridCol w="893368">
                  <a:extLst>
                    <a:ext uri="{9D8B030D-6E8A-4147-A177-3AD203B41FA5}">
                      <a16:colId xmlns:a16="http://schemas.microsoft.com/office/drawing/2014/main" val="4121475037"/>
                    </a:ext>
                  </a:extLst>
                </a:gridCol>
                <a:gridCol w="893368">
                  <a:extLst>
                    <a:ext uri="{9D8B030D-6E8A-4147-A177-3AD203B41FA5}">
                      <a16:colId xmlns:a16="http://schemas.microsoft.com/office/drawing/2014/main" val="4240294042"/>
                    </a:ext>
                  </a:extLst>
                </a:gridCol>
                <a:gridCol w="893368">
                  <a:extLst>
                    <a:ext uri="{9D8B030D-6E8A-4147-A177-3AD203B41FA5}">
                      <a16:colId xmlns:a16="http://schemas.microsoft.com/office/drawing/2014/main" val="3620562053"/>
                    </a:ext>
                  </a:extLst>
                </a:gridCol>
                <a:gridCol w="893368">
                  <a:extLst>
                    <a:ext uri="{9D8B030D-6E8A-4147-A177-3AD203B41FA5}">
                      <a16:colId xmlns:a16="http://schemas.microsoft.com/office/drawing/2014/main" val="2700300825"/>
                    </a:ext>
                  </a:extLst>
                </a:gridCol>
              </a:tblGrid>
              <a:tr h="196917">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IP</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Mask</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Interface</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Metric</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709011"/>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140.117.150.0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eth1</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092813"/>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140.117.155.0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893279"/>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140.117.164.0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eth2</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0842340"/>
                  </a:ext>
                </a:extLst>
              </a:tr>
            </a:tbl>
          </a:graphicData>
        </a:graphic>
      </p:graphicFrame>
      <p:grpSp>
        <p:nvGrpSpPr>
          <p:cNvPr id="2" name="群組 1"/>
          <p:cNvGrpSpPr/>
          <p:nvPr/>
        </p:nvGrpSpPr>
        <p:grpSpPr>
          <a:xfrm>
            <a:off x="2883065" y="3712162"/>
            <a:ext cx="969529" cy="714680"/>
            <a:chOff x="909147" y="4602458"/>
            <a:chExt cx="969529" cy="714680"/>
          </a:xfrm>
        </p:grpSpPr>
        <p:sp>
          <p:nvSpPr>
            <p:cNvPr id="64" name="矩形 63"/>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140.117.164.0</a:t>
              </a:r>
              <a:endParaRPr lang="zh-TW" altLang="en-US" sz="800" dirty="0">
                <a:latin typeface="標楷體" panose="03000509000000000000" pitchFamily="65" charset="-120"/>
                <a:ea typeface="標楷體" panose="03000509000000000000" pitchFamily="65" charset="-120"/>
              </a:endParaRPr>
            </a:p>
          </p:txBody>
        </p:sp>
        <p:sp>
          <p:nvSpPr>
            <p:cNvPr id="65" name="橢圓 64"/>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66" name="文字方塊 65"/>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LAN1</a:t>
              </a:r>
              <a:endParaRPr lang="zh-TW" altLang="en-US" sz="1400" dirty="0">
                <a:latin typeface="標楷體" panose="03000509000000000000" pitchFamily="65" charset="-120"/>
                <a:ea typeface="標楷體" panose="03000509000000000000" pitchFamily="65" charset="-120"/>
              </a:endParaRPr>
            </a:p>
          </p:txBody>
        </p:sp>
      </p:grpSp>
      <p:grpSp>
        <p:nvGrpSpPr>
          <p:cNvPr id="3" name="群組 2"/>
          <p:cNvGrpSpPr/>
          <p:nvPr/>
        </p:nvGrpSpPr>
        <p:grpSpPr>
          <a:xfrm>
            <a:off x="4339230" y="3709919"/>
            <a:ext cx="969529" cy="714680"/>
            <a:chOff x="2171814" y="5038104"/>
            <a:chExt cx="969529" cy="714680"/>
          </a:xfrm>
        </p:grpSpPr>
        <p:sp>
          <p:nvSpPr>
            <p:cNvPr id="68" name="矩形 67"/>
            <p:cNvSpPr/>
            <p:nvPr/>
          </p:nvSpPr>
          <p:spPr>
            <a:xfrm>
              <a:off x="2244842" y="5177757"/>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140.117.155.0</a:t>
              </a:r>
              <a:endParaRPr lang="zh-TW" altLang="en-US" sz="800" dirty="0">
                <a:latin typeface="標楷體" panose="03000509000000000000" pitchFamily="65" charset="-120"/>
                <a:ea typeface="標楷體" panose="03000509000000000000" pitchFamily="65" charset="-120"/>
              </a:endParaRPr>
            </a:p>
          </p:txBody>
        </p:sp>
        <p:sp>
          <p:nvSpPr>
            <p:cNvPr id="69" name="橢圓 68"/>
            <p:cNvSpPr/>
            <p:nvPr/>
          </p:nvSpPr>
          <p:spPr>
            <a:xfrm>
              <a:off x="2171814" y="5038104"/>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71" name="文字方塊 70"/>
            <p:cNvSpPr txBox="1"/>
            <p:nvPr/>
          </p:nvSpPr>
          <p:spPr>
            <a:xfrm>
              <a:off x="2398729" y="5320836"/>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LAN2</a:t>
              </a:r>
              <a:endParaRPr lang="zh-TW" altLang="en-US" sz="1400" dirty="0">
                <a:latin typeface="標楷體" panose="03000509000000000000" pitchFamily="65" charset="-120"/>
                <a:ea typeface="標楷體" panose="03000509000000000000" pitchFamily="65" charset="-120"/>
              </a:endParaRPr>
            </a:p>
          </p:txBody>
        </p:sp>
      </p:grpSp>
      <p:grpSp>
        <p:nvGrpSpPr>
          <p:cNvPr id="4" name="群組 3"/>
          <p:cNvGrpSpPr/>
          <p:nvPr/>
        </p:nvGrpSpPr>
        <p:grpSpPr>
          <a:xfrm>
            <a:off x="3653719" y="4486291"/>
            <a:ext cx="969529" cy="714680"/>
            <a:chOff x="1064685" y="5881476"/>
            <a:chExt cx="969529" cy="714680"/>
          </a:xfrm>
        </p:grpSpPr>
        <p:sp>
          <p:nvSpPr>
            <p:cNvPr id="75" name="矩形 74"/>
            <p:cNvSpPr/>
            <p:nvPr/>
          </p:nvSpPr>
          <p:spPr>
            <a:xfrm>
              <a:off x="1137713" y="6021129"/>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140.117.150.0</a:t>
              </a:r>
              <a:endParaRPr lang="zh-TW" altLang="en-US" sz="800" dirty="0">
                <a:latin typeface="標楷體" panose="03000509000000000000" pitchFamily="65" charset="-120"/>
                <a:ea typeface="標楷體" panose="03000509000000000000" pitchFamily="65" charset="-120"/>
              </a:endParaRPr>
            </a:p>
          </p:txBody>
        </p:sp>
        <p:sp>
          <p:nvSpPr>
            <p:cNvPr id="78" name="橢圓 77"/>
            <p:cNvSpPr/>
            <p:nvPr/>
          </p:nvSpPr>
          <p:spPr>
            <a:xfrm>
              <a:off x="1064685" y="5881476"/>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79" name="文字方塊 78"/>
            <p:cNvSpPr txBox="1"/>
            <p:nvPr/>
          </p:nvSpPr>
          <p:spPr>
            <a:xfrm>
              <a:off x="1291600" y="6164208"/>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LAN3</a:t>
              </a:r>
              <a:endParaRPr lang="zh-TW" altLang="en-US" sz="1400" dirty="0">
                <a:latin typeface="標楷體" panose="03000509000000000000" pitchFamily="65" charset="-120"/>
                <a:ea typeface="標楷體" panose="03000509000000000000" pitchFamily="65" charset="-120"/>
              </a:endParaRPr>
            </a:p>
          </p:txBody>
        </p:sp>
      </p:grpSp>
      <p:sp>
        <p:nvSpPr>
          <p:cNvPr id="80" name="圓角矩形 79"/>
          <p:cNvSpPr/>
          <p:nvPr/>
        </p:nvSpPr>
        <p:spPr>
          <a:xfrm>
            <a:off x="4285001" y="2878809"/>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2" name="圓角矩形 81"/>
          <p:cNvSpPr/>
          <p:nvPr/>
        </p:nvSpPr>
        <p:spPr>
          <a:xfrm>
            <a:off x="4098615" y="275306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3" name="矩形 82"/>
          <p:cNvSpPr/>
          <p:nvPr/>
        </p:nvSpPr>
        <p:spPr>
          <a:xfrm>
            <a:off x="4272803" y="2924967"/>
            <a:ext cx="405881" cy="246221"/>
          </a:xfrm>
          <a:prstGeom prst="rect">
            <a:avLst/>
          </a:prstGeom>
          <a:ln>
            <a:no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eth1</a:t>
            </a:r>
          </a:p>
        </p:txBody>
      </p:sp>
      <p:sp>
        <p:nvSpPr>
          <p:cNvPr id="85" name="矩形 84"/>
          <p:cNvSpPr/>
          <p:nvPr/>
        </p:nvSpPr>
        <p:spPr>
          <a:xfrm>
            <a:off x="3673997" y="2691644"/>
            <a:ext cx="405881" cy="246221"/>
          </a:xfrm>
          <a:prstGeom prst="rect">
            <a:avLst/>
          </a:prstGeom>
          <a:ln>
            <a:no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eth2</a:t>
            </a:r>
          </a:p>
        </p:txBody>
      </p:sp>
      <p:cxnSp>
        <p:nvCxnSpPr>
          <p:cNvPr id="7" name="直線接點 6"/>
          <p:cNvCxnSpPr>
            <a:stCxn id="82" idx="2"/>
            <a:endCxn id="65" idx="0"/>
          </p:cNvCxnSpPr>
          <p:nvPr/>
        </p:nvCxnSpPr>
        <p:spPr>
          <a:xfrm flipH="1">
            <a:off x="3367830" y="2860640"/>
            <a:ext cx="784673" cy="851522"/>
          </a:xfrm>
          <a:prstGeom prst="line">
            <a:avLst/>
          </a:prstGeom>
          <a:ln w="19050"/>
        </p:spPr>
        <p:style>
          <a:lnRef idx="1">
            <a:schemeClr val="dk1"/>
          </a:lnRef>
          <a:fillRef idx="0">
            <a:schemeClr val="dk1"/>
          </a:fillRef>
          <a:effectRef idx="0">
            <a:schemeClr val="dk1"/>
          </a:effectRef>
          <a:fontRef idx="minor">
            <a:schemeClr val="tx1"/>
          </a:fontRef>
        </p:style>
      </p:cxnSp>
      <p:cxnSp>
        <p:nvCxnSpPr>
          <p:cNvPr id="86" name="直線接點 85"/>
          <p:cNvCxnSpPr>
            <a:stCxn id="80" idx="2"/>
            <a:endCxn id="78" idx="0"/>
          </p:cNvCxnSpPr>
          <p:nvPr/>
        </p:nvCxnSpPr>
        <p:spPr>
          <a:xfrm flipH="1">
            <a:off x="4138484" y="2986386"/>
            <a:ext cx="200405" cy="1499905"/>
          </a:xfrm>
          <a:prstGeom prst="line">
            <a:avLst/>
          </a:prstGeom>
          <a:ln w="19050"/>
        </p:spPr>
        <p:style>
          <a:lnRef idx="1">
            <a:schemeClr val="dk1"/>
          </a:lnRef>
          <a:fillRef idx="0">
            <a:schemeClr val="dk1"/>
          </a:fillRef>
          <a:effectRef idx="0">
            <a:schemeClr val="dk1"/>
          </a:effectRef>
          <a:fontRef idx="minor">
            <a:schemeClr val="tx1"/>
          </a:fontRef>
        </p:style>
      </p:cxnSp>
      <p:cxnSp>
        <p:nvCxnSpPr>
          <p:cNvPr id="87" name="直線接點 86"/>
          <p:cNvCxnSpPr>
            <a:stCxn id="141" idx="2"/>
            <a:endCxn id="69" idx="0"/>
          </p:cNvCxnSpPr>
          <p:nvPr/>
        </p:nvCxnSpPr>
        <p:spPr>
          <a:xfrm>
            <a:off x="4566145" y="2917104"/>
            <a:ext cx="257850" cy="792815"/>
          </a:xfrm>
          <a:prstGeom prst="line">
            <a:avLst/>
          </a:prstGeom>
          <a:ln w="19050"/>
        </p:spPr>
        <p:style>
          <a:lnRef idx="1">
            <a:schemeClr val="dk1"/>
          </a:lnRef>
          <a:fillRef idx="0">
            <a:schemeClr val="dk1"/>
          </a:fillRef>
          <a:effectRef idx="0">
            <a:schemeClr val="dk1"/>
          </a:effectRef>
          <a:fontRef idx="minor">
            <a:schemeClr val="tx1"/>
          </a:fontRef>
        </p:style>
      </p:cxnSp>
      <p:pic>
        <p:nvPicPr>
          <p:cNvPr id="8" name="圖片 7"/>
          <p:cNvPicPr>
            <a:picLocks noChangeAspect="1"/>
          </p:cNvPicPr>
          <p:nvPr/>
        </p:nvPicPr>
        <p:blipFill>
          <a:blip r:embed="rId2"/>
          <a:stretch>
            <a:fillRect/>
          </a:stretch>
        </p:blipFill>
        <p:spPr>
          <a:xfrm>
            <a:off x="4113952" y="2531581"/>
            <a:ext cx="506777" cy="423959"/>
          </a:xfrm>
          <a:prstGeom prst="rect">
            <a:avLst/>
          </a:prstGeom>
        </p:spPr>
      </p:pic>
      <p:sp>
        <p:nvSpPr>
          <p:cNvPr id="90" name="橢圓 89"/>
          <p:cNvSpPr/>
          <p:nvPr/>
        </p:nvSpPr>
        <p:spPr>
          <a:xfrm>
            <a:off x="5918249" y="246949"/>
            <a:ext cx="2569964" cy="2569964"/>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2" name="文字方塊 91"/>
          <p:cNvSpPr txBox="1"/>
          <p:nvPr/>
        </p:nvSpPr>
        <p:spPr>
          <a:xfrm>
            <a:off x="5055828" y="1076497"/>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NCTU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
        <p:nvSpPr>
          <p:cNvPr id="93" name="矩形 92"/>
          <p:cNvSpPr/>
          <p:nvPr/>
        </p:nvSpPr>
        <p:spPr>
          <a:xfrm>
            <a:off x="5594382" y="1495488"/>
            <a:ext cx="405880"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eth0</a:t>
            </a:r>
          </a:p>
        </p:txBody>
      </p:sp>
      <p:sp>
        <p:nvSpPr>
          <p:cNvPr id="94" name="圓角矩形 93"/>
          <p:cNvSpPr/>
          <p:nvPr/>
        </p:nvSpPr>
        <p:spPr>
          <a:xfrm>
            <a:off x="5810474" y="1701389"/>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5" name="圓角矩形 94"/>
          <p:cNvSpPr/>
          <p:nvPr/>
        </p:nvSpPr>
        <p:spPr>
          <a:xfrm>
            <a:off x="5980145" y="1780189"/>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6" name="圓角矩形 95"/>
          <p:cNvSpPr/>
          <p:nvPr/>
        </p:nvSpPr>
        <p:spPr>
          <a:xfrm>
            <a:off x="6000262" y="205763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7" name="矩形 96"/>
          <p:cNvSpPr/>
          <p:nvPr/>
        </p:nvSpPr>
        <p:spPr>
          <a:xfrm>
            <a:off x="5887613" y="1583429"/>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eth1</a:t>
            </a:r>
          </a:p>
        </p:txBody>
      </p:sp>
      <p:sp>
        <p:nvSpPr>
          <p:cNvPr id="98" name="矩形 97"/>
          <p:cNvSpPr/>
          <p:nvPr/>
        </p:nvSpPr>
        <p:spPr>
          <a:xfrm>
            <a:off x="5854649" y="2112778"/>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eth2</a:t>
            </a:r>
          </a:p>
        </p:txBody>
      </p:sp>
      <p:grpSp>
        <p:nvGrpSpPr>
          <p:cNvPr id="99" name="群組 98"/>
          <p:cNvGrpSpPr/>
          <p:nvPr/>
        </p:nvGrpSpPr>
        <p:grpSpPr>
          <a:xfrm>
            <a:off x="6718466" y="337960"/>
            <a:ext cx="969529" cy="714680"/>
            <a:chOff x="909147" y="4602458"/>
            <a:chExt cx="969529" cy="714680"/>
          </a:xfrm>
        </p:grpSpPr>
        <p:sp>
          <p:nvSpPr>
            <p:cNvPr id="100" name="矩形 99"/>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140.115.120.0</a:t>
              </a:r>
              <a:endParaRPr lang="zh-TW" altLang="en-US" sz="800" dirty="0">
                <a:latin typeface="標楷體" panose="03000509000000000000" pitchFamily="65" charset="-120"/>
                <a:ea typeface="標楷體" panose="03000509000000000000" pitchFamily="65" charset="-120"/>
              </a:endParaRPr>
            </a:p>
          </p:txBody>
        </p:sp>
        <p:sp>
          <p:nvSpPr>
            <p:cNvPr id="101" name="橢圓 100"/>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02" name="文字方塊 101"/>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LAN1</a:t>
              </a:r>
              <a:endParaRPr lang="zh-TW" altLang="en-US" sz="1400" dirty="0">
                <a:latin typeface="標楷體" panose="03000509000000000000" pitchFamily="65" charset="-120"/>
                <a:ea typeface="標楷體" panose="03000509000000000000" pitchFamily="65" charset="-120"/>
              </a:endParaRPr>
            </a:p>
          </p:txBody>
        </p:sp>
      </p:grpSp>
      <p:grpSp>
        <p:nvGrpSpPr>
          <p:cNvPr id="103" name="群組 102"/>
          <p:cNvGrpSpPr/>
          <p:nvPr/>
        </p:nvGrpSpPr>
        <p:grpSpPr>
          <a:xfrm>
            <a:off x="7478364" y="1085127"/>
            <a:ext cx="969529" cy="714680"/>
            <a:chOff x="909147" y="4602458"/>
            <a:chExt cx="969529" cy="714680"/>
          </a:xfrm>
        </p:grpSpPr>
        <p:sp>
          <p:nvSpPr>
            <p:cNvPr id="105" name="矩形 104"/>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140.115.130.0</a:t>
              </a:r>
              <a:endParaRPr lang="zh-TW" altLang="en-US" sz="800" dirty="0">
                <a:latin typeface="標楷體" panose="03000509000000000000" pitchFamily="65" charset="-120"/>
                <a:ea typeface="標楷體" panose="03000509000000000000" pitchFamily="65" charset="-120"/>
              </a:endParaRPr>
            </a:p>
          </p:txBody>
        </p:sp>
        <p:sp>
          <p:nvSpPr>
            <p:cNvPr id="106" name="橢圓 105"/>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07" name="文字方塊 106"/>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LAN2</a:t>
              </a:r>
              <a:endParaRPr lang="zh-TW" altLang="en-US" sz="1400" dirty="0">
                <a:latin typeface="標楷體" panose="03000509000000000000" pitchFamily="65" charset="-120"/>
                <a:ea typeface="標楷體" panose="03000509000000000000" pitchFamily="65" charset="-120"/>
              </a:endParaRPr>
            </a:p>
          </p:txBody>
        </p:sp>
      </p:grpSp>
      <p:grpSp>
        <p:nvGrpSpPr>
          <p:cNvPr id="108" name="群組 107"/>
          <p:cNvGrpSpPr/>
          <p:nvPr/>
        </p:nvGrpSpPr>
        <p:grpSpPr>
          <a:xfrm>
            <a:off x="6718465" y="1952311"/>
            <a:ext cx="969529" cy="714680"/>
            <a:chOff x="909147" y="4602458"/>
            <a:chExt cx="969529" cy="714680"/>
          </a:xfrm>
        </p:grpSpPr>
        <p:sp>
          <p:nvSpPr>
            <p:cNvPr id="109" name="矩形 108"/>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140.115.140.0</a:t>
              </a:r>
              <a:endParaRPr lang="zh-TW" altLang="en-US" sz="800" dirty="0">
                <a:latin typeface="標楷體" panose="03000509000000000000" pitchFamily="65" charset="-120"/>
                <a:ea typeface="標楷體" panose="03000509000000000000" pitchFamily="65" charset="-120"/>
              </a:endParaRPr>
            </a:p>
          </p:txBody>
        </p:sp>
        <p:sp>
          <p:nvSpPr>
            <p:cNvPr id="110" name="橢圓 109"/>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11" name="文字方塊 110"/>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LAN3</a:t>
              </a:r>
              <a:endParaRPr lang="zh-TW" altLang="en-US" sz="1400" dirty="0">
                <a:latin typeface="標楷體" panose="03000509000000000000" pitchFamily="65" charset="-120"/>
                <a:ea typeface="標楷體" panose="03000509000000000000" pitchFamily="65" charset="-120"/>
              </a:endParaRPr>
            </a:p>
          </p:txBody>
        </p:sp>
      </p:grpSp>
      <p:cxnSp>
        <p:nvCxnSpPr>
          <p:cNvPr id="112" name="直線接點 111"/>
          <p:cNvCxnSpPr>
            <a:stCxn id="101" idx="3"/>
            <a:endCxn id="94" idx="0"/>
          </p:cNvCxnSpPr>
          <p:nvPr/>
        </p:nvCxnSpPr>
        <p:spPr>
          <a:xfrm flipH="1">
            <a:off x="5864362" y="947978"/>
            <a:ext cx="996088" cy="753411"/>
          </a:xfrm>
          <a:prstGeom prst="line">
            <a:avLst/>
          </a:prstGeom>
          <a:ln w="19050"/>
        </p:spPr>
        <p:style>
          <a:lnRef idx="1">
            <a:schemeClr val="dk1"/>
          </a:lnRef>
          <a:fillRef idx="0">
            <a:schemeClr val="dk1"/>
          </a:fillRef>
          <a:effectRef idx="0">
            <a:schemeClr val="dk1"/>
          </a:effectRef>
          <a:fontRef idx="minor">
            <a:schemeClr val="tx1"/>
          </a:fontRef>
        </p:style>
      </p:cxnSp>
      <p:cxnSp>
        <p:nvCxnSpPr>
          <p:cNvPr id="113" name="直線接點 112"/>
          <p:cNvCxnSpPr>
            <a:stCxn id="106" idx="2"/>
            <a:endCxn id="95" idx="3"/>
          </p:cNvCxnSpPr>
          <p:nvPr/>
        </p:nvCxnSpPr>
        <p:spPr>
          <a:xfrm flipH="1">
            <a:off x="6087920" y="1442467"/>
            <a:ext cx="1390444" cy="391511"/>
          </a:xfrm>
          <a:prstGeom prst="line">
            <a:avLst/>
          </a:prstGeom>
          <a:ln w="19050"/>
        </p:spPr>
        <p:style>
          <a:lnRef idx="1">
            <a:schemeClr val="dk1"/>
          </a:lnRef>
          <a:fillRef idx="0">
            <a:schemeClr val="dk1"/>
          </a:fillRef>
          <a:effectRef idx="0">
            <a:schemeClr val="dk1"/>
          </a:effectRef>
          <a:fontRef idx="minor">
            <a:schemeClr val="tx1"/>
          </a:fontRef>
        </p:style>
      </p:cxnSp>
      <p:cxnSp>
        <p:nvCxnSpPr>
          <p:cNvPr id="114" name="直線接點 113"/>
          <p:cNvCxnSpPr>
            <a:stCxn id="110" idx="2"/>
            <a:endCxn id="96" idx="3"/>
          </p:cNvCxnSpPr>
          <p:nvPr/>
        </p:nvCxnSpPr>
        <p:spPr>
          <a:xfrm flipH="1" flipV="1">
            <a:off x="6108037" y="2111422"/>
            <a:ext cx="610428" cy="198229"/>
          </a:xfrm>
          <a:prstGeom prst="line">
            <a:avLst/>
          </a:prstGeom>
          <a:ln w="19050"/>
        </p:spPr>
        <p:style>
          <a:lnRef idx="1">
            <a:schemeClr val="dk1"/>
          </a:lnRef>
          <a:fillRef idx="0">
            <a:schemeClr val="dk1"/>
          </a:fillRef>
          <a:effectRef idx="0">
            <a:schemeClr val="dk1"/>
          </a:effectRef>
          <a:fontRef idx="minor">
            <a:schemeClr val="tx1"/>
          </a:fontRef>
        </p:style>
      </p:cxnSp>
      <p:pic>
        <p:nvPicPr>
          <p:cNvPr id="91" name="圖片 90"/>
          <p:cNvPicPr>
            <a:picLocks noChangeAspect="1"/>
          </p:cNvPicPr>
          <p:nvPr/>
        </p:nvPicPr>
        <p:blipFill>
          <a:blip r:embed="rId2"/>
          <a:stretch>
            <a:fillRect/>
          </a:stretch>
        </p:blipFill>
        <p:spPr>
          <a:xfrm>
            <a:off x="5674067" y="1718518"/>
            <a:ext cx="506777" cy="423959"/>
          </a:xfrm>
          <a:prstGeom prst="rect">
            <a:avLst/>
          </a:prstGeom>
        </p:spPr>
      </p:pic>
      <p:sp>
        <p:nvSpPr>
          <p:cNvPr id="115" name="橢圓 114"/>
          <p:cNvSpPr/>
          <p:nvPr/>
        </p:nvSpPr>
        <p:spPr>
          <a:xfrm>
            <a:off x="130195" y="633611"/>
            <a:ext cx="2564986" cy="2564986"/>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16" name="群組 115"/>
          <p:cNvGrpSpPr/>
          <p:nvPr/>
        </p:nvGrpSpPr>
        <p:grpSpPr>
          <a:xfrm>
            <a:off x="927923" y="715552"/>
            <a:ext cx="969529" cy="714680"/>
            <a:chOff x="909147" y="4602458"/>
            <a:chExt cx="969529" cy="714680"/>
          </a:xfrm>
        </p:grpSpPr>
        <p:sp>
          <p:nvSpPr>
            <p:cNvPr id="117" name="矩形 116"/>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140.118.122.0</a:t>
              </a:r>
              <a:endParaRPr lang="zh-TW" altLang="en-US" sz="800" dirty="0">
                <a:latin typeface="標楷體" panose="03000509000000000000" pitchFamily="65" charset="-120"/>
                <a:ea typeface="標楷體" panose="03000509000000000000" pitchFamily="65" charset="-120"/>
              </a:endParaRPr>
            </a:p>
          </p:txBody>
        </p:sp>
        <p:sp>
          <p:nvSpPr>
            <p:cNvPr id="118" name="橢圓 117"/>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19" name="文字方塊 118"/>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LAN1</a:t>
              </a:r>
              <a:endParaRPr lang="zh-TW" altLang="en-US" sz="1400" dirty="0">
                <a:latin typeface="標楷體" panose="03000509000000000000" pitchFamily="65" charset="-120"/>
                <a:ea typeface="標楷體" panose="03000509000000000000" pitchFamily="65" charset="-120"/>
              </a:endParaRPr>
            </a:p>
          </p:txBody>
        </p:sp>
      </p:grpSp>
      <p:grpSp>
        <p:nvGrpSpPr>
          <p:cNvPr id="120" name="群組 119"/>
          <p:cNvGrpSpPr/>
          <p:nvPr/>
        </p:nvGrpSpPr>
        <p:grpSpPr>
          <a:xfrm>
            <a:off x="184127" y="1532374"/>
            <a:ext cx="969529" cy="714680"/>
            <a:chOff x="909147" y="4602458"/>
            <a:chExt cx="969529" cy="714680"/>
          </a:xfrm>
        </p:grpSpPr>
        <p:sp>
          <p:nvSpPr>
            <p:cNvPr id="124" name="矩形 123"/>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140.118.133.0</a:t>
              </a:r>
              <a:endParaRPr lang="zh-TW" altLang="en-US" sz="800" dirty="0">
                <a:latin typeface="標楷體" panose="03000509000000000000" pitchFamily="65" charset="-120"/>
                <a:ea typeface="標楷體" panose="03000509000000000000" pitchFamily="65" charset="-120"/>
              </a:endParaRPr>
            </a:p>
          </p:txBody>
        </p:sp>
        <p:sp>
          <p:nvSpPr>
            <p:cNvPr id="125" name="橢圓 124"/>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26" name="文字方塊 125"/>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LAN2</a:t>
              </a:r>
              <a:endParaRPr lang="zh-TW" altLang="en-US" sz="1400" dirty="0">
                <a:latin typeface="標楷體" panose="03000509000000000000" pitchFamily="65" charset="-120"/>
                <a:ea typeface="標楷體" panose="03000509000000000000" pitchFamily="65" charset="-120"/>
              </a:endParaRPr>
            </a:p>
          </p:txBody>
        </p:sp>
      </p:grpSp>
      <p:grpSp>
        <p:nvGrpSpPr>
          <p:cNvPr id="127" name="群組 126"/>
          <p:cNvGrpSpPr/>
          <p:nvPr/>
        </p:nvGrpSpPr>
        <p:grpSpPr>
          <a:xfrm>
            <a:off x="927047" y="2386220"/>
            <a:ext cx="969529" cy="714680"/>
            <a:chOff x="909147" y="4602458"/>
            <a:chExt cx="969529" cy="714680"/>
          </a:xfrm>
        </p:grpSpPr>
        <p:sp>
          <p:nvSpPr>
            <p:cNvPr id="128" name="矩形 127"/>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140.118.144.0</a:t>
              </a:r>
              <a:endParaRPr lang="zh-TW" altLang="en-US" sz="800" dirty="0">
                <a:latin typeface="標楷體" panose="03000509000000000000" pitchFamily="65" charset="-120"/>
                <a:ea typeface="標楷體" panose="03000509000000000000" pitchFamily="65" charset="-120"/>
              </a:endParaRPr>
            </a:p>
          </p:txBody>
        </p:sp>
        <p:sp>
          <p:nvSpPr>
            <p:cNvPr id="129" name="橢圓 128"/>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30" name="文字方塊 129"/>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LAN3</a:t>
              </a:r>
              <a:endParaRPr lang="zh-TW" altLang="en-US" sz="1400" dirty="0">
                <a:latin typeface="標楷體" panose="03000509000000000000" pitchFamily="65" charset="-120"/>
                <a:ea typeface="標楷體" panose="03000509000000000000" pitchFamily="65" charset="-120"/>
              </a:endParaRPr>
            </a:p>
          </p:txBody>
        </p:sp>
      </p:grpSp>
      <p:sp>
        <p:nvSpPr>
          <p:cNvPr id="137" name="圓角矩形 136"/>
          <p:cNvSpPr/>
          <p:nvPr/>
        </p:nvSpPr>
        <p:spPr>
          <a:xfrm>
            <a:off x="2575459" y="1967710"/>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3" name="圓角矩形 142"/>
          <p:cNvSpPr/>
          <p:nvPr/>
        </p:nvSpPr>
        <p:spPr>
          <a:xfrm>
            <a:off x="2368098" y="1820441"/>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4" name="圓角矩形 143"/>
          <p:cNvSpPr/>
          <p:nvPr/>
        </p:nvSpPr>
        <p:spPr>
          <a:xfrm>
            <a:off x="2502845" y="1593812"/>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4" name="矩形 153"/>
          <p:cNvSpPr/>
          <p:nvPr/>
        </p:nvSpPr>
        <p:spPr>
          <a:xfrm>
            <a:off x="2598216" y="1506677"/>
            <a:ext cx="405880"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eth0</a:t>
            </a:r>
          </a:p>
        </p:txBody>
      </p:sp>
      <p:sp>
        <p:nvSpPr>
          <p:cNvPr id="159" name="矩形 158"/>
          <p:cNvSpPr/>
          <p:nvPr/>
        </p:nvSpPr>
        <p:spPr>
          <a:xfrm>
            <a:off x="2138689" y="1882909"/>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eth1</a:t>
            </a:r>
          </a:p>
        </p:txBody>
      </p:sp>
      <p:sp>
        <p:nvSpPr>
          <p:cNvPr id="160" name="矩形 159"/>
          <p:cNvSpPr/>
          <p:nvPr/>
        </p:nvSpPr>
        <p:spPr>
          <a:xfrm>
            <a:off x="2571926" y="2031269"/>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eth2</a:t>
            </a:r>
          </a:p>
        </p:txBody>
      </p:sp>
      <p:cxnSp>
        <p:nvCxnSpPr>
          <p:cNvPr id="161" name="直線接點 160"/>
          <p:cNvCxnSpPr>
            <a:stCxn id="144" idx="1"/>
            <a:endCxn id="118" idx="5"/>
          </p:cNvCxnSpPr>
          <p:nvPr/>
        </p:nvCxnSpPr>
        <p:spPr>
          <a:xfrm flipH="1" flipV="1">
            <a:off x="1755468" y="1325570"/>
            <a:ext cx="747377" cy="322031"/>
          </a:xfrm>
          <a:prstGeom prst="line">
            <a:avLst/>
          </a:prstGeom>
          <a:ln w="19050"/>
        </p:spPr>
        <p:style>
          <a:lnRef idx="1">
            <a:schemeClr val="dk1"/>
          </a:lnRef>
          <a:fillRef idx="0">
            <a:schemeClr val="dk1"/>
          </a:fillRef>
          <a:effectRef idx="0">
            <a:schemeClr val="dk1"/>
          </a:effectRef>
          <a:fontRef idx="minor">
            <a:schemeClr val="tx1"/>
          </a:fontRef>
        </p:style>
      </p:cxnSp>
      <p:cxnSp>
        <p:nvCxnSpPr>
          <p:cNvPr id="162" name="直線接點 161"/>
          <p:cNvCxnSpPr>
            <a:stCxn id="143" idx="1"/>
            <a:endCxn id="125" idx="6"/>
          </p:cNvCxnSpPr>
          <p:nvPr/>
        </p:nvCxnSpPr>
        <p:spPr>
          <a:xfrm flipH="1">
            <a:off x="1153656" y="1874230"/>
            <a:ext cx="1214442" cy="15484"/>
          </a:xfrm>
          <a:prstGeom prst="line">
            <a:avLst/>
          </a:prstGeom>
          <a:ln w="19050"/>
        </p:spPr>
        <p:style>
          <a:lnRef idx="1">
            <a:schemeClr val="dk1"/>
          </a:lnRef>
          <a:fillRef idx="0">
            <a:schemeClr val="dk1"/>
          </a:fillRef>
          <a:effectRef idx="0">
            <a:schemeClr val="dk1"/>
          </a:effectRef>
          <a:fontRef idx="minor">
            <a:schemeClr val="tx1"/>
          </a:fontRef>
        </p:style>
      </p:cxnSp>
      <p:cxnSp>
        <p:nvCxnSpPr>
          <p:cNvPr id="163" name="直線接點 162"/>
          <p:cNvCxnSpPr>
            <a:stCxn id="137" idx="1"/>
            <a:endCxn id="129" idx="7"/>
          </p:cNvCxnSpPr>
          <p:nvPr/>
        </p:nvCxnSpPr>
        <p:spPr>
          <a:xfrm flipH="1">
            <a:off x="1754592" y="2021499"/>
            <a:ext cx="820867" cy="469383"/>
          </a:xfrm>
          <a:prstGeom prst="line">
            <a:avLst/>
          </a:prstGeom>
          <a:ln w="19050"/>
        </p:spPr>
        <p:style>
          <a:lnRef idx="1">
            <a:schemeClr val="dk1"/>
          </a:lnRef>
          <a:fillRef idx="0">
            <a:schemeClr val="dk1"/>
          </a:fillRef>
          <a:effectRef idx="0">
            <a:schemeClr val="dk1"/>
          </a:effectRef>
          <a:fontRef idx="minor">
            <a:schemeClr val="tx1"/>
          </a:fontRef>
        </p:style>
      </p:cxnSp>
      <p:pic>
        <p:nvPicPr>
          <p:cNvPr id="164" name="圖片 163"/>
          <p:cNvPicPr>
            <a:picLocks noChangeAspect="1"/>
          </p:cNvPicPr>
          <p:nvPr/>
        </p:nvPicPr>
        <p:blipFill>
          <a:blip r:embed="rId2"/>
          <a:stretch>
            <a:fillRect/>
          </a:stretch>
        </p:blipFill>
        <p:spPr>
          <a:xfrm>
            <a:off x="2376288" y="1634933"/>
            <a:ext cx="506777" cy="423959"/>
          </a:xfrm>
          <a:prstGeom prst="rect">
            <a:avLst/>
          </a:prstGeom>
        </p:spPr>
      </p:pic>
      <p:sp>
        <p:nvSpPr>
          <p:cNvPr id="165" name="文字方塊 164"/>
          <p:cNvSpPr txBox="1"/>
          <p:nvPr/>
        </p:nvSpPr>
        <p:spPr>
          <a:xfrm>
            <a:off x="2638536" y="1070649"/>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8950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6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8" name="直線接點 97"/>
          <p:cNvCxnSpPr/>
          <p:nvPr/>
        </p:nvCxnSpPr>
        <p:spPr>
          <a:xfrm flipH="1" flipV="1">
            <a:off x="2575459" y="1850249"/>
            <a:ext cx="1741110" cy="902814"/>
          </a:xfrm>
          <a:prstGeom prst="line">
            <a:avLst/>
          </a:prstGeom>
          <a:ln w="28575"/>
        </p:spPr>
        <p:style>
          <a:lnRef idx="1">
            <a:schemeClr val="dk1"/>
          </a:lnRef>
          <a:fillRef idx="0">
            <a:schemeClr val="dk1"/>
          </a:fillRef>
          <a:effectRef idx="0">
            <a:schemeClr val="dk1"/>
          </a:effectRef>
          <a:fontRef idx="minor">
            <a:schemeClr val="tx1"/>
          </a:fontRef>
        </p:style>
      </p:cxnSp>
      <p:sp>
        <p:nvSpPr>
          <p:cNvPr id="29" name="橢圓 28"/>
          <p:cNvSpPr/>
          <p:nvPr/>
        </p:nvSpPr>
        <p:spPr>
          <a:xfrm>
            <a:off x="5918249" y="246949"/>
            <a:ext cx="2569964" cy="2569964"/>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53" name="直線接點 52"/>
          <p:cNvCxnSpPr/>
          <p:nvPr/>
        </p:nvCxnSpPr>
        <p:spPr>
          <a:xfrm flipV="1">
            <a:off x="4324062" y="1930498"/>
            <a:ext cx="1603393" cy="813062"/>
          </a:xfrm>
          <a:prstGeom prst="line">
            <a:avLst/>
          </a:prstGeom>
          <a:ln w="28575"/>
        </p:spPr>
        <p:style>
          <a:lnRef idx="1">
            <a:schemeClr val="dk1"/>
          </a:lnRef>
          <a:fillRef idx="0">
            <a:schemeClr val="dk1"/>
          </a:fillRef>
          <a:effectRef idx="0">
            <a:schemeClr val="dk1"/>
          </a:effectRef>
          <a:fontRef idx="minor">
            <a:schemeClr val="tx1"/>
          </a:fontRef>
        </p:style>
      </p:cxnSp>
      <p:cxnSp>
        <p:nvCxnSpPr>
          <p:cNvPr id="50" name="直線接點 49"/>
          <p:cNvCxnSpPr/>
          <p:nvPr/>
        </p:nvCxnSpPr>
        <p:spPr>
          <a:xfrm>
            <a:off x="2629676" y="1865200"/>
            <a:ext cx="3297779" cy="0"/>
          </a:xfrm>
          <a:prstGeom prst="line">
            <a:avLst/>
          </a:prstGeom>
          <a:ln w="28575"/>
        </p:spPr>
        <p:style>
          <a:lnRef idx="1">
            <a:schemeClr val="dk1"/>
          </a:lnRef>
          <a:fillRef idx="0">
            <a:schemeClr val="dk1"/>
          </a:fillRef>
          <a:effectRef idx="0">
            <a:schemeClr val="dk1"/>
          </a:effectRef>
          <a:fontRef idx="minor">
            <a:schemeClr val="tx1"/>
          </a:fontRef>
        </p:style>
      </p:cxnSp>
      <p:sp>
        <p:nvSpPr>
          <p:cNvPr id="38" name="橢圓 37"/>
          <p:cNvSpPr/>
          <p:nvPr/>
        </p:nvSpPr>
        <p:spPr>
          <a:xfrm>
            <a:off x="2792013" y="2785854"/>
            <a:ext cx="2567296" cy="256729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3914857" y="2131777"/>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NSYSU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
        <p:nvSpPr>
          <p:cNvPr id="88" name="文字方塊 87"/>
          <p:cNvSpPr txBox="1"/>
          <p:nvPr/>
        </p:nvSpPr>
        <p:spPr>
          <a:xfrm>
            <a:off x="5055828" y="1076497"/>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NCTU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grpSp>
        <p:nvGrpSpPr>
          <p:cNvPr id="84" name="群組 83"/>
          <p:cNvGrpSpPr/>
          <p:nvPr/>
        </p:nvGrpSpPr>
        <p:grpSpPr>
          <a:xfrm>
            <a:off x="4494075" y="5373645"/>
            <a:ext cx="7462000" cy="1292662"/>
            <a:chOff x="4857744" y="5000207"/>
            <a:chExt cx="7462000" cy="1292662"/>
          </a:xfrm>
        </p:grpSpPr>
        <p:sp>
          <p:nvSpPr>
            <p:cNvPr id="123" name="矩形 122"/>
            <p:cNvSpPr/>
            <p:nvPr/>
          </p:nvSpPr>
          <p:spPr>
            <a:xfrm>
              <a:off x="4857744" y="5369539"/>
              <a:ext cx="7462000" cy="923330"/>
            </a:xfrm>
            <a:prstGeom prst="rect">
              <a:avLst/>
            </a:prstGeom>
            <a:ln>
              <a:solidFill>
                <a:schemeClr val="tx1"/>
              </a:solidFill>
            </a:ln>
          </p:spPr>
          <p:txBody>
            <a:bodyPr wrap="square">
              <a:spAutoFit/>
            </a:bodyPr>
            <a:lstStyle/>
            <a:p>
              <a:r>
                <a:rPr lang="zh-TW" altLang="en-US" dirty="0">
                  <a:solidFill>
                    <a:schemeClr val="accent1">
                      <a:lumMod val="75000"/>
                    </a:schemeClr>
                  </a:solidFill>
                  <a:latin typeface="Times New Roman" panose="02020603050405020304" pitchFamily="18" charset="0"/>
                  <a:cs typeface="Times New Roman" panose="02020603050405020304" pitchFamily="18" charset="0"/>
                </a:rPr>
                <a:t>route add -net </a:t>
              </a:r>
              <a:r>
                <a:rPr lang="en-US" altLang="zh-TW" dirty="0">
                  <a:latin typeface="Times New Roman" panose="02020603050405020304" pitchFamily="18" charset="0"/>
                  <a:cs typeface="Times New Roman" panose="02020603050405020304" pitchFamily="18" charset="0"/>
                </a:rPr>
                <a:t>140</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15</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20</a:t>
              </a:r>
              <a:r>
                <a:rPr lang="zh-TW" altLang="en-US" dirty="0">
                  <a:latin typeface="Times New Roman" panose="02020603050405020304" pitchFamily="18" charset="0"/>
                  <a:cs typeface="Times New Roman" panose="02020603050405020304" pitchFamily="18" charset="0"/>
                </a:rPr>
                <a:t>.0 </a:t>
              </a:r>
              <a:r>
                <a:rPr lang="zh-TW" altLang="en-US" dirty="0">
                  <a:solidFill>
                    <a:schemeClr val="accent1">
                      <a:lumMod val="75000"/>
                    </a:schemeClr>
                  </a:solidFill>
                  <a:latin typeface="Times New Roman" panose="02020603050405020304" pitchFamily="18" charset="0"/>
                  <a:cs typeface="Times New Roman" panose="02020603050405020304" pitchFamily="18" charset="0"/>
                </a:rPr>
                <a:t>netmask</a:t>
              </a:r>
              <a:r>
                <a:rPr lang="zh-TW" altLang="en-US" dirty="0">
                  <a:latin typeface="Times New Roman" panose="02020603050405020304" pitchFamily="18" charset="0"/>
                  <a:cs typeface="Times New Roman" panose="02020603050405020304" pitchFamily="18" charset="0"/>
                </a:rPr>
                <a:t> 255.255.255.0 eth0</a:t>
              </a:r>
              <a:endParaRPr lang="en-US" altLang="zh-TW" dirty="0">
                <a:latin typeface="Times New Roman" panose="02020603050405020304" pitchFamily="18" charset="0"/>
                <a:cs typeface="Times New Roman" panose="02020603050405020304" pitchFamily="18" charset="0"/>
              </a:endParaRPr>
            </a:p>
            <a:p>
              <a:r>
                <a:rPr lang="zh-TW" altLang="en-US" dirty="0">
                  <a:solidFill>
                    <a:schemeClr val="accent1">
                      <a:lumMod val="75000"/>
                    </a:schemeClr>
                  </a:solidFill>
                  <a:latin typeface="Times New Roman" panose="02020603050405020304" pitchFamily="18" charset="0"/>
                  <a:cs typeface="Times New Roman" panose="02020603050405020304" pitchFamily="18" charset="0"/>
                </a:rPr>
                <a:t>route add -net </a:t>
              </a:r>
              <a:r>
                <a:rPr lang="en-US" altLang="zh-TW" dirty="0">
                  <a:latin typeface="Times New Roman" panose="02020603050405020304" pitchFamily="18" charset="0"/>
                  <a:cs typeface="Times New Roman" panose="02020603050405020304" pitchFamily="18" charset="0"/>
                </a:rPr>
                <a:t>140</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15</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30</a:t>
              </a:r>
              <a:r>
                <a:rPr lang="zh-TW" altLang="en-US" dirty="0">
                  <a:latin typeface="Times New Roman" panose="02020603050405020304" pitchFamily="18" charset="0"/>
                  <a:cs typeface="Times New Roman" panose="02020603050405020304" pitchFamily="18" charset="0"/>
                </a:rPr>
                <a:t>.0 </a:t>
              </a:r>
              <a:r>
                <a:rPr lang="zh-TW" altLang="en-US" dirty="0">
                  <a:solidFill>
                    <a:schemeClr val="accent1">
                      <a:lumMod val="75000"/>
                    </a:schemeClr>
                  </a:solidFill>
                  <a:latin typeface="Times New Roman" panose="02020603050405020304" pitchFamily="18" charset="0"/>
                  <a:cs typeface="Times New Roman" panose="02020603050405020304" pitchFamily="18" charset="0"/>
                </a:rPr>
                <a:t>netmask</a:t>
              </a:r>
              <a:r>
                <a:rPr lang="zh-TW" altLang="en-US" dirty="0">
                  <a:latin typeface="Times New Roman" panose="02020603050405020304" pitchFamily="18" charset="0"/>
                  <a:cs typeface="Times New Roman" panose="02020603050405020304" pitchFamily="18" charset="0"/>
                </a:rPr>
                <a:t> 255.255.255.0 eth</a:t>
              </a:r>
              <a:r>
                <a:rPr lang="en-US" altLang="zh-TW" dirty="0">
                  <a:latin typeface="Times New Roman" panose="02020603050405020304" pitchFamily="18" charset="0"/>
                  <a:cs typeface="Times New Roman" panose="02020603050405020304" pitchFamily="18" charset="0"/>
                </a:rPr>
                <a:t>1</a:t>
              </a:r>
              <a:r>
                <a:rPr lang="zh-TW" altLang="en-US" dirty="0">
                  <a:latin typeface="Times New Roman" panose="02020603050405020304" pitchFamily="18" charset="0"/>
                  <a:cs typeface="Times New Roman" panose="02020603050405020304" pitchFamily="18" charset="0"/>
                </a:rPr>
                <a:t> </a:t>
              </a:r>
            </a:p>
            <a:p>
              <a:r>
                <a:rPr lang="zh-TW" altLang="en-US" dirty="0">
                  <a:solidFill>
                    <a:schemeClr val="accent1">
                      <a:lumMod val="75000"/>
                    </a:schemeClr>
                  </a:solidFill>
                  <a:latin typeface="Times New Roman" panose="02020603050405020304" pitchFamily="18" charset="0"/>
                  <a:cs typeface="Times New Roman" panose="02020603050405020304" pitchFamily="18" charset="0"/>
                </a:rPr>
                <a:t>route add -net </a:t>
              </a:r>
              <a:r>
                <a:rPr lang="en-US" altLang="zh-TW" dirty="0">
                  <a:latin typeface="Times New Roman" panose="02020603050405020304" pitchFamily="18" charset="0"/>
                  <a:cs typeface="Times New Roman" panose="02020603050405020304" pitchFamily="18" charset="0"/>
                </a:rPr>
                <a:t>140</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15</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40</a:t>
              </a:r>
              <a:r>
                <a:rPr lang="zh-TW" altLang="en-US" dirty="0">
                  <a:latin typeface="Times New Roman" panose="02020603050405020304" pitchFamily="18" charset="0"/>
                  <a:cs typeface="Times New Roman" panose="02020603050405020304" pitchFamily="18" charset="0"/>
                </a:rPr>
                <a:t>.0 </a:t>
              </a:r>
              <a:r>
                <a:rPr lang="zh-TW" altLang="en-US" dirty="0">
                  <a:solidFill>
                    <a:schemeClr val="accent1">
                      <a:lumMod val="75000"/>
                    </a:schemeClr>
                  </a:solidFill>
                  <a:latin typeface="Times New Roman" panose="02020603050405020304" pitchFamily="18" charset="0"/>
                  <a:cs typeface="Times New Roman" panose="02020603050405020304" pitchFamily="18" charset="0"/>
                </a:rPr>
                <a:t>netmask</a:t>
              </a:r>
              <a:r>
                <a:rPr lang="zh-TW" altLang="en-US" dirty="0">
                  <a:latin typeface="Times New Roman" panose="02020603050405020304" pitchFamily="18" charset="0"/>
                  <a:cs typeface="Times New Roman" panose="02020603050405020304" pitchFamily="18" charset="0"/>
                </a:rPr>
                <a:t> 255.255.255.0 eth</a:t>
              </a:r>
              <a:r>
                <a:rPr lang="en-US" altLang="zh-TW" dirty="0">
                  <a:latin typeface="Times New Roman" panose="02020603050405020304" pitchFamily="18" charset="0"/>
                  <a:cs typeface="Times New Roman" panose="02020603050405020304" pitchFamily="18" charset="0"/>
                </a:rPr>
                <a:t>2</a:t>
              </a:r>
              <a:r>
                <a:rPr lang="zh-TW" altLang="en-US" dirty="0">
                  <a:latin typeface="Times New Roman" panose="02020603050405020304" pitchFamily="18" charset="0"/>
                  <a:cs typeface="Times New Roman" panose="02020603050405020304" pitchFamily="18" charset="0"/>
                </a:rPr>
                <a:t> </a:t>
              </a:r>
            </a:p>
          </p:txBody>
        </p:sp>
        <p:sp>
          <p:nvSpPr>
            <p:cNvPr id="131" name="文字方塊 130"/>
            <p:cNvSpPr txBox="1"/>
            <p:nvPr/>
          </p:nvSpPr>
          <p:spPr>
            <a:xfrm>
              <a:off x="6642401" y="5000207"/>
              <a:ext cx="3965573" cy="369332"/>
            </a:xfrm>
            <a:prstGeom prst="rect">
              <a:avLst/>
            </a:prstGeom>
            <a:noFill/>
          </p:spPr>
          <p:txBody>
            <a:bodyPr wrap="none" rtlCol="0">
              <a:spAutoFit/>
            </a:bodyPr>
            <a:lstStyle/>
            <a:p>
              <a:r>
                <a:rPr lang="en-US" altLang="zh-TW" dirty="0">
                  <a:solidFill>
                    <a:srgbClr val="FF0000"/>
                  </a:solidFill>
                  <a:latin typeface="Times New Roman" panose="02020603050405020304" pitchFamily="18" charset="0"/>
                  <a:cs typeface="Times New Roman" panose="02020603050405020304" pitchFamily="18" charset="0"/>
                </a:rPr>
                <a:t>IP                                Mask </a:t>
              </a:r>
              <a:r>
                <a:rPr lang="zh-TW" altLang="en-US" dirty="0">
                  <a:solidFill>
                    <a:srgbClr val="FF0000"/>
                  </a:solidFill>
                  <a:latin typeface="Times New Roman" panose="02020603050405020304" pitchFamily="18" charset="0"/>
                  <a:cs typeface="Times New Roman" panose="02020603050405020304" pitchFamily="18" charset="0"/>
                </a:rPr>
                <a:t>      </a:t>
              </a:r>
              <a:r>
                <a:rPr lang="en-US" altLang="zh-TW" dirty="0">
                  <a:solidFill>
                    <a:srgbClr val="FF0000"/>
                  </a:solidFill>
                  <a:latin typeface="Times New Roman" panose="02020603050405020304" pitchFamily="18" charset="0"/>
                  <a:cs typeface="Times New Roman" panose="02020603050405020304" pitchFamily="18" charset="0"/>
                </a:rPr>
                <a:t>Interface</a:t>
              </a:r>
              <a:endParaRPr lang="zh-TW" altLang="en-US" dirty="0">
                <a:solidFill>
                  <a:srgbClr val="FF0000"/>
                </a:solidFill>
                <a:latin typeface="Times New Roman" panose="02020603050405020304" pitchFamily="18" charset="0"/>
                <a:cs typeface="Times New Roman" panose="02020603050405020304" pitchFamily="18" charset="0"/>
              </a:endParaRPr>
            </a:p>
          </p:txBody>
        </p:sp>
      </p:grpSp>
      <p:sp>
        <p:nvSpPr>
          <p:cNvPr id="68" name="矩形 67"/>
          <p:cNvSpPr/>
          <p:nvPr/>
        </p:nvSpPr>
        <p:spPr>
          <a:xfrm>
            <a:off x="5594382" y="1495488"/>
            <a:ext cx="405880"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eth0</a:t>
            </a:r>
          </a:p>
        </p:txBody>
      </p:sp>
      <p:sp>
        <p:nvSpPr>
          <p:cNvPr id="71" name="圓角矩形 70"/>
          <p:cNvSpPr/>
          <p:nvPr/>
        </p:nvSpPr>
        <p:spPr>
          <a:xfrm>
            <a:off x="5810474" y="1701389"/>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7" name="文字方塊 96"/>
          <p:cNvSpPr txBox="1"/>
          <p:nvPr/>
        </p:nvSpPr>
        <p:spPr>
          <a:xfrm>
            <a:off x="2935205" y="5881476"/>
            <a:ext cx="1418017" cy="646331"/>
          </a:xfrm>
          <a:prstGeom prst="rect">
            <a:avLst/>
          </a:prstGeom>
          <a:noFill/>
        </p:spPr>
        <p:txBody>
          <a:bodyPr wrap="none" rtlCol="0">
            <a:spAutoFit/>
          </a:bodyPr>
          <a:lstStyle/>
          <a:p>
            <a:pPr algn="ctr"/>
            <a:r>
              <a:rPr lang="en-US" altLang="zh-TW" b="1" dirty="0">
                <a:latin typeface="Times New Roman" panose="02020603050405020304" pitchFamily="18" charset="0"/>
                <a:cs typeface="Times New Roman" panose="02020603050405020304" pitchFamily="18" charset="0"/>
              </a:rPr>
              <a:t>NCTU </a:t>
            </a:r>
          </a:p>
          <a:p>
            <a:pPr algn="ctr"/>
            <a:r>
              <a:rPr lang="en-US" altLang="zh-TW" b="1" dirty="0">
                <a:latin typeface="Times New Roman" panose="02020603050405020304" pitchFamily="18" charset="0"/>
                <a:cs typeface="Times New Roman" panose="02020603050405020304" pitchFamily="18" charset="0"/>
              </a:rPr>
              <a:t>Core Router</a:t>
            </a:r>
            <a:endParaRPr lang="zh-TW" altLang="en-US" b="1" dirty="0">
              <a:latin typeface="Times New Roman" panose="02020603050405020304" pitchFamily="18" charset="0"/>
              <a:cs typeface="Times New Roman" panose="02020603050405020304" pitchFamily="18" charset="0"/>
            </a:endParaRPr>
          </a:p>
        </p:txBody>
      </p:sp>
      <p:graphicFrame>
        <p:nvGraphicFramePr>
          <p:cNvPr id="90" name="表格 89"/>
          <p:cNvGraphicFramePr>
            <a:graphicFrameLocks noGrp="1"/>
          </p:cNvGraphicFramePr>
          <p:nvPr>
            <p:extLst>
              <p:ext uri="{D42A27DB-BD31-4B8C-83A1-F6EECF244321}">
                <p14:modId xmlns:p14="http://schemas.microsoft.com/office/powerpoint/2010/main" val="3383560973"/>
              </p:ext>
            </p:extLst>
          </p:nvPr>
        </p:nvGraphicFramePr>
        <p:xfrm>
          <a:off x="6375696" y="4107566"/>
          <a:ext cx="3573472" cy="914400"/>
        </p:xfrm>
        <a:graphic>
          <a:graphicData uri="http://schemas.openxmlformats.org/drawingml/2006/table">
            <a:tbl>
              <a:tblPr firstRow="1" bandRow="1">
                <a:tableStyleId>{5C22544A-7EE6-4342-B048-85BDC9FD1C3A}</a:tableStyleId>
              </a:tblPr>
              <a:tblGrid>
                <a:gridCol w="893368">
                  <a:extLst>
                    <a:ext uri="{9D8B030D-6E8A-4147-A177-3AD203B41FA5}">
                      <a16:colId xmlns:a16="http://schemas.microsoft.com/office/drawing/2014/main" val="4121475037"/>
                    </a:ext>
                  </a:extLst>
                </a:gridCol>
                <a:gridCol w="893368">
                  <a:extLst>
                    <a:ext uri="{9D8B030D-6E8A-4147-A177-3AD203B41FA5}">
                      <a16:colId xmlns:a16="http://schemas.microsoft.com/office/drawing/2014/main" val="4240294042"/>
                    </a:ext>
                  </a:extLst>
                </a:gridCol>
                <a:gridCol w="893368">
                  <a:extLst>
                    <a:ext uri="{9D8B030D-6E8A-4147-A177-3AD203B41FA5}">
                      <a16:colId xmlns:a16="http://schemas.microsoft.com/office/drawing/2014/main" val="3620562053"/>
                    </a:ext>
                  </a:extLst>
                </a:gridCol>
                <a:gridCol w="893368">
                  <a:extLst>
                    <a:ext uri="{9D8B030D-6E8A-4147-A177-3AD203B41FA5}">
                      <a16:colId xmlns:a16="http://schemas.microsoft.com/office/drawing/2014/main" val="2700300825"/>
                    </a:ext>
                  </a:extLst>
                </a:gridCol>
              </a:tblGrid>
              <a:tr h="196917">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IP</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Mask</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Interface</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Metric</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709011"/>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140.115.120.0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092813"/>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140.115.130.0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eth1</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893279"/>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140.115.140.0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eth2</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0842340"/>
                  </a:ext>
                </a:extLst>
              </a:tr>
            </a:tbl>
          </a:graphicData>
        </a:graphic>
      </p:graphicFrame>
      <p:sp>
        <p:nvSpPr>
          <p:cNvPr id="100" name="橢圓 99"/>
          <p:cNvSpPr/>
          <p:nvPr/>
        </p:nvSpPr>
        <p:spPr>
          <a:xfrm>
            <a:off x="2792013" y="2785854"/>
            <a:ext cx="2567296" cy="256729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1" name="圓角矩形 100"/>
          <p:cNvSpPr/>
          <p:nvPr/>
        </p:nvSpPr>
        <p:spPr>
          <a:xfrm>
            <a:off x="4512257" y="2809527"/>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2" name="矩形 101"/>
          <p:cNvSpPr/>
          <p:nvPr/>
        </p:nvSpPr>
        <p:spPr>
          <a:xfrm>
            <a:off x="4560751" y="2679898"/>
            <a:ext cx="405880" cy="246221"/>
          </a:xfrm>
          <a:prstGeom prst="rect">
            <a:avLst/>
          </a:prstGeom>
          <a:ln>
            <a:no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eth0</a:t>
            </a:r>
          </a:p>
        </p:txBody>
      </p:sp>
      <p:grpSp>
        <p:nvGrpSpPr>
          <p:cNvPr id="106" name="群組 105"/>
          <p:cNvGrpSpPr/>
          <p:nvPr/>
        </p:nvGrpSpPr>
        <p:grpSpPr>
          <a:xfrm>
            <a:off x="2883065" y="3712162"/>
            <a:ext cx="969529" cy="714680"/>
            <a:chOff x="909147" y="4602458"/>
            <a:chExt cx="969529" cy="714680"/>
          </a:xfrm>
        </p:grpSpPr>
        <p:sp>
          <p:nvSpPr>
            <p:cNvPr id="107" name="矩形 106"/>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140.117.164.0</a:t>
              </a:r>
              <a:endParaRPr lang="zh-TW" altLang="en-US" sz="800" dirty="0">
                <a:latin typeface="標楷體" panose="03000509000000000000" pitchFamily="65" charset="-120"/>
                <a:ea typeface="標楷體" panose="03000509000000000000" pitchFamily="65" charset="-120"/>
              </a:endParaRPr>
            </a:p>
          </p:txBody>
        </p:sp>
        <p:sp>
          <p:nvSpPr>
            <p:cNvPr id="129" name="橢圓 128"/>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30" name="文字方塊 129"/>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LAN1</a:t>
              </a:r>
              <a:endParaRPr lang="zh-TW" altLang="en-US" sz="1400" dirty="0">
                <a:latin typeface="標楷體" panose="03000509000000000000" pitchFamily="65" charset="-120"/>
                <a:ea typeface="標楷體" panose="03000509000000000000" pitchFamily="65" charset="-120"/>
              </a:endParaRPr>
            </a:p>
          </p:txBody>
        </p:sp>
      </p:grpSp>
      <p:grpSp>
        <p:nvGrpSpPr>
          <p:cNvPr id="137" name="群組 136"/>
          <p:cNvGrpSpPr/>
          <p:nvPr/>
        </p:nvGrpSpPr>
        <p:grpSpPr>
          <a:xfrm>
            <a:off x="4339230" y="3709919"/>
            <a:ext cx="969529" cy="714680"/>
            <a:chOff x="2171814" y="5038104"/>
            <a:chExt cx="969529" cy="714680"/>
          </a:xfrm>
        </p:grpSpPr>
        <p:sp>
          <p:nvSpPr>
            <p:cNvPr id="139" name="矩形 138"/>
            <p:cNvSpPr/>
            <p:nvPr/>
          </p:nvSpPr>
          <p:spPr>
            <a:xfrm>
              <a:off x="2244842" y="5177757"/>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140.117.155.0</a:t>
              </a:r>
              <a:endParaRPr lang="zh-TW" altLang="en-US" sz="800" dirty="0">
                <a:latin typeface="標楷體" panose="03000509000000000000" pitchFamily="65" charset="-120"/>
                <a:ea typeface="標楷體" panose="03000509000000000000" pitchFamily="65" charset="-120"/>
              </a:endParaRPr>
            </a:p>
          </p:txBody>
        </p:sp>
        <p:sp>
          <p:nvSpPr>
            <p:cNvPr id="142" name="橢圓 141"/>
            <p:cNvSpPr/>
            <p:nvPr/>
          </p:nvSpPr>
          <p:spPr>
            <a:xfrm>
              <a:off x="2171814" y="5038104"/>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43" name="文字方塊 142"/>
            <p:cNvSpPr txBox="1"/>
            <p:nvPr/>
          </p:nvSpPr>
          <p:spPr>
            <a:xfrm>
              <a:off x="2398729" y="5320836"/>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LAN2</a:t>
              </a:r>
              <a:endParaRPr lang="zh-TW" altLang="en-US" sz="1400" dirty="0">
                <a:latin typeface="標楷體" panose="03000509000000000000" pitchFamily="65" charset="-120"/>
                <a:ea typeface="標楷體" panose="03000509000000000000" pitchFamily="65" charset="-120"/>
              </a:endParaRPr>
            </a:p>
          </p:txBody>
        </p:sp>
      </p:grpSp>
      <p:grpSp>
        <p:nvGrpSpPr>
          <p:cNvPr id="144" name="群組 143"/>
          <p:cNvGrpSpPr/>
          <p:nvPr/>
        </p:nvGrpSpPr>
        <p:grpSpPr>
          <a:xfrm>
            <a:off x="3653719" y="4486291"/>
            <a:ext cx="969529" cy="714680"/>
            <a:chOff x="1064685" y="5881476"/>
            <a:chExt cx="969529" cy="714680"/>
          </a:xfrm>
        </p:grpSpPr>
        <p:sp>
          <p:nvSpPr>
            <p:cNvPr id="145" name="矩形 144"/>
            <p:cNvSpPr/>
            <p:nvPr/>
          </p:nvSpPr>
          <p:spPr>
            <a:xfrm>
              <a:off x="1137713" y="6021129"/>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140.117.150.0</a:t>
              </a:r>
              <a:endParaRPr lang="zh-TW" altLang="en-US" sz="800" dirty="0">
                <a:latin typeface="標楷體" panose="03000509000000000000" pitchFamily="65" charset="-120"/>
                <a:ea typeface="標楷體" panose="03000509000000000000" pitchFamily="65" charset="-120"/>
              </a:endParaRPr>
            </a:p>
          </p:txBody>
        </p:sp>
        <p:sp>
          <p:nvSpPr>
            <p:cNvPr id="146" name="橢圓 145"/>
            <p:cNvSpPr/>
            <p:nvPr/>
          </p:nvSpPr>
          <p:spPr>
            <a:xfrm>
              <a:off x="1064685" y="5881476"/>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47" name="文字方塊 146"/>
            <p:cNvSpPr txBox="1"/>
            <p:nvPr/>
          </p:nvSpPr>
          <p:spPr>
            <a:xfrm>
              <a:off x="1291600" y="6164208"/>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LAN3</a:t>
              </a:r>
              <a:endParaRPr lang="zh-TW" altLang="en-US" sz="1400" dirty="0">
                <a:latin typeface="標楷體" panose="03000509000000000000" pitchFamily="65" charset="-120"/>
                <a:ea typeface="標楷體" panose="03000509000000000000" pitchFamily="65" charset="-120"/>
              </a:endParaRPr>
            </a:p>
          </p:txBody>
        </p:sp>
      </p:grpSp>
      <p:sp>
        <p:nvSpPr>
          <p:cNvPr id="148" name="圓角矩形 147"/>
          <p:cNvSpPr/>
          <p:nvPr/>
        </p:nvSpPr>
        <p:spPr>
          <a:xfrm>
            <a:off x="4285001" y="2878809"/>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9" name="圓角矩形 148"/>
          <p:cNvSpPr/>
          <p:nvPr/>
        </p:nvSpPr>
        <p:spPr>
          <a:xfrm>
            <a:off x="4098615" y="275306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0" name="矩形 149"/>
          <p:cNvSpPr/>
          <p:nvPr/>
        </p:nvSpPr>
        <p:spPr>
          <a:xfrm>
            <a:off x="4272803" y="2924967"/>
            <a:ext cx="405881" cy="246221"/>
          </a:xfrm>
          <a:prstGeom prst="rect">
            <a:avLst/>
          </a:prstGeom>
          <a:ln>
            <a:no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eth1</a:t>
            </a:r>
          </a:p>
        </p:txBody>
      </p:sp>
      <p:sp>
        <p:nvSpPr>
          <p:cNvPr id="151" name="矩形 150"/>
          <p:cNvSpPr/>
          <p:nvPr/>
        </p:nvSpPr>
        <p:spPr>
          <a:xfrm>
            <a:off x="3673997" y="2691644"/>
            <a:ext cx="405881" cy="246221"/>
          </a:xfrm>
          <a:prstGeom prst="rect">
            <a:avLst/>
          </a:prstGeom>
          <a:ln>
            <a:no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eth2</a:t>
            </a:r>
          </a:p>
        </p:txBody>
      </p:sp>
      <p:cxnSp>
        <p:nvCxnSpPr>
          <p:cNvPr id="152" name="直線接點 151"/>
          <p:cNvCxnSpPr>
            <a:stCxn id="149" idx="2"/>
            <a:endCxn id="129" idx="0"/>
          </p:cNvCxnSpPr>
          <p:nvPr/>
        </p:nvCxnSpPr>
        <p:spPr>
          <a:xfrm flipH="1">
            <a:off x="3367830" y="2860640"/>
            <a:ext cx="784673" cy="851522"/>
          </a:xfrm>
          <a:prstGeom prst="line">
            <a:avLst/>
          </a:prstGeom>
          <a:ln w="19050"/>
        </p:spPr>
        <p:style>
          <a:lnRef idx="1">
            <a:schemeClr val="dk1"/>
          </a:lnRef>
          <a:fillRef idx="0">
            <a:schemeClr val="dk1"/>
          </a:fillRef>
          <a:effectRef idx="0">
            <a:schemeClr val="dk1"/>
          </a:effectRef>
          <a:fontRef idx="minor">
            <a:schemeClr val="tx1"/>
          </a:fontRef>
        </p:style>
      </p:cxnSp>
      <p:cxnSp>
        <p:nvCxnSpPr>
          <p:cNvPr id="153" name="直線接點 152"/>
          <p:cNvCxnSpPr>
            <a:stCxn id="148" idx="2"/>
            <a:endCxn id="146" idx="0"/>
          </p:cNvCxnSpPr>
          <p:nvPr/>
        </p:nvCxnSpPr>
        <p:spPr>
          <a:xfrm flipH="1">
            <a:off x="4138484" y="2986386"/>
            <a:ext cx="200405" cy="1499905"/>
          </a:xfrm>
          <a:prstGeom prst="line">
            <a:avLst/>
          </a:prstGeom>
          <a:ln w="19050"/>
        </p:spPr>
        <p:style>
          <a:lnRef idx="1">
            <a:schemeClr val="dk1"/>
          </a:lnRef>
          <a:fillRef idx="0">
            <a:schemeClr val="dk1"/>
          </a:fillRef>
          <a:effectRef idx="0">
            <a:schemeClr val="dk1"/>
          </a:effectRef>
          <a:fontRef idx="minor">
            <a:schemeClr val="tx1"/>
          </a:fontRef>
        </p:style>
      </p:cxnSp>
      <p:cxnSp>
        <p:nvCxnSpPr>
          <p:cNvPr id="154" name="直線接點 153"/>
          <p:cNvCxnSpPr>
            <a:stCxn id="101" idx="2"/>
            <a:endCxn id="142" idx="0"/>
          </p:cNvCxnSpPr>
          <p:nvPr/>
        </p:nvCxnSpPr>
        <p:spPr>
          <a:xfrm>
            <a:off x="4566145" y="2917104"/>
            <a:ext cx="257850" cy="792815"/>
          </a:xfrm>
          <a:prstGeom prst="line">
            <a:avLst/>
          </a:prstGeom>
          <a:ln w="19050"/>
        </p:spPr>
        <p:style>
          <a:lnRef idx="1">
            <a:schemeClr val="dk1"/>
          </a:lnRef>
          <a:fillRef idx="0">
            <a:schemeClr val="dk1"/>
          </a:fillRef>
          <a:effectRef idx="0">
            <a:schemeClr val="dk1"/>
          </a:effectRef>
          <a:fontRef idx="minor">
            <a:schemeClr val="tx1"/>
          </a:fontRef>
        </p:style>
      </p:cxnSp>
      <p:pic>
        <p:nvPicPr>
          <p:cNvPr id="8" name="圖片 7"/>
          <p:cNvPicPr>
            <a:picLocks noChangeAspect="1"/>
          </p:cNvPicPr>
          <p:nvPr/>
        </p:nvPicPr>
        <p:blipFill>
          <a:blip r:embed="rId2"/>
          <a:stretch>
            <a:fillRect/>
          </a:stretch>
        </p:blipFill>
        <p:spPr>
          <a:xfrm>
            <a:off x="4113952" y="2531581"/>
            <a:ext cx="506777" cy="423959"/>
          </a:xfrm>
          <a:prstGeom prst="rect">
            <a:avLst/>
          </a:prstGeom>
        </p:spPr>
      </p:pic>
      <p:sp>
        <p:nvSpPr>
          <p:cNvPr id="155" name="圓角矩形 154"/>
          <p:cNvSpPr/>
          <p:nvPr/>
        </p:nvSpPr>
        <p:spPr>
          <a:xfrm>
            <a:off x="5980145" y="1780189"/>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6" name="圓角矩形 155"/>
          <p:cNvSpPr/>
          <p:nvPr/>
        </p:nvSpPr>
        <p:spPr>
          <a:xfrm>
            <a:off x="6000262" y="205763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7" name="矩形 156"/>
          <p:cNvSpPr/>
          <p:nvPr/>
        </p:nvSpPr>
        <p:spPr>
          <a:xfrm>
            <a:off x="5887613" y="1583429"/>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eth1</a:t>
            </a:r>
          </a:p>
        </p:txBody>
      </p:sp>
      <p:sp>
        <p:nvSpPr>
          <p:cNvPr id="158" name="矩形 157"/>
          <p:cNvSpPr/>
          <p:nvPr/>
        </p:nvSpPr>
        <p:spPr>
          <a:xfrm>
            <a:off x="5854649" y="2112778"/>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eth2</a:t>
            </a:r>
          </a:p>
        </p:txBody>
      </p:sp>
      <p:grpSp>
        <p:nvGrpSpPr>
          <p:cNvPr id="159" name="群組 158"/>
          <p:cNvGrpSpPr/>
          <p:nvPr/>
        </p:nvGrpSpPr>
        <p:grpSpPr>
          <a:xfrm>
            <a:off x="6718466" y="337960"/>
            <a:ext cx="969529" cy="714680"/>
            <a:chOff x="909147" y="4602458"/>
            <a:chExt cx="969529" cy="714680"/>
          </a:xfrm>
        </p:grpSpPr>
        <p:sp>
          <p:nvSpPr>
            <p:cNvPr id="160" name="矩形 159"/>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140.115.120.0</a:t>
              </a:r>
              <a:endParaRPr lang="zh-TW" altLang="en-US" sz="800" dirty="0">
                <a:latin typeface="標楷體" panose="03000509000000000000" pitchFamily="65" charset="-120"/>
                <a:ea typeface="標楷體" panose="03000509000000000000" pitchFamily="65" charset="-120"/>
              </a:endParaRPr>
            </a:p>
          </p:txBody>
        </p:sp>
        <p:sp>
          <p:nvSpPr>
            <p:cNvPr id="161" name="橢圓 160"/>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62" name="文字方塊 161"/>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LAN1</a:t>
              </a:r>
              <a:endParaRPr lang="zh-TW" altLang="en-US" sz="1400" dirty="0">
                <a:latin typeface="標楷體" panose="03000509000000000000" pitchFamily="65" charset="-120"/>
                <a:ea typeface="標楷體" panose="03000509000000000000" pitchFamily="65" charset="-120"/>
              </a:endParaRPr>
            </a:p>
          </p:txBody>
        </p:sp>
      </p:grpSp>
      <p:grpSp>
        <p:nvGrpSpPr>
          <p:cNvPr id="163" name="群組 162"/>
          <p:cNvGrpSpPr/>
          <p:nvPr/>
        </p:nvGrpSpPr>
        <p:grpSpPr>
          <a:xfrm>
            <a:off x="7478364" y="1085127"/>
            <a:ext cx="969529" cy="714680"/>
            <a:chOff x="909147" y="4602458"/>
            <a:chExt cx="969529" cy="714680"/>
          </a:xfrm>
        </p:grpSpPr>
        <p:sp>
          <p:nvSpPr>
            <p:cNvPr id="164" name="矩形 163"/>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140.115.130.0</a:t>
              </a:r>
              <a:endParaRPr lang="zh-TW" altLang="en-US" sz="800" dirty="0">
                <a:latin typeface="標楷體" panose="03000509000000000000" pitchFamily="65" charset="-120"/>
                <a:ea typeface="標楷體" panose="03000509000000000000" pitchFamily="65" charset="-120"/>
              </a:endParaRPr>
            </a:p>
          </p:txBody>
        </p:sp>
        <p:sp>
          <p:nvSpPr>
            <p:cNvPr id="165" name="橢圓 164"/>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66" name="文字方塊 165"/>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LAN2</a:t>
              </a:r>
              <a:endParaRPr lang="zh-TW" altLang="en-US" sz="1400" dirty="0">
                <a:latin typeface="標楷體" panose="03000509000000000000" pitchFamily="65" charset="-120"/>
                <a:ea typeface="標楷體" panose="03000509000000000000" pitchFamily="65" charset="-120"/>
              </a:endParaRPr>
            </a:p>
          </p:txBody>
        </p:sp>
      </p:grpSp>
      <p:grpSp>
        <p:nvGrpSpPr>
          <p:cNvPr id="167" name="群組 166"/>
          <p:cNvGrpSpPr/>
          <p:nvPr/>
        </p:nvGrpSpPr>
        <p:grpSpPr>
          <a:xfrm>
            <a:off x="6718465" y="1952311"/>
            <a:ext cx="969529" cy="714680"/>
            <a:chOff x="909147" y="4602458"/>
            <a:chExt cx="969529" cy="714680"/>
          </a:xfrm>
        </p:grpSpPr>
        <p:sp>
          <p:nvSpPr>
            <p:cNvPr id="168" name="矩形 167"/>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140.115.140.0</a:t>
              </a:r>
              <a:endParaRPr lang="zh-TW" altLang="en-US" sz="800" dirty="0">
                <a:latin typeface="標楷體" panose="03000509000000000000" pitchFamily="65" charset="-120"/>
                <a:ea typeface="標楷體" panose="03000509000000000000" pitchFamily="65" charset="-120"/>
              </a:endParaRPr>
            </a:p>
          </p:txBody>
        </p:sp>
        <p:sp>
          <p:nvSpPr>
            <p:cNvPr id="169" name="橢圓 168"/>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70" name="文字方塊 169"/>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LAN3</a:t>
              </a:r>
              <a:endParaRPr lang="zh-TW" altLang="en-US" sz="1400" dirty="0">
                <a:latin typeface="標楷體" panose="03000509000000000000" pitchFamily="65" charset="-120"/>
                <a:ea typeface="標楷體" panose="03000509000000000000" pitchFamily="65" charset="-120"/>
              </a:endParaRPr>
            </a:p>
          </p:txBody>
        </p:sp>
      </p:grpSp>
      <p:cxnSp>
        <p:nvCxnSpPr>
          <p:cNvPr id="171" name="直線接點 170"/>
          <p:cNvCxnSpPr>
            <a:stCxn id="161" idx="3"/>
            <a:endCxn id="71" idx="0"/>
          </p:cNvCxnSpPr>
          <p:nvPr/>
        </p:nvCxnSpPr>
        <p:spPr>
          <a:xfrm flipH="1">
            <a:off x="5864362" y="947978"/>
            <a:ext cx="996088" cy="753411"/>
          </a:xfrm>
          <a:prstGeom prst="line">
            <a:avLst/>
          </a:prstGeom>
          <a:ln w="19050"/>
        </p:spPr>
        <p:style>
          <a:lnRef idx="1">
            <a:schemeClr val="dk1"/>
          </a:lnRef>
          <a:fillRef idx="0">
            <a:schemeClr val="dk1"/>
          </a:fillRef>
          <a:effectRef idx="0">
            <a:schemeClr val="dk1"/>
          </a:effectRef>
          <a:fontRef idx="minor">
            <a:schemeClr val="tx1"/>
          </a:fontRef>
        </p:style>
      </p:cxnSp>
      <p:cxnSp>
        <p:nvCxnSpPr>
          <p:cNvPr id="172" name="直線接點 171"/>
          <p:cNvCxnSpPr>
            <a:stCxn id="165" idx="2"/>
            <a:endCxn id="155" idx="3"/>
          </p:cNvCxnSpPr>
          <p:nvPr/>
        </p:nvCxnSpPr>
        <p:spPr>
          <a:xfrm flipH="1">
            <a:off x="6087920" y="1442467"/>
            <a:ext cx="1390444" cy="391511"/>
          </a:xfrm>
          <a:prstGeom prst="line">
            <a:avLst/>
          </a:prstGeom>
          <a:ln w="19050"/>
        </p:spPr>
        <p:style>
          <a:lnRef idx="1">
            <a:schemeClr val="dk1"/>
          </a:lnRef>
          <a:fillRef idx="0">
            <a:schemeClr val="dk1"/>
          </a:fillRef>
          <a:effectRef idx="0">
            <a:schemeClr val="dk1"/>
          </a:effectRef>
          <a:fontRef idx="minor">
            <a:schemeClr val="tx1"/>
          </a:fontRef>
        </p:style>
      </p:cxnSp>
      <p:cxnSp>
        <p:nvCxnSpPr>
          <p:cNvPr id="173" name="直線接點 172"/>
          <p:cNvCxnSpPr>
            <a:stCxn id="169" idx="2"/>
            <a:endCxn id="156" idx="3"/>
          </p:cNvCxnSpPr>
          <p:nvPr/>
        </p:nvCxnSpPr>
        <p:spPr>
          <a:xfrm flipH="1" flipV="1">
            <a:off x="6108037" y="2111422"/>
            <a:ext cx="610428" cy="198229"/>
          </a:xfrm>
          <a:prstGeom prst="line">
            <a:avLst/>
          </a:prstGeom>
          <a:ln w="19050"/>
        </p:spPr>
        <p:style>
          <a:lnRef idx="1">
            <a:schemeClr val="dk1"/>
          </a:lnRef>
          <a:fillRef idx="0">
            <a:schemeClr val="dk1"/>
          </a:fillRef>
          <a:effectRef idx="0">
            <a:schemeClr val="dk1"/>
          </a:effectRef>
          <a:fontRef idx="minor">
            <a:schemeClr val="tx1"/>
          </a:fontRef>
        </p:style>
      </p:cxnSp>
      <p:pic>
        <p:nvPicPr>
          <p:cNvPr id="7" name="圖片 6"/>
          <p:cNvPicPr>
            <a:picLocks noChangeAspect="1"/>
          </p:cNvPicPr>
          <p:nvPr/>
        </p:nvPicPr>
        <p:blipFill>
          <a:blip r:embed="rId2"/>
          <a:stretch>
            <a:fillRect/>
          </a:stretch>
        </p:blipFill>
        <p:spPr>
          <a:xfrm>
            <a:off x="5674067" y="1718518"/>
            <a:ext cx="506777" cy="423959"/>
          </a:xfrm>
          <a:prstGeom prst="rect">
            <a:avLst/>
          </a:prstGeom>
        </p:spPr>
      </p:pic>
      <p:sp>
        <p:nvSpPr>
          <p:cNvPr id="174" name="橢圓 173"/>
          <p:cNvSpPr/>
          <p:nvPr/>
        </p:nvSpPr>
        <p:spPr>
          <a:xfrm>
            <a:off x="130195" y="633611"/>
            <a:ext cx="2564986" cy="2564986"/>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75" name="群組 174"/>
          <p:cNvGrpSpPr/>
          <p:nvPr/>
        </p:nvGrpSpPr>
        <p:grpSpPr>
          <a:xfrm>
            <a:off x="927923" y="715552"/>
            <a:ext cx="969529" cy="714680"/>
            <a:chOff x="909147" y="4602458"/>
            <a:chExt cx="969529" cy="714680"/>
          </a:xfrm>
        </p:grpSpPr>
        <p:sp>
          <p:nvSpPr>
            <p:cNvPr id="176" name="矩形 175"/>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140.118.122.0</a:t>
              </a:r>
              <a:endParaRPr lang="zh-TW" altLang="en-US" sz="800" dirty="0">
                <a:latin typeface="標楷體" panose="03000509000000000000" pitchFamily="65" charset="-120"/>
                <a:ea typeface="標楷體" panose="03000509000000000000" pitchFamily="65" charset="-120"/>
              </a:endParaRPr>
            </a:p>
          </p:txBody>
        </p:sp>
        <p:sp>
          <p:nvSpPr>
            <p:cNvPr id="177" name="橢圓 176"/>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78" name="文字方塊 177"/>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LAN1</a:t>
              </a:r>
              <a:endParaRPr lang="zh-TW" altLang="en-US" sz="1400" dirty="0">
                <a:latin typeface="標楷體" panose="03000509000000000000" pitchFamily="65" charset="-120"/>
                <a:ea typeface="標楷體" panose="03000509000000000000" pitchFamily="65" charset="-120"/>
              </a:endParaRPr>
            </a:p>
          </p:txBody>
        </p:sp>
      </p:grpSp>
      <p:grpSp>
        <p:nvGrpSpPr>
          <p:cNvPr id="179" name="群組 178"/>
          <p:cNvGrpSpPr/>
          <p:nvPr/>
        </p:nvGrpSpPr>
        <p:grpSpPr>
          <a:xfrm>
            <a:off x="184127" y="1532374"/>
            <a:ext cx="969529" cy="714680"/>
            <a:chOff x="909147" y="4602458"/>
            <a:chExt cx="969529" cy="714680"/>
          </a:xfrm>
        </p:grpSpPr>
        <p:sp>
          <p:nvSpPr>
            <p:cNvPr id="180" name="矩形 179"/>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140.118.133.0</a:t>
              </a:r>
              <a:endParaRPr lang="zh-TW" altLang="en-US" sz="800" dirty="0">
                <a:latin typeface="標楷體" panose="03000509000000000000" pitchFamily="65" charset="-120"/>
                <a:ea typeface="標楷體" panose="03000509000000000000" pitchFamily="65" charset="-120"/>
              </a:endParaRPr>
            </a:p>
          </p:txBody>
        </p:sp>
        <p:sp>
          <p:nvSpPr>
            <p:cNvPr id="181" name="橢圓 180"/>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82" name="文字方塊 181"/>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LAN2</a:t>
              </a:r>
              <a:endParaRPr lang="zh-TW" altLang="en-US" sz="1400" dirty="0">
                <a:latin typeface="標楷體" panose="03000509000000000000" pitchFamily="65" charset="-120"/>
                <a:ea typeface="標楷體" panose="03000509000000000000" pitchFamily="65" charset="-120"/>
              </a:endParaRPr>
            </a:p>
          </p:txBody>
        </p:sp>
      </p:grpSp>
      <p:grpSp>
        <p:nvGrpSpPr>
          <p:cNvPr id="183" name="群組 182"/>
          <p:cNvGrpSpPr/>
          <p:nvPr/>
        </p:nvGrpSpPr>
        <p:grpSpPr>
          <a:xfrm>
            <a:off x="927047" y="2386220"/>
            <a:ext cx="969529" cy="714680"/>
            <a:chOff x="909147" y="4602458"/>
            <a:chExt cx="969529" cy="714680"/>
          </a:xfrm>
        </p:grpSpPr>
        <p:sp>
          <p:nvSpPr>
            <p:cNvPr id="184" name="矩形 183"/>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140.118.144.0</a:t>
              </a:r>
              <a:endParaRPr lang="zh-TW" altLang="en-US" sz="800" dirty="0">
                <a:latin typeface="標楷體" panose="03000509000000000000" pitchFamily="65" charset="-120"/>
                <a:ea typeface="標楷體" panose="03000509000000000000" pitchFamily="65" charset="-120"/>
              </a:endParaRPr>
            </a:p>
          </p:txBody>
        </p:sp>
        <p:sp>
          <p:nvSpPr>
            <p:cNvPr id="185" name="橢圓 184"/>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86" name="文字方塊 185"/>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LAN3</a:t>
              </a:r>
              <a:endParaRPr lang="zh-TW" altLang="en-US" sz="1400" dirty="0">
                <a:latin typeface="標楷體" panose="03000509000000000000" pitchFamily="65" charset="-120"/>
                <a:ea typeface="標楷體" panose="03000509000000000000" pitchFamily="65" charset="-120"/>
              </a:endParaRPr>
            </a:p>
          </p:txBody>
        </p:sp>
      </p:grpSp>
      <p:sp>
        <p:nvSpPr>
          <p:cNvPr id="187" name="圓角矩形 186"/>
          <p:cNvSpPr/>
          <p:nvPr/>
        </p:nvSpPr>
        <p:spPr>
          <a:xfrm>
            <a:off x="2575459" y="1967710"/>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8" name="圓角矩形 187"/>
          <p:cNvSpPr/>
          <p:nvPr/>
        </p:nvSpPr>
        <p:spPr>
          <a:xfrm>
            <a:off x="2368098" y="1820441"/>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9" name="圓角矩形 188"/>
          <p:cNvSpPr/>
          <p:nvPr/>
        </p:nvSpPr>
        <p:spPr>
          <a:xfrm>
            <a:off x="2502845" y="1593812"/>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0" name="矩形 189"/>
          <p:cNvSpPr/>
          <p:nvPr/>
        </p:nvSpPr>
        <p:spPr>
          <a:xfrm>
            <a:off x="2598216" y="1506677"/>
            <a:ext cx="405880"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eth0</a:t>
            </a:r>
          </a:p>
        </p:txBody>
      </p:sp>
      <p:sp>
        <p:nvSpPr>
          <p:cNvPr id="191" name="矩形 190"/>
          <p:cNvSpPr/>
          <p:nvPr/>
        </p:nvSpPr>
        <p:spPr>
          <a:xfrm>
            <a:off x="2138689" y="1882909"/>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eth1</a:t>
            </a:r>
          </a:p>
        </p:txBody>
      </p:sp>
      <p:sp>
        <p:nvSpPr>
          <p:cNvPr id="192" name="矩形 191"/>
          <p:cNvSpPr/>
          <p:nvPr/>
        </p:nvSpPr>
        <p:spPr>
          <a:xfrm>
            <a:off x="2571926" y="2031269"/>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eth2</a:t>
            </a:r>
          </a:p>
        </p:txBody>
      </p:sp>
      <p:cxnSp>
        <p:nvCxnSpPr>
          <p:cNvPr id="193" name="直線接點 192"/>
          <p:cNvCxnSpPr>
            <a:stCxn id="189" idx="1"/>
            <a:endCxn id="177" idx="5"/>
          </p:cNvCxnSpPr>
          <p:nvPr/>
        </p:nvCxnSpPr>
        <p:spPr>
          <a:xfrm flipH="1" flipV="1">
            <a:off x="1755468" y="1325570"/>
            <a:ext cx="747377" cy="322031"/>
          </a:xfrm>
          <a:prstGeom prst="line">
            <a:avLst/>
          </a:prstGeom>
          <a:ln w="19050"/>
        </p:spPr>
        <p:style>
          <a:lnRef idx="1">
            <a:schemeClr val="dk1"/>
          </a:lnRef>
          <a:fillRef idx="0">
            <a:schemeClr val="dk1"/>
          </a:fillRef>
          <a:effectRef idx="0">
            <a:schemeClr val="dk1"/>
          </a:effectRef>
          <a:fontRef idx="minor">
            <a:schemeClr val="tx1"/>
          </a:fontRef>
        </p:style>
      </p:cxnSp>
      <p:cxnSp>
        <p:nvCxnSpPr>
          <p:cNvPr id="194" name="直線接點 193"/>
          <p:cNvCxnSpPr>
            <a:stCxn id="188" idx="1"/>
            <a:endCxn id="181" idx="6"/>
          </p:cNvCxnSpPr>
          <p:nvPr/>
        </p:nvCxnSpPr>
        <p:spPr>
          <a:xfrm flipH="1">
            <a:off x="1153656" y="1874230"/>
            <a:ext cx="1214442" cy="15484"/>
          </a:xfrm>
          <a:prstGeom prst="line">
            <a:avLst/>
          </a:prstGeom>
          <a:ln w="19050"/>
        </p:spPr>
        <p:style>
          <a:lnRef idx="1">
            <a:schemeClr val="dk1"/>
          </a:lnRef>
          <a:fillRef idx="0">
            <a:schemeClr val="dk1"/>
          </a:fillRef>
          <a:effectRef idx="0">
            <a:schemeClr val="dk1"/>
          </a:effectRef>
          <a:fontRef idx="minor">
            <a:schemeClr val="tx1"/>
          </a:fontRef>
        </p:style>
      </p:cxnSp>
      <p:cxnSp>
        <p:nvCxnSpPr>
          <p:cNvPr id="195" name="直線接點 194"/>
          <p:cNvCxnSpPr>
            <a:stCxn id="187" idx="1"/>
            <a:endCxn id="185" idx="7"/>
          </p:cNvCxnSpPr>
          <p:nvPr/>
        </p:nvCxnSpPr>
        <p:spPr>
          <a:xfrm flipH="1">
            <a:off x="1754592" y="2021499"/>
            <a:ext cx="820867" cy="469383"/>
          </a:xfrm>
          <a:prstGeom prst="line">
            <a:avLst/>
          </a:prstGeom>
          <a:ln w="19050"/>
        </p:spPr>
        <p:style>
          <a:lnRef idx="1">
            <a:schemeClr val="dk1"/>
          </a:lnRef>
          <a:fillRef idx="0">
            <a:schemeClr val="dk1"/>
          </a:fillRef>
          <a:effectRef idx="0">
            <a:schemeClr val="dk1"/>
          </a:effectRef>
          <a:fontRef idx="minor">
            <a:schemeClr val="tx1"/>
          </a:fontRef>
        </p:style>
      </p:cxnSp>
      <p:pic>
        <p:nvPicPr>
          <p:cNvPr id="196" name="圖片 195"/>
          <p:cNvPicPr>
            <a:picLocks noChangeAspect="1"/>
          </p:cNvPicPr>
          <p:nvPr/>
        </p:nvPicPr>
        <p:blipFill>
          <a:blip r:embed="rId2"/>
          <a:stretch>
            <a:fillRect/>
          </a:stretch>
        </p:blipFill>
        <p:spPr>
          <a:xfrm>
            <a:off x="2376288" y="1634933"/>
            <a:ext cx="506777" cy="423959"/>
          </a:xfrm>
          <a:prstGeom prst="rect">
            <a:avLst/>
          </a:prstGeom>
        </p:spPr>
      </p:pic>
      <p:sp>
        <p:nvSpPr>
          <p:cNvPr id="197" name="文字方塊 196"/>
          <p:cNvSpPr txBox="1"/>
          <p:nvPr/>
        </p:nvSpPr>
        <p:spPr>
          <a:xfrm>
            <a:off x="2638536" y="1070649"/>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626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9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8" name="直線接點 117"/>
          <p:cNvCxnSpPr/>
          <p:nvPr/>
        </p:nvCxnSpPr>
        <p:spPr>
          <a:xfrm flipH="1" flipV="1">
            <a:off x="2575459" y="1850249"/>
            <a:ext cx="1741110" cy="902814"/>
          </a:xfrm>
          <a:prstGeom prst="line">
            <a:avLst/>
          </a:prstGeom>
          <a:ln w="28575"/>
        </p:spPr>
        <p:style>
          <a:lnRef idx="1">
            <a:schemeClr val="dk1"/>
          </a:lnRef>
          <a:fillRef idx="0">
            <a:schemeClr val="dk1"/>
          </a:fillRef>
          <a:effectRef idx="0">
            <a:schemeClr val="dk1"/>
          </a:effectRef>
          <a:fontRef idx="minor">
            <a:schemeClr val="tx1"/>
          </a:fontRef>
        </p:style>
      </p:cxnSp>
      <p:sp>
        <p:nvSpPr>
          <p:cNvPr id="22" name="橢圓 21"/>
          <p:cNvSpPr/>
          <p:nvPr/>
        </p:nvSpPr>
        <p:spPr>
          <a:xfrm>
            <a:off x="130195" y="633611"/>
            <a:ext cx="2564986" cy="2564986"/>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53" name="直線接點 52"/>
          <p:cNvCxnSpPr/>
          <p:nvPr/>
        </p:nvCxnSpPr>
        <p:spPr>
          <a:xfrm flipV="1">
            <a:off x="4324062" y="1930498"/>
            <a:ext cx="1603393" cy="813062"/>
          </a:xfrm>
          <a:prstGeom prst="line">
            <a:avLst/>
          </a:prstGeom>
          <a:ln w="28575"/>
        </p:spPr>
        <p:style>
          <a:lnRef idx="1">
            <a:schemeClr val="dk1"/>
          </a:lnRef>
          <a:fillRef idx="0">
            <a:schemeClr val="dk1"/>
          </a:fillRef>
          <a:effectRef idx="0">
            <a:schemeClr val="dk1"/>
          </a:effectRef>
          <a:fontRef idx="minor">
            <a:schemeClr val="tx1"/>
          </a:fontRef>
        </p:style>
      </p:cxnSp>
      <p:cxnSp>
        <p:nvCxnSpPr>
          <p:cNvPr id="50" name="直線接點 49"/>
          <p:cNvCxnSpPr/>
          <p:nvPr/>
        </p:nvCxnSpPr>
        <p:spPr>
          <a:xfrm>
            <a:off x="2629676" y="1865200"/>
            <a:ext cx="3297779" cy="0"/>
          </a:xfrm>
          <a:prstGeom prst="line">
            <a:avLst/>
          </a:prstGeom>
          <a:ln w="28575"/>
        </p:spPr>
        <p:style>
          <a:lnRef idx="1">
            <a:schemeClr val="dk1"/>
          </a:lnRef>
          <a:fillRef idx="0">
            <a:schemeClr val="dk1"/>
          </a:fillRef>
          <a:effectRef idx="0">
            <a:schemeClr val="dk1"/>
          </a:effectRef>
          <a:fontRef idx="minor">
            <a:schemeClr val="tx1"/>
          </a:fontRef>
        </p:style>
      </p:cxnSp>
      <p:sp>
        <p:nvSpPr>
          <p:cNvPr id="20" name="文字方塊 19"/>
          <p:cNvSpPr txBox="1"/>
          <p:nvPr/>
        </p:nvSpPr>
        <p:spPr>
          <a:xfrm>
            <a:off x="3914857" y="2131777"/>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NSYSU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
        <p:nvSpPr>
          <p:cNvPr id="90" name="文字方塊 89"/>
          <p:cNvSpPr txBox="1"/>
          <p:nvPr/>
        </p:nvSpPr>
        <p:spPr>
          <a:xfrm>
            <a:off x="2638536" y="1070649"/>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grpSp>
        <p:nvGrpSpPr>
          <p:cNvPr id="84" name="群組 83"/>
          <p:cNvGrpSpPr/>
          <p:nvPr/>
        </p:nvGrpSpPr>
        <p:grpSpPr>
          <a:xfrm>
            <a:off x="4494075" y="5373645"/>
            <a:ext cx="7462000" cy="1292662"/>
            <a:chOff x="4857744" y="5000207"/>
            <a:chExt cx="7462000" cy="1292662"/>
          </a:xfrm>
        </p:grpSpPr>
        <p:sp>
          <p:nvSpPr>
            <p:cNvPr id="123" name="矩形 122"/>
            <p:cNvSpPr/>
            <p:nvPr/>
          </p:nvSpPr>
          <p:spPr>
            <a:xfrm>
              <a:off x="4857744" y="5369539"/>
              <a:ext cx="7462000" cy="923330"/>
            </a:xfrm>
            <a:prstGeom prst="rect">
              <a:avLst/>
            </a:prstGeom>
            <a:ln>
              <a:solidFill>
                <a:schemeClr val="tx1"/>
              </a:solidFill>
            </a:ln>
          </p:spPr>
          <p:txBody>
            <a:bodyPr wrap="square">
              <a:spAutoFit/>
            </a:bodyPr>
            <a:lstStyle/>
            <a:p>
              <a:r>
                <a:rPr lang="zh-TW" altLang="en-US" dirty="0">
                  <a:solidFill>
                    <a:schemeClr val="accent1">
                      <a:lumMod val="75000"/>
                    </a:schemeClr>
                  </a:solidFill>
                  <a:latin typeface="Times New Roman" panose="02020603050405020304" pitchFamily="18" charset="0"/>
                  <a:cs typeface="Times New Roman" panose="02020603050405020304" pitchFamily="18" charset="0"/>
                </a:rPr>
                <a:t>route add -net </a:t>
              </a:r>
              <a:r>
                <a:rPr lang="en-US" altLang="zh-TW" dirty="0">
                  <a:latin typeface="Times New Roman" panose="02020603050405020304" pitchFamily="18" charset="0"/>
                  <a:cs typeface="Times New Roman" panose="02020603050405020304" pitchFamily="18" charset="0"/>
                </a:rPr>
                <a:t>140</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18</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22</a:t>
              </a:r>
              <a:r>
                <a:rPr lang="zh-TW" altLang="en-US" dirty="0">
                  <a:latin typeface="Times New Roman" panose="02020603050405020304" pitchFamily="18" charset="0"/>
                  <a:cs typeface="Times New Roman" panose="02020603050405020304" pitchFamily="18" charset="0"/>
                </a:rPr>
                <a:t>.0 </a:t>
              </a:r>
              <a:r>
                <a:rPr lang="zh-TW" altLang="en-US" dirty="0">
                  <a:solidFill>
                    <a:schemeClr val="accent1">
                      <a:lumMod val="75000"/>
                    </a:schemeClr>
                  </a:solidFill>
                  <a:latin typeface="Times New Roman" panose="02020603050405020304" pitchFamily="18" charset="0"/>
                  <a:cs typeface="Times New Roman" panose="02020603050405020304" pitchFamily="18" charset="0"/>
                </a:rPr>
                <a:t>netmask</a:t>
              </a:r>
              <a:r>
                <a:rPr lang="zh-TW" altLang="en-US" dirty="0">
                  <a:latin typeface="Times New Roman" panose="02020603050405020304" pitchFamily="18" charset="0"/>
                  <a:cs typeface="Times New Roman" panose="02020603050405020304" pitchFamily="18" charset="0"/>
                </a:rPr>
                <a:t> 255.255.255.0 eth0</a:t>
              </a:r>
              <a:endParaRPr lang="en-US" altLang="zh-TW" dirty="0">
                <a:latin typeface="Times New Roman" panose="02020603050405020304" pitchFamily="18" charset="0"/>
                <a:cs typeface="Times New Roman" panose="02020603050405020304" pitchFamily="18" charset="0"/>
              </a:endParaRPr>
            </a:p>
            <a:p>
              <a:r>
                <a:rPr lang="zh-TW" altLang="en-US" dirty="0">
                  <a:solidFill>
                    <a:schemeClr val="accent1">
                      <a:lumMod val="75000"/>
                    </a:schemeClr>
                  </a:solidFill>
                  <a:latin typeface="Times New Roman" panose="02020603050405020304" pitchFamily="18" charset="0"/>
                  <a:cs typeface="Times New Roman" panose="02020603050405020304" pitchFamily="18" charset="0"/>
                </a:rPr>
                <a:t>route add -net </a:t>
              </a:r>
              <a:r>
                <a:rPr lang="en-US" altLang="zh-TW" dirty="0">
                  <a:latin typeface="Times New Roman" panose="02020603050405020304" pitchFamily="18" charset="0"/>
                  <a:cs typeface="Times New Roman" panose="02020603050405020304" pitchFamily="18" charset="0"/>
                </a:rPr>
                <a:t>140</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18</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33</a:t>
              </a:r>
              <a:r>
                <a:rPr lang="zh-TW" altLang="en-US" dirty="0">
                  <a:latin typeface="Times New Roman" panose="02020603050405020304" pitchFamily="18" charset="0"/>
                  <a:cs typeface="Times New Roman" panose="02020603050405020304" pitchFamily="18" charset="0"/>
                </a:rPr>
                <a:t>.0 </a:t>
              </a:r>
              <a:r>
                <a:rPr lang="zh-TW" altLang="en-US" dirty="0">
                  <a:solidFill>
                    <a:schemeClr val="accent1">
                      <a:lumMod val="75000"/>
                    </a:schemeClr>
                  </a:solidFill>
                  <a:latin typeface="Times New Roman" panose="02020603050405020304" pitchFamily="18" charset="0"/>
                  <a:cs typeface="Times New Roman" panose="02020603050405020304" pitchFamily="18" charset="0"/>
                </a:rPr>
                <a:t>netmask</a:t>
              </a:r>
              <a:r>
                <a:rPr lang="zh-TW" altLang="en-US" dirty="0">
                  <a:latin typeface="Times New Roman" panose="02020603050405020304" pitchFamily="18" charset="0"/>
                  <a:cs typeface="Times New Roman" panose="02020603050405020304" pitchFamily="18" charset="0"/>
                </a:rPr>
                <a:t> 255.255.255.0 eth</a:t>
              </a:r>
              <a:r>
                <a:rPr lang="en-US" altLang="zh-TW" dirty="0">
                  <a:latin typeface="Times New Roman" panose="02020603050405020304" pitchFamily="18" charset="0"/>
                  <a:cs typeface="Times New Roman" panose="02020603050405020304" pitchFamily="18" charset="0"/>
                </a:rPr>
                <a:t>1</a:t>
              </a:r>
              <a:r>
                <a:rPr lang="zh-TW" altLang="en-US" dirty="0">
                  <a:latin typeface="Times New Roman" panose="02020603050405020304" pitchFamily="18" charset="0"/>
                  <a:cs typeface="Times New Roman" panose="02020603050405020304" pitchFamily="18" charset="0"/>
                </a:rPr>
                <a:t> </a:t>
              </a:r>
            </a:p>
            <a:p>
              <a:r>
                <a:rPr lang="zh-TW" altLang="en-US" dirty="0">
                  <a:solidFill>
                    <a:schemeClr val="accent1">
                      <a:lumMod val="75000"/>
                    </a:schemeClr>
                  </a:solidFill>
                  <a:latin typeface="Times New Roman" panose="02020603050405020304" pitchFamily="18" charset="0"/>
                  <a:cs typeface="Times New Roman" panose="02020603050405020304" pitchFamily="18" charset="0"/>
                </a:rPr>
                <a:t>route add -net </a:t>
              </a:r>
              <a:r>
                <a:rPr lang="en-US" altLang="zh-TW" dirty="0">
                  <a:latin typeface="Times New Roman" panose="02020603050405020304" pitchFamily="18" charset="0"/>
                  <a:cs typeface="Times New Roman" panose="02020603050405020304" pitchFamily="18" charset="0"/>
                </a:rPr>
                <a:t>140</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18</a:t>
              </a:r>
              <a:r>
                <a:rPr lang="zh-TW" altLang="en-US" dirty="0">
                  <a:latin typeface="Times New Roman" panose="02020603050405020304" pitchFamily="18" charset="0"/>
                  <a:cs typeface="Times New Roman" panose="02020603050405020304" pitchFamily="18" charset="0"/>
                </a:rPr>
                <a:t>.1</a:t>
              </a:r>
              <a:r>
                <a:rPr lang="en-US" altLang="zh-TW" dirty="0">
                  <a:latin typeface="Times New Roman" panose="02020603050405020304" pitchFamily="18" charset="0"/>
                  <a:cs typeface="Times New Roman" panose="02020603050405020304" pitchFamily="18" charset="0"/>
                </a:rPr>
                <a:t>44</a:t>
              </a:r>
              <a:r>
                <a:rPr lang="zh-TW" altLang="en-US" dirty="0">
                  <a:latin typeface="Times New Roman" panose="02020603050405020304" pitchFamily="18" charset="0"/>
                  <a:cs typeface="Times New Roman" panose="02020603050405020304" pitchFamily="18" charset="0"/>
                </a:rPr>
                <a:t>.0 </a:t>
              </a:r>
              <a:r>
                <a:rPr lang="zh-TW" altLang="en-US" dirty="0">
                  <a:solidFill>
                    <a:schemeClr val="accent1">
                      <a:lumMod val="75000"/>
                    </a:schemeClr>
                  </a:solidFill>
                  <a:latin typeface="Times New Roman" panose="02020603050405020304" pitchFamily="18" charset="0"/>
                  <a:cs typeface="Times New Roman" panose="02020603050405020304" pitchFamily="18" charset="0"/>
                </a:rPr>
                <a:t>netmask</a:t>
              </a:r>
              <a:r>
                <a:rPr lang="zh-TW" altLang="en-US" dirty="0">
                  <a:latin typeface="Times New Roman" panose="02020603050405020304" pitchFamily="18" charset="0"/>
                  <a:cs typeface="Times New Roman" panose="02020603050405020304" pitchFamily="18" charset="0"/>
                </a:rPr>
                <a:t> 255.255.255.0 eth</a:t>
              </a:r>
              <a:r>
                <a:rPr lang="en-US" altLang="zh-TW" dirty="0">
                  <a:latin typeface="Times New Roman" panose="02020603050405020304" pitchFamily="18" charset="0"/>
                  <a:cs typeface="Times New Roman" panose="02020603050405020304" pitchFamily="18" charset="0"/>
                </a:rPr>
                <a:t>2</a:t>
              </a:r>
              <a:r>
                <a:rPr lang="zh-TW" altLang="en-US" dirty="0">
                  <a:latin typeface="Times New Roman" panose="02020603050405020304" pitchFamily="18" charset="0"/>
                  <a:cs typeface="Times New Roman" panose="02020603050405020304" pitchFamily="18" charset="0"/>
                </a:rPr>
                <a:t> </a:t>
              </a:r>
            </a:p>
          </p:txBody>
        </p:sp>
        <p:sp>
          <p:nvSpPr>
            <p:cNvPr id="131" name="文字方塊 130"/>
            <p:cNvSpPr txBox="1"/>
            <p:nvPr/>
          </p:nvSpPr>
          <p:spPr>
            <a:xfrm>
              <a:off x="6642401" y="5000207"/>
              <a:ext cx="3965573" cy="369332"/>
            </a:xfrm>
            <a:prstGeom prst="rect">
              <a:avLst/>
            </a:prstGeom>
            <a:noFill/>
          </p:spPr>
          <p:txBody>
            <a:bodyPr wrap="none" rtlCol="0">
              <a:spAutoFit/>
            </a:bodyPr>
            <a:lstStyle/>
            <a:p>
              <a:r>
                <a:rPr lang="en-US" altLang="zh-TW" dirty="0">
                  <a:solidFill>
                    <a:srgbClr val="FF0000"/>
                  </a:solidFill>
                  <a:latin typeface="Times New Roman" panose="02020603050405020304" pitchFamily="18" charset="0"/>
                  <a:cs typeface="Times New Roman" panose="02020603050405020304" pitchFamily="18" charset="0"/>
                </a:rPr>
                <a:t>IP                                Mask </a:t>
              </a:r>
              <a:r>
                <a:rPr lang="zh-TW" altLang="en-US" dirty="0">
                  <a:solidFill>
                    <a:srgbClr val="FF0000"/>
                  </a:solidFill>
                  <a:latin typeface="Times New Roman" panose="02020603050405020304" pitchFamily="18" charset="0"/>
                  <a:cs typeface="Times New Roman" panose="02020603050405020304" pitchFamily="18" charset="0"/>
                </a:rPr>
                <a:t>      </a:t>
              </a:r>
              <a:r>
                <a:rPr lang="en-US" altLang="zh-TW" dirty="0">
                  <a:solidFill>
                    <a:srgbClr val="FF0000"/>
                  </a:solidFill>
                  <a:latin typeface="Times New Roman" panose="02020603050405020304" pitchFamily="18" charset="0"/>
                  <a:cs typeface="Times New Roman" panose="02020603050405020304" pitchFamily="18" charset="0"/>
                </a:rPr>
                <a:t>Interface</a:t>
              </a:r>
              <a:endParaRPr lang="zh-TW" altLang="en-US" dirty="0">
                <a:solidFill>
                  <a:srgbClr val="FF0000"/>
                </a:solidFill>
                <a:latin typeface="Times New Roman" panose="02020603050405020304" pitchFamily="18" charset="0"/>
                <a:cs typeface="Times New Roman" panose="02020603050405020304" pitchFamily="18" charset="0"/>
              </a:endParaRPr>
            </a:p>
          </p:txBody>
        </p:sp>
      </p:grpSp>
      <p:sp>
        <p:nvSpPr>
          <p:cNvPr id="97" name="文字方塊 96"/>
          <p:cNvSpPr txBox="1"/>
          <p:nvPr/>
        </p:nvSpPr>
        <p:spPr>
          <a:xfrm>
            <a:off x="2935205" y="5881476"/>
            <a:ext cx="1418017" cy="646331"/>
          </a:xfrm>
          <a:prstGeom prst="rect">
            <a:avLst/>
          </a:prstGeom>
          <a:noFill/>
        </p:spPr>
        <p:txBody>
          <a:bodyPr wrap="none" rtlCol="0">
            <a:spAutoFit/>
          </a:bodyPr>
          <a:lstStyle/>
          <a:p>
            <a:pPr algn="ctr"/>
            <a:r>
              <a:rPr lang="en-US" altLang="zh-TW" b="1" dirty="0">
                <a:latin typeface="Times New Roman" panose="02020603050405020304" pitchFamily="18" charset="0"/>
                <a:cs typeface="Times New Roman" panose="02020603050405020304" pitchFamily="18" charset="0"/>
              </a:rPr>
              <a:t>NTU </a:t>
            </a:r>
          </a:p>
          <a:p>
            <a:pPr algn="ctr"/>
            <a:r>
              <a:rPr lang="en-US" altLang="zh-TW" b="1" dirty="0">
                <a:latin typeface="Times New Roman" panose="02020603050405020304" pitchFamily="18" charset="0"/>
                <a:cs typeface="Times New Roman" panose="02020603050405020304" pitchFamily="18" charset="0"/>
              </a:rPr>
              <a:t>Core Router</a:t>
            </a:r>
            <a:endParaRPr lang="zh-TW" altLang="en-US" b="1" dirty="0">
              <a:latin typeface="Times New Roman" panose="02020603050405020304" pitchFamily="18" charset="0"/>
              <a:cs typeface="Times New Roman" panose="02020603050405020304" pitchFamily="18" charset="0"/>
            </a:endParaRPr>
          </a:p>
        </p:txBody>
      </p:sp>
      <p:graphicFrame>
        <p:nvGraphicFramePr>
          <p:cNvPr id="105" name="表格 104"/>
          <p:cNvGraphicFramePr>
            <a:graphicFrameLocks noGrp="1"/>
          </p:cNvGraphicFramePr>
          <p:nvPr>
            <p:extLst>
              <p:ext uri="{D42A27DB-BD31-4B8C-83A1-F6EECF244321}">
                <p14:modId xmlns:p14="http://schemas.microsoft.com/office/powerpoint/2010/main" val="3592818806"/>
              </p:ext>
            </p:extLst>
          </p:nvPr>
        </p:nvGraphicFramePr>
        <p:xfrm>
          <a:off x="6375696" y="4110017"/>
          <a:ext cx="3573472" cy="914400"/>
        </p:xfrm>
        <a:graphic>
          <a:graphicData uri="http://schemas.openxmlformats.org/drawingml/2006/table">
            <a:tbl>
              <a:tblPr firstRow="1" bandRow="1">
                <a:tableStyleId>{5C22544A-7EE6-4342-B048-85BDC9FD1C3A}</a:tableStyleId>
              </a:tblPr>
              <a:tblGrid>
                <a:gridCol w="893368">
                  <a:extLst>
                    <a:ext uri="{9D8B030D-6E8A-4147-A177-3AD203B41FA5}">
                      <a16:colId xmlns:a16="http://schemas.microsoft.com/office/drawing/2014/main" val="4121475037"/>
                    </a:ext>
                  </a:extLst>
                </a:gridCol>
                <a:gridCol w="893368">
                  <a:extLst>
                    <a:ext uri="{9D8B030D-6E8A-4147-A177-3AD203B41FA5}">
                      <a16:colId xmlns:a16="http://schemas.microsoft.com/office/drawing/2014/main" val="4240294042"/>
                    </a:ext>
                  </a:extLst>
                </a:gridCol>
                <a:gridCol w="893368">
                  <a:extLst>
                    <a:ext uri="{9D8B030D-6E8A-4147-A177-3AD203B41FA5}">
                      <a16:colId xmlns:a16="http://schemas.microsoft.com/office/drawing/2014/main" val="3620562053"/>
                    </a:ext>
                  </a:extLst>
                </a:gridCol>
                <a:gridCol w="893368">
                  <a:extLst>
                    <a:ext uri="{9D8B030D-6E8A-4147-A177-3AD203B41FA5}">
                      <a16:colId xmlns:a16="http://schemas.microsoft.com/office/drawing/2014/main" val="2700300825"/>
                    </a:ext>
                  </a:extLst>
                </a:gridCol>
              </a:tblGrid>
              <a:tr h="196917">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IP</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Mask</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Interface</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Metric</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709011"/>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140.118.122.0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092813"/>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140.118.133.0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eth1</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893279"/>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140.118.144.0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eth2</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0842340"/>
                  </a:ext>
                </a:extLst>
              </a:tr>
            </a:tbl>
          </a:graphicData>
        </a:graphic>
      </p:graphicFrame>
      <p:sp>
        <p:nvSpPr>
          <p:cNvPr id="149" name="橢圓 148"/>
          <p:cNvSpPr/>
          <p:nvPr/>
        </p:nvSpPr>
        <p:spPr>
          <a:xfrm>
            <a:off x="2792013" y="2785854"/>
            <a:ext cx="2567296" cy="256729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0" name="橢圓 149"/>
          <p:cNvSpPr/>
          <p:nvPr/>
        </p:nvSpPr>
        <p:spPr>
          <a:xfrm>
            <a:off x="2792013" y="2785854"/>
            <a:ext cx="2567296" cy="256729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1" name="圓角矩形 150"/>
          <p:cNvSpPr/>
          <p:nvPr/>
        </p:nvSpPr>
        <p:spPr>
          <a:xfrm>
            <a:off x="4512257" y="2809527"/>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2" name="矩形 151"/>
          <p:cNvSpPr/>
          <p:nvPr/>
        </p:nvSpPr>
        <p:spPr>
          <a:xfrm>
            <a:off x="4560751" y="2679898"/>
            <a:ext cx="405880" cy="246221"/>
          </a:xfrm>
          <a:prstGeom prst="rect">
            <a:avLst/>
          </a:prstGeom>
          <a:ln>
            <a:no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eth0</a:t>
            </a:r>
          </a:p>
        </p:txBody>
      </p:sp>
      <p:grpSp>
        <p:nvGrpSpPr>
          <p:cNvPr id="153" name="群組 152"/>
          <p:cNvGrpSpPr/>
          <p:nvPr/>
        </p:nvGrpSpPr>
        <p:grpSpPr>
          <a:xfrm>
            <a:off x="2883065" y="3712162"/>
            <a:ext cx="969529" cy="714680"/>
            <a:chOff x="909147" y="4602458"/>
            <a:chExt cx="969529" cy="714680"/>
          </a:xfrm>
        </p:grpSpPr>
        <p:sp>
          <p:nvSpPr>
            <p:cNvPr id="154" name="矩形 153"/>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140.117.164.0</a:t>
              </a:r>
              <a:endParaRPr lang="zh-TW" altLang="en-US" sz="800" dirty="0">
                <a:latin typeface="標楷體" panose="03000509000000000000" pitchFamily="65" charset="-120"/>
                <a:ea typeface="標楷體" panose="03000509000000000000" pitchFamily="65" charset="-120"/>
              </a:endParaRPr>
            </a:p>
          </p:txBody>
        </p:sp>
        <p:sp>
          <p:nvSpPr>
            <p:cNvPr id="155" name="橢圓 154"/>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56" name="文字方塊 155"/>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LAN1</a:t>
              </a:r>
              <a:endParaRPr lang="zh-TW" altLang="en-US" sz="1400" dirty="0">
                <a:latin typeface="標楷體" panose="03000509000000000000" pitchFamily="65" charset="-120"/>
                <a:ea typeface="標楷體" panose="03000509000000000000" pitchFamily="65" charset="-120"/>
              </a:endParaRPr>
            </a:p>
          </p:txBody>
        </p:sp>
      </p:grpSp>
      <p:grpSp>
        <p:nvGrpSpPr>
          <p:cNvPr id="157" name="群組 156"/>
          <p:cNvGrpSpPr/>
          <p:nvPr/>
        </p:nvGrpSpPr>
        <p:grpSpPr>
          <a:xfrm>
            <a:off x="4339230" y="3709919"/>
            <a:ext cx="969529" cy="714680"/>
            <a:chOff x="2171814" y="5038104"/>
            <a:chExt cx="969529" cy="714680"/>
          </a:xfrm>
        </p:grpSpPr>
        <p:sp>
          <p:nvSpPr>
            <p:cNvPr id="158" name="矩形 157"/>
            <p:cNvSpPr/>
            <p:nvPr/>
          </p:nvSpPr>
          <p:spPr>
            <a:xfrm>
              <a:off x="2244842" y="5177757"/>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140.117.155.0</a:t>
              </a:r>
              <a:endParaRPr lang="zh-TW" altLang="en-US" sz="800" dirty="0">
                <a:latin typeface="標楷體" panose="03000509000000000000" pitchFamily="65" charset="-120"/>
                <a:ea typeface="標楷體" panose="03000509000000000000" pitchFamily="65" charset="-120"/>
              </a:endParaRPr>
            </a:p>
          </p:txBody>
        </p:sp>
        <p:sp>
          <p:nvSpPr>
            <p:cNvPr id="159" name="橢圓 158"/>
            <p:cNvSpPr/>
            <p:nvPr/>
          </p:nvSpPr>
          <p:spPr>
            <a:xfrm>
              <a:off x="2171814" y="5038104"/>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60" name="文字方塊 159"/>
            <p:cNvSpPr txBox="1"/>
            <p:nvPr/>
          </p:nvSpPr>
          <p:spPr>
            <a:xfrm>
              <a:off x="2398729" y="5320836"/>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LAN2</a:t>
              </a:r>
              <a:endParaRPr lang="zh-TW" altLang="en-US" sz="1400" dirty="0">
                <a:latin typeface="標楷體" panose="03000509000000000000" pitchFamily="65" charset="-120"/>
                <a:ea typeface="標楷體" panose="03000509000000000000" pitchFamily="65" charset="-120"/>
              </a:endParaRPr>
            </a:p>
          </p:txBody>
        </p:sp>
      </p:grpSp>
      <p:grpSp>
        <p:nvGrpSpPr>
          <p:cNvPr id="161" name="群組 160"/>
          <p:cNvGrpSpPr/>
          <p:nvPr/>
        </p:nvGrpSpPr>
        <p:grpSpPr>
          <a:xfrm>
            <a:off x="3653719" y="4486291"/>
            <a:ext cx="969529" cy="714680"/>
            <a:chOff x="1064685" y="5881476"/>
            <a:chExt cx="969529" cy="714680"/>
          </a:xfrm>
        </p:grpSpPr>
        <p:sp>
          <p:nvSpPr>
            <p:cNvPr id="162" name="矩形 161"/>
            <p:cNvSpPr/>
            <p:nvPr/>
          </p:nvSpPr>
          <p:spPr>
            <a:xfrm>
              <a:off x="1137713" y="6021129"/>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140.117.150.0</a:t>
              </a:r>
              <a:endParaRPr lang="zh-TW" altLang="en-US" sz="800" dirty="0">
                <a:latin typeface="標楷體" panose="03000509000000000000" pitchFamily="65" charset="-120"/>
                <a:ea typeface="標楷體" panose="03000509000000000000" pitchFamily="65" charset="-120"/>
              </a:endParaRPr>
            </a:p>
          </p:txBody>
        </p:sp>
        <p:sp>
          <p:nvSpPr>
            <p:cNvPr id="163" name="橢圓 162"/>
            <p:cNvSpPr/>
            <p:nvPr/>
          </p:nvSpPr>
          <p:spPr>
            <a:xfrm>
              <a:off x="1064685" y="5881476"/>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64" name="文字方塊 163"/>
            <p:cNvSpPr txBox="1"/>
            <p:nvPr/>
          </p:nvSpPr>
          <p:spPr>
            <a:xfrm>
              <a:off x="1291600" y="6164208"/>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LAN3</a:t>
              </a:r>
              <a:endParaRPr lang="zh-TW" altLang="en-US" sz="1400" dirty="0">
                <a:latin typeface="標楷體" panose="03000509000000000000" pitchFamily="65" charset="-120"/>
                <a:ea typeface="標楷體" panose="03000509000000000000" pitchFamily="65" charset="-120"/>
              </a:endParaRPr>
            </a:p>
          </p:txBody>
        </p:sp>
      </p:grpSp>
      <p:sp>
        <p:nvSpPr>
          <p:cNvPr id="165" name="圓角矩形 164"/>
          <p:cNvSpPr/>
          <p:nvPr/>
        </p:nvSpPr>
        <p:spPr>
          <a:xfrm>
            <a:off x="4285001" y="2878809"/>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6" name="圓角矩形 165"/>
          <p:cNvSpPr/>
          <p:nvPr/>
        </p:nvSpPr>
        <p:spPr>
          <a:xfrm>
            <a:off x="4098615" y="275306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7" name="矩形 166"/>
          <p:cNvSpPr/>
          <p:nvPr/>
        </p:nvSpPr>
        <p:spPr>
          <a:xfrm>
            <a:off x="4272803" y="2924967"/>
            <a:ext cx="405881" cy="246221"/>
          </a:xfrm>
          <a:prstGeom prst="rect">
            <a:avLst/>
          </a:prstGeom>
          <a:ln>
            <a:no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eth1</a:t>
            </a:r>
          </a:p>
        </p:txBody>
      </p:sp>
      <p:sp>
        <p:nvSpPr>
          <p:cNvPr id="168" name="矩形 167"/>
          <p:cNvSpPr/>
          <p:nvPr/>
        </p:nvSpPr>
        <p:spPr>
          <a:xfrm>
            <a:off x="3673997" y="2691644"/>
            <a:ext cx="405881" cy="246221"/>
          </a:xfrm>
          <a:prstGeom prst="rect">
            <a:avLst/>
          </a:prstGeom>
          <a:ln>
            <a:no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eth2</a:t>
            </a:r>
          </a:p>
        </p:txBody>
      </p:sp>
      <p:cxnSp>
        <p:nvCxnSpPr>
          <p:cNvPr id="169" name="直線接點 168"/>
          <p:cNvCxnSpPr>
            <a:stCxn id="166" idx="2"/>
            <a:endCxn id="155" idx="0"/>
          </p:cNvCxnSpPr>
          <p:nvPr/>
        </p:nvCxnSpPr>
        <p:spPr>
          <a:xfrm flipH="1">
            <a:off x="3367830" y="2860640"/>
            <a:ext cx="784673" cy="851522"/>
          </a:xfrm>
          <a:prstGeom prst="line">
            <a:avLst/>
          </a:prstGeom>
          <a:ln w="19050"/>
        </p:spPr>
        <p:style>
          <a:lnRef idx="1">
            <a:schemeClr val="dk1"/>
          </a:lnRef>
          <a:fillRef idx="0">
            <a:schemeClr val="dk1"/>
          </a:fillRef>
          <a:effectRef idx="0">
            <a:schemeClr val="dk1"/>
          </a:effectRef>
          <a:fontRef idx="minor">
            <a:schemeClr val="tx1"/>
          </a:fontRef>
        </p:style>
      </p:cxnSp>
      <p:cxnSp>
        <p:nvCxnSpPr>
          <p:cNvPr id="170" name="直線接點 169"/>
          <p:cNvCxnSpPr>
            <a:stCxn id="165" idx="2"/>
            <a:endCxn id="163" idx="0"/>
          </p:cNvCxnSpPr>
          <p:nvPr/>
        </p:nvCxnSpPr>
        <p:spPr>
          <a:xfrm flipH="1">
            <a:off x="4138484" y="2986386"/>
            <a:ext cx="200405" cy="1499905"/>
          </a:xfrm>
          <a:prstGeom prst="line">
            <a:avLst/>
          </a:prstGeom>
          <a:ln w="19050"/>
        </p:spPr>
        <p:style>
          <a:lnRef idx="1">
            <a:schemeClr val="dk1"/>
          </a:lnRef>
          <a:fillRef idx="0">
            <a:schemeClr val="dk1"/>
          </a:fillRef>
          <a:effectRef idx="0">
            <a:schemeClr val="dk1"/>
          </a:effectRef>
          <a:fontRef idx="minor">
            <a:schemeClr val="tx1"/>
          </a:fontRef>
        </p:style>
      </p:cxnSp>
      <p:cxnSp>
        <p:nvCxnSpPr>
          <p:cNvPr id="171" name="直線接點 170"/>
          <p:cNvCxnSpPr>
            <a:stCxn id="151" idx="2"/>
            <a:endCxn id="159" idx="0"/>
          </p:cNvCxnSpPr>
          <p:nvPr/>
        </p:nvCxnSpPr>
        <p:spPr>
          <a:xfrm>
            <a:off x="4566145" y="2917104"/>
            <a:ext cx="257850" cy="792815"/>
          </a:xfrm>
          <a:prstGeom prst="line">
            <a:avLst/>
          </a:prstGeom>
          <a:ln w="19050"/>
        </p:spPr>
        <p:style>
          <a:lnRef idx="1">
            <a:schemeClr val="dk1"/>
          </a:lnRef>
          <a:fillRef idx="0">
            <a:schemeClr val="dk1"/>
          </a:fillRef>
          <a:effectRef idx="0">
            <a:schemeClr val="dk1"/>
          </a:effectRef>
          <a:fontRef idx="minor">
            <a:schemeClr val="tx1"/>
          </a:fontRef>
        </p:style>
      </p:cxnSp>
      <p:pic>
        <p:nvPicPr>
          <p:cNvPr id="172" name="圖片 171"/>
          <p:cNvPicPr>
            <a:picLocks noChangeAspect="1"/>
          </p:cNvPicPr>
          <p:nvPr/>
        </p:nvPicPr>
        <p:blipFill>
          <a:blip r:embed="rId2"/>
          <a:stretch>
            <a:fillRect/>
          </a:stretch>
        </p:blipFill>
        <p:spPr>
          <a:xfrm>
            <a:off x="4113952" y="2531581"/>
            <a:ext cx="506777" cy="423959"/>
          </a:xfrm>
          <a:prstGeom prst="rect">
            <a:avLst/>
          </a:prstGeom>
        </p:spPr>
      </p:pic>
      <p:sp>
        <p:nvSpPr>
          <p:cNvPr id="173" name="橢圓 172"/>
          <p:cNvSpPr/>
          <p:nvPr/>
        </p:nvSpPr>
        <p:spPr>
          <a:xfrm>
            <a:off x="5918249" y="246949"/>
            <a:ext cx="2569964" cy="2569964"/>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5" name="文字方塊 174"/>
          <p:cNvSpPr txBox="1"/>
          <p:nvPr/>
        </p:nvSpPr>
        <p:spPr>
          <a:xfrm>
            <a:off x="5055828" y="1076497"/>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NCTU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
        <p:nvSpPr>
          <p:cNvPr id="176" name="矩形 175"/>
          <p:cNvSpPr/>
          <p:nvPr/>
        </p:nvSpPr>
        <p:spPr>
          <a:xfrm>
            <a:off x="5594382" y="1495488"/>
            <a:ext cx="405880"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eth0</a:t>
            </a:r>
          </a:p>
        </p:txBody>
      </p:sp>
      <p:sp>
        <p:nvSpPr>
          <p:cNvPr id="177" name="圓角矩形 176"/>
          <p:cNvSpPr/>
          <p:nvPr/>
        </p:nvSpPr>
        <p:spPr>
          <a:xfrm>
            <a:off x="5810474" y="1701389"/>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8" name="圓角矩形 177"/>
          <p:cNvSpPr/>
          <p:nvPr/>
        </p:nvSpPr>
        <p:spPr>
          <a:xfrm>
            <a:off x="5980145" y="1780189"/>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9" name="圓角矩形 178"/>
          <p:cNvSpPr/>
          <p:nvPr/>
        </p:nvSpPr>
        <p:spPr>
          <a:xfrm>
            <a:off x="6000262" y="205763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0" name="矩形 179"/>
          <p:cNvSpPr/>
          <p:nvPr/>
        </p:nvSpPr>
        <p:spPr>
          <a:xfrm>
            <a:off x="5887613" y="1583429"/>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eth1</a:t>
            </a:r>
          </a:p>
        </p:txBody>
      </p:sp>
      <p:sp>
        <p:nvSpPr>
          <p:cNvPr id="181" name="矩形 180"/>
          <p:cNvSpPr/>
          <p:nvPr/>
        </p:nvSpPr>
        <p:spPr>
          <a:xfrm>
            <a:off x="5854649" y="2112778"/>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eth2</a:t>
            </a:r>
          </a:p>
        </p:txBody>
      </p:sp>
      <p:grpSp>
        <p:nvGrpSpPr>
          <p:cNvPr id="182" name="群組 181"/>
          <p:cNvGrpSpPr/>
          <p:nvPr/>
        </p:nvGrpSpPr>
        <p:grpSpPr>
          <a:xfrm>
            <a:off x="6718466" y="337960"/>
            <a:ext cx="969529" cy="714680"/>
            <a:chOff x="909147" y="4602458"/>
            <a:chExt cx="969529" cy="714680"/>
          </a:xfrm>
        </p:grpSpPr>
        <p:sp>
          <p:nvSpPr>
            <p:cNvPr id="183" name="矩形 182"/>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140.115.120.0</a:t>
              </a:r>
              <a:endParaRPr lang="zh-TW" altLang="en-US" sz="800" dirty="0">
                <a:latin typeface="標楷體" panose="03000509000000000000" pitchFamily="65" charset="-120"/>
                <a:ea typeface="標楷體" panose="03000509000000000000" pitchFamily="65" charset="-120"/>
              </a:endParaRPr>
            </a:p>
          </p:txBody>
        </p:sp>
        <p:sp>
          <p:nvSpPr>
            <p:cNvPr id="184" name="橢圓 183"/>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85" name="文字方塊 184"/>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LAN1</a:t>
              </a:r>
              <a:endParaRPr lang="zh-TW" altLang="en-US" sz="1400" dirty="0">
                <a:latin typeface="標楷體" panose="03000509000000000000" pitchFamily="65" charset="-120"/>
                <a:ea typeface="標楷體" panose="03000509000000000000" pitchFamily="65" charset="-120"/>
              </a:endParaRPr>
            </a:p>
          </p:txBody>
        </p:sp>
      </p:grpSp>
      <p:grpSp>
        <p:nvGrpSpPr>
          <p:cNvPr id="186" name="群組 185"/>
          <p:cNvGrpSpPr/>
          <p:nvPr/>
        </p:nvGrpSpPr>
        <p:grpSpPr>
          <a:xfrm>
            <a:off x="7478364" y="1085127"/>
            <a:ext cx="969529" cy="714680"/>
            <a:chOff x="909147" y="4602458"/>
            <a:chExt cx="969529" cy="714680"/>
          </a:xfrm>
        </p:grpSpPr>
        <p:sp>
          <p:nvSpPr>
            <p:cNvPr id="187" name="矩形 186"/>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140.115.130.0</a:t>
              </a:r>
              <a:endParaRPr lang="zh-TW" altLang="en-US" sz="800" dirty="0">
                <a:latin typeface="標楷體" panose="03000509000000000000" pitchFamily="65" charset="-120"/>
                <a:ea typeface="標楷體" panose="03000509000000000000" pitchFamily="65" charset="-120"/>
              </a:endParaRPr>
            </a:p>
          </p:txBody>
        </p:sp>
        <p:sp>
          <p:nvSpPr>
            <p:cNvPr id="188" name="橢圓 187"/>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89" name="文字方塊 188"/>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LAN2</a:t>
              </a:r>
              <a:endParaRPr lang="zh-TW" altLang="en-US" sz="1400" dirty="0">
                <a:latin typeface="標楷體" panose="03000509000000000000" pitchFamily="65" charset="-120"/>
                <a:ea typeface="標楷體" panose="03000509000000000000" pitchFamily="65" charset="-120"/>
              </a:endParaRPr>
            </a:p>
          </p:txBody>
        </p:sp>
      </p:grpSp>
      <p:grpSp>
        <p:nvGrpSpPr>
          <p:cNvPr id="190" name="群組 189"/>
          <p:cNvGrpSpPr/>
          <p:nvPr/>
        </p:nvGrpSpPr>
        <p:grpSpPr>
          <a:xfrm>
            <a:off x="6718465" y="1952311"/>
            <a:ext cx="969529" cy="714680"/>
            <a:chOff x="909147" y="4602458"/>
            <a:chExt cx="969529" cy="714680"/>
          </a:xfrm>
        </p:grpSpPr>
        <p:sp>
          <p:nvSpPr>
            <p:cNvPr id="191" name="矩形 190"/>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140.115.140.0</a:t>
              </a:r>
              <a:endParaRPr lang="zh-TW" altLang="en-US" sz="800" dirty="0">
                <a:latin typeface="標楷體" panose="03000509000000000000" pitchFamily="65" charset="-120"/>
                <a:ea typeface="標楷體" panose="03000509000000000000" pitchFamily="65" charset="-120"/>
              </a:endParaRPr>
            </a:p>
          </p:txBody>
        </p:sp>
        <p:sp>
          <p:nvSpPr>
            <p:cNvPr id="192" name="橢圓 191"/>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93" name="文字方塊 192"/>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LAN3</a:t>
              </a:r>
              <a:endParaRPr lang="zh-TW" altLang="en-US" sz="1400" dirty="0">
                <a:latin typeface="標楷體" panose="03000509000000000000" pitchFamily="65" charset="-120"/>
                <a:ea typeface="標楷體" panose="03000509000000000000" pitchFamily="65" charset="-120"/>
              </a:endParaRPr>
            </a:p>
          </p:txBody>
        </p:sp>
      </p:grpSp>
      <p:cxnSp>
        <p:nvCxnSpPr>
          <p:cNvPr id="194" name="直線接點 193"/>
          <p:cNvCxnSpPr>
            <a:stCxn id="184" idx="3"/>
            <a:endCxn id="177" idx="0"/>
          </p:cNvCxnSpPr>
          <p:nvPr/>
        </p:nvCxnSpPr>
        <p:spPr>
          <a:xfrm flipH="1">
            <a:off x="5864362" y="947978"/>
            <a:ext cx="996088" cy="753411"/>
          </a:xfrm>
          <a:prstGeom prst="line">
            <a:avLst/>
          </a:prstGeom>
          <a:ln w="19050"/>
        </p:spPr>
        <p:style>
          <a:lnRef idx="1">
            <a:schemeClr val="dk1"/>
          </a:lnRef>
          <a:fillRef idx="0">
            <a:schemeClr val="dk1"/>
          </a:fillRef>
          <a:effectRef idx="0">
            <a:schemeClr val="dk1"/>
          </a:effectRef>
          <a:fontRef idx="minor">
            <a:schemeClr val="tx1"/>
          </a:fontRef>
        </p:style>
      </p:cxnSp>
      <p:cxnSp>
        <p:nvCxnSpPr>
          <p:cNvPr id="195" name="直線接點 194"/>
          <p:cNvCxnSpPr>
            <a:stCxn id="188" idx="2"/>
            <a:endCxn id="178" idx="3"/>
          </p:cNvCxnSpPr>
          <p:nvPr/>
        </p:nvCxnSpPr>
        <p:spPr>
          <a:xfrm flipH="1">
            <a:off x="6087920" y="1442467"/>
            <a:ext cx="1390444" cy="391511"/>
          </a:xfrm>
          <a:prstGeom prst="line">
            <a:avLst/>
          </a:prstGeom>
          <a:ln w="19050"/>
        </p:spPr>
        <p:style>
          <a:lnRef idx="1">
            <a:schemeClr val="dk1"/>
          </a:lnRef>
          <a:fillRef idx="0">
            <a:schemeClr val="dk1"/>
          </a:fillRef>
          <a:effectRef idx="0">
            <a:schemeClr val="dk1"/>
          </a:effectRef>
          <a:fontRef idx="minor">
            <a:schemeClr val="tx1"/>
          </a:fontRef>
        </p:style>
      </p:cxnSp>
      <p:cxnSp>
        <p:nvCxnSpPr>
          <p:cNvPr id="196" name="直線接點 195"/>
          <p:cNvCxnSpPr>
            <a:stCxn id="192" idx="2"/>
            <a:endCxn id="179" idx="3"/>
          </p:cNvCxnSpPr>
          <p:nvPr/>
        </p:nvCxnSpPr>
        <p:spPr>
          <a:xfrm flipH="1" flipV="1">
            <a:off x="6108037" y="2111422"/>
            <a:ext cx="610428" cy="198229"/>
          </a:xfrm>
          <a:prstGeom prst="line">
            <a:avLst/>
          </a:prstGeom>
          <a:ln w="19050"/>
        </p:spPr>
        <p:style>
          <a:lnRef idx="1">
            <a:schemeClr val="dk1"/>
          </a:lnRef>
          <a:fillRef idx="0">
            <a:schemeClr val="dk1"/>
          </a:fillRef>
          <a:effectRef idx="0">
            <a:schemeClr val="dk1"/>
          </a:effectRef>
          <a:fontRef idx="minor">
            <a:schemeClr val="tx1"/>
          </a:fontRef>
        </p:style>
      </p:cxnSp>
      <p:pic>
        <p:nvPicPr>
          <p:cNvPr id="174" name="圖片 173"/>
          <p:cNvPicPr>
            <a:picLocks noChangeAspect="1"/>
          </p:cNvPicPr>
          <p:nvPr/>
        </p:nvPicPr>
        <p:blipFill>
          <a:blip r:embed="rId2"/>
          <a:stretch>
            <a:fillRect/>
          </a:stretch>
        </p:blipFill>
        <p:spPr>
          <a:xfrm>
            <a:off x="5674067" y="1718518"/>
            <a:ext cx="506777" cy="423959"/>
          </a:xfrm>
          <a:prstGeom prst="rect">
            <a:avLst/>
          </a:prstGeom>
        </p:spPr>
      </p:pic>
      <p:grpSp>
        <p:nvGrpSpPr>
          <p:cNvPr id="197" name="群組 196"/>
          <p:cNvGrpSpPr/>
          <p:nvPr/>
        </p:nvGrpSpPr>
        <p:grpSpPr>
          <a:xfrm>
            <a:off x="927923" y="715552"/>
            <a:ext cx="969529" cy="714680"/>
            <a:chOff x="909147" y="4602458"/>
            <a:chExt cx="969529" cy="714680"/>
          </a:xfrm>
        </p:grpSpPr>
        <p:sp>
          <p:nvSpPr>
            <p:cNvPr id="198" name="矩形 197"/>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140.118.122.0</a:t>
              </a:r>
              <a:endParaRPr lang="zh-TW" altLang="en-US" sz="800" dirty="0">
                <a:latin typeface="標楷體" panose="03000509000000000000" pitchFamily="65" charset="-120"/>
                <a:ea typeface="標楷體" panose="03000509000000000000" pitchFamily="65" charset="-120"/>
              </a:endParaRPr>
            </a:p>
          </p:txBody>
        </p:sp>
        <p:sp>
          <p:nvSpPr>
            <p:cNvPr id="199" name="橢圓 198"/>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200" name="文字方塊 199"/>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LAN1</a:t>
              </a:r>
              <a:endParaRPr lang="zh-TW" altLang="en-US" sz="1400" dirty="0">
                <a:latin typeface="標楷體" panose="03000509000000000000" pitchFamily="65" charset="-120"/>
                <a:ea typeface="標楷體" panose="03000509000000000000" pitchFamily="65" charset="-120"/>
              </a:endParaRPr>
            </a:p>
          </p:txBody>
        </p:sp>
      </p:grpSp>
      <p:grpSp>
        <p:nvGrpSpPr>
          <p:cNvPr id="201" name="群組 200"/>
          <p:cNvGrpSpPr/>
          <p:nvPr/>
        </p:nvGrpSpPr>
        <p:grpSpPr>
          <a:xfrm>
            <a:off x="184127" y="1532374"/>
            <a:ext cx="969529" cy="714680"/>
            <a:chOff x="909147" y="4602458"/>
            <a:chExt cx="969529" cy="714680"/>
          </a:xfrm>
        </p:grpSpPr>
        <p:sp>
          <p:nvSpPr>
            <p:cNvPr id="202" name="矩形 201"/>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140.118.133.0</a:t>
              </a:r>
              <a:endParaRPr lang="zh-TW" altLang="en-US" sz="800" dirty="0">
                <a:latin typeface="標楷體" panose="03000509000000000000" pitchFamily="65" charset="-120"/>
                <a:ea typeface="標楷體" panose="03000509000000000000" pitchFamily="65" charset="-120"/>
              </a:endParaRPr>
            </a:p>
          </p:txBody>
        </p:sp>
        <p:sp>
          <p:nvSpPr>
            <p:cNvPr id="203" name="橢圓 202"/>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204" name="文字方塊 203"/>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LAN2</a:t>
              </a:r>
              <a:endParaRPr lang="zh-TW" altLang="en-US" sz="1400" dirty="0">
                <a:latin typeface="標楷體" panose="03000509000000000000" pitchFamily="65" charset="-120"/>
                <a:ea typeface="標楷體" panose="03000509000000000000" pitchFamily="65" charset="-120"/>
              </a:endParaRPr>
            </a:p>
          </p:txBody>
        </p:sp>
      </p:grpSp>
      <p:grpSp>
        <p:nvGrpSpPr>
          <p:cNvPr id="205" name="群組 204"/>
          <p:cNvGrpSpPr/>
          <p:nvPr/>
        </p:nvGrpSpPr>
        <p:grpSpPr>
          <a:xfrm>
            <a:off x="927047" y="2386220"/>
            <a:ext cx="969529" cy="714680"/>
            <a:chOff x="909147" y="4602458"/>
            <a:chExt cx="969529" cy="714680"/>
          </a:xfrm>
        </p:grpSpPr>
        <p:sp>
          <p:nvSpPr>
            <p:cNvPr id="206" name="矩形 205"/>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140.118.144.0</a:t>
              </a:r>
              <a:endParaRPr lang="zh-TW" altLang="en-US" sz="800" dirty="0">
                <a:latin typeface="標楷體" panose="03000509000000000000" pitchFamily="65" charset="-120"/>
                <a:ea typeface="標楷體" panose="03000509000000000000" pitchFamily="65" charset="-120"/>
              </a:endParaRPr>
            </a:p>
          </p:txBody>
        </p:sp>
        <p:sp>
          <p:nvSpPr>
            <p:cNvPr id="207" name="橢圓 206"/>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208" name="文字方塊 207"/>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LAN3</a:t>
              </a:r>
              <a:endParaRPr lang="zh-TW" altLang="en-US" sz="1400" dirty="0">
                <a:latin typeface="標楷體" panose="03000509000000000000" pitchFamily="65" charset="-120"/>
                <a:ea typeface="標楷體" panose="03000509000000000000" pitchFamily="65" charset="-120"/>
              </a:endParaRPr>
            </a:p>
          </p:txBody>
        </p:sp>
      </p:grpSp>
      <p:sp>
        <p:nvSpPr>
          <p:cNvPr id="210" name="圓角矩形 209"/>
          <p:cNvSpPr/>
          <p:nvPr/>
        </p:nvSpPr>
        <p:spPr>
          <a:xfrm>
            <a:off x="2575459" y="1967710"/>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2" name="圓角矩形 211"/>
          <p:cNvSpPr/>
          <p:nvPr/>
        </p:nvSpPr>
        <p:spPr>
          <a:xfrm>
            <a:off x="2368098" y="1820441"/>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3" name="圓角矩形 212"/>
          <p:cNvSpPr/>
          <p:nvPr/>
        </p:nvSpPr>
        <p:spPr>
          <a:xfrm>
            <a:off x="2502845" y="1593812"/>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4" name="矩形 213"/>
          <p:cNvSpPr/>
          <p:nvPr/>
        </p:nvSpPr>
        <p:spPr>
          <a:xfrm>
            <a:off x="2598216" y="1506677"/>
            <a:ext cx="405880"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eth0</a:t>
            </a:r>
          </a:p>
        </p:txBody>
      </p:sp>
      <p:sp>
        <p:nvSpPr>
          <p:cNvPr id="215" name="矩形 214"/>
          <p:cNvSpPr/>
          <p:nvPr/>
        </p:nvSpPr>
        <p:spPr>
          <a:xfrm>
            <a:off x="2138689" y="1882909"/>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eth1</a:t>
            </a:r>
          </a:p>
        </p:txBody>
      </p:sp>
      <p:sp>
        <p:nvSpPr>
          <p:cNvPr id="216" name="矩形 215"/>
          <p:cNvSpPr/>
          <p:nvPr/>
        </p:nvSpPr>
        <p:spPr>
          <a:xfrm>
            <a:off x="2571926" y="2031269"/>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eth2</a:t>
            </a:r>
          </a:p>
        </p:txBody>
      </p:sp>
      <p:cxnSp>
        <p:nvCxnSpPr>
          <p:cNvPr id="217" name="直線接點 216"/>
          <p:cNvCxnSpPr>
            <a:stCxn id="213" idx="1"/>
            <a:endCxn id="199" idx="5"/>
          </p:cNvCxnSpPr>
          <p:nvPr/>
        </p:nvCxnSpPr>
        <p:spPr>
          <a:xfrm flipH="1" flipV="1">
            <a:off x="1755468" y="1325570"/>
            <a:ext cx="747377" cy="322031"/>
          </a:xfrm>
          <a:prstGeom prst="line">
            <a:avLst/>
          </a:prstGeom>
          <a:ln w="19050"/>
        </p:spPr>
        <p:style>
          <a:lnRef idx="1">
            <a:schemeClr val="dk1"/>
          </a:lnRef>
          <a:fillRef idx="0">
            <a:schemeClr val="dk1"/>
          </a:fillRef>
          <a:effectRef idx="0">
            <a:schemeClr val="dk1"/>
          </a:effectRef>
          <a:fontRef idx="minor">
            <a:schemeClr val="tx1"/>
          </a:fontRef>
        </p:style>
      </p:cxnSp>
      <p:cxnSp>
        <p:nvCxnSpPr>
          <p:cNvPr id="218" name="直線接點 217"/>
          <p:cNvCxnSpPr>
            <a:stCxn id="212" idx="1"/>
            <a:endCxn id="203" idx="6"/>
          </p:cNvCxnSpPr>
          <p:nvPr/>
        </p:nvCxnSpPr>
        <p:spPr>
          <a:xfrm flipH="1">
            <a:off x="1153656" y="1874230"/>
            <a:ext cx="1214442" cy="15484"/>
          </a:xfrm>
          <a:prstGeom prst="line">
            <a:avLst/>
          </a:prstGeom>
          <a:ln w="19050"/>
        </p:spPr>
        <p:style>
          <a:lnRef idx="1">
            <a:schemeClr val="dk1"/>
          </a:lnRef>
          <a:fillRef idx="0">
            <a:schemeClr val="dk1"/>
          </a:fillRef>
          <a:effectRef idx="0">
            <a:schemeClr val="dk1"/>
          </a:effectRef>
          <a:fontRef idx="minor">
            <a:schemeClr val="tx1"/>
          </a:fontRef>
        </p:style>
      </p:cxnSp>
      <p:cxnSp>
        <p:nvCxnSpPr>
          <p:cNvPr id="219" name="直線接點 218"/>
          <p:cNvCxnSpPr>
            <a:stCxn id="210" idx="1"/>
            <a:endCxn id="207" idx="7"/>
          </p:cNvCxnSpPr>
          <p:nvPr/>
        </p:nvCxnSpPr>
        <p:spPr>
          <a:xfrm flipH="1">
            <a:off x="1754592" y="2021499"/>
            <a:ext cx="820867" cy="469383"/>
          </a:xfrm>
          <a:prstGeom prst="line">
            <a:avLst/>
          </a:prstGeom>
          <a:ln w="19050"/>
        </p:spPr>
        <p:style>
          <a:lnRef idx="1">
            <a:schemeClr val="dk1"/>
          </a:lnRef>
          <a:fillRef idx="0">
            <a:schemeClr val="dk1"/>
          </a:fillRef>
          <a:effectRef idx="0">
            <a:schemeClr val="dk1"/>
          </a:effectRef>
          <a:fontRef idx="minor">
            <a:schemeClr val="tx1"/>
          </a:fontRef>
        </p:style>
      </p:cxnSp>
      <p:pic>
        <p:nvPicPr>
          <p:cNvPr id="6" name="圖片 5"/>
          <p:cNvPicPr>
            <a:picLocks noChangeAspect="1"/>
          </p:cNvPicPr>
          <p:nvPr/>
        </p:nvPicPr>
        <p:blipFill>
          <a:blip r:embed="rId2"/>
          <a:stretch>
            <a:fillRect/>
          </a:stretch>
        </p:blipFill>
        <p:spPr>
          <a:xfrm>
            <a:off x="2376288" y="1634933"/>
            <a:ext cx="506777" cy="423959"/>
          </a:xfrm>
          <a:prstGeom prst="rect">
            <a:avLst/>
          </a:prstGeom>
        </p:spPr>
      </p:pic>
    </p:spTree>
    <p:extLst>
      <p:ext uri="{BB962C8B-B14F-4D97-AF65-F5344CB8AC3E}">
        <p14:creationId xmlns:p14="http://schemas.microsoft.com/office/powerpoint/2010/main" val="3020580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0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a:spLocks noGrp="1"/>
          </p:cNvSpPr>
          <p:nvPr>
            <p:ph type="title"/>
          </p:nvPr>
        </p:nvSpPr>
        <p:spPr>
          <a:xfrm>
            <a:off x="838200" y="2642812"/>
            <a:ext cx="10515600" cy="1325563"/>
          </a:xfrm>
        </p:spPr>
        <p:txBody>
          <a:bodyPr/>
          <a:lstStyle/>
          <a:p>
            <a:pPr algn="ctr"/>
            <a:r>
              <a:rPr lang="en-US" altLang="zh-TW" dirty="0">
                <a:latin typeface="Times New Roman" panose="02020603050405020304" pitchFamily="18" charset="0"/>
                <a:cs typeface="Times New Roman" panose="02020603050405020304" pitchFamily="18" charset="0"/>
              </a:rPr>
              <a:t>Dynamic  Routes</a:t>
            </a:r>
            <a:endParaRPr lang="zh-TW"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87157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type="title"/>
          </p:nvPr>
        </p:nvSpPr>
        <p:spPr>
          <a:xfrm>
            <a:off x="349134" y="326861"/>
            <a:ext cx="10515600" cy="1325563"/>
          </a:xfrm>
        </p:spPr>
        <p:txBody>
          <a:bodyPr/>
          <a:lstStyle/>
          <a:p>
            <a:r>
              <a:rPr lang="en-US" altLang="zh-TW" dirty="0">
                <a:latin typeface="Times New Roman" panose="02020603050405020304" pitchFamily="18" charset="0"/>
                <a:cs typeface="Times New Roman" panose="02020603050405020304" pitchFamily="18" charset="0"/>
              </a:rPr>
              <a:t>RIP header format</a:t>
            </a:r>
            <a:endParaRPr lang="zh-TW" altLang="en-US" dirty="0">
              <a:latin typeface="Times New Roman" panose="02020603050405020304" pitchFamily="18" charset="0"/>
              <a:cs typeface="Times New Roman" panose="02020603050405020304" pitchFamily="18" charset="0"/>
            </a:endParaRPr>
          </a:p>
        </p:txBody>
      </p:sp>
      <p:graphicFrame>
        <p:nvGraphicFramePr>
          <p:cNvPr id="5" name="表格 4"/>
          <p:cNvGraphicFramePr>
            <a:graphicFrameLocks noGrp="1"/>
          </p:cNvGraphicFramePr>
          <p:nvPr>
            <p:extLst>
              <p:ext uri="{D42A27DB-BD31-4B8C-83A1-F6EECF244321}">
                <p14:modId xmlns:p14="http://schemas.microsoft.com/office/powerpoint/2010/main" val="1356494562"/>
              </p:ext>
            </p:extLst>
          </p:nvPr>
        </p:nvGraphicFramePr>
        <p:xfrm>
          <a:off x="273396" y="2416170"/>
          <a:ext cx="8127999" cy="370840"/>
        </p:xfrm>
        <a:graphic>
          <a:graphicData uri="http://schemas.openxmlformats.org/drawingml/2006/table">
            <a:tbl>
              <a:tblPr firstRow="1" bandRow="1">
                <a:tableStyleId>{5C22544A-7EE6-4342-B048-85BDC9FD1C3A}</a:tableStyleId>
              </a:tblPr>
              <a:tblGrid>
                <a:gridCol w="2290619">
                  <a:extLst>
                    <a:ext uri="{9D8B030D-6E8A-4147-A177-3AD203B41FA5}">
                      <a16:colId xmlns:a16="http://schemas.microsoft.com/office/drawing/2014/main" val="1770414774"/>
                    </a:ext>
                  </a:extLst>
                </a:gridCol>
                <a:gridCol w="1471352">
                  <a:extLst>
                    <a:ext uri="{9D8B030D-6E8A-4147-A177-3AD203B41FA5}">
                      <a16:colId xmlns:a16="http://schemas.microsoft.com/office/drawing/2014/main" val="2036273126"/>
                    </a:ext>
                  </a:extLst>
                </a:gridCol>
                <a:gridCol w="4366028">
                  <a:extLst>
                    <a:ext uri="{9D8B030D-6E8A-4147-A177-3AD203B41FA5}">
                      <a16:colId xmlns:a16="http://schemas.microsoft.com/office/drawing/2014/main" val="3497383943"/>
                    </a:ext>
                  </a:extLst>
                </a:gridCol>
              </a:tblGrid>
              <a:tr h="370840">
                <a:tc>
                  <a:txBody>
                    <a:bodyPr/>
                    <a:lstStyle/>
                    <a:p>
                      <a:pPr algn="ctr"/>
                      <a:r>
                        <a:rPr lang="en-US" altLang="zh-TW" b="0" dirty="0">
                          <a:solidFill>
                            <a:schemeClr val="tx1"/>
                          </a:solidFill>
                          <a:latin typeface="Times New Roman" panose="02020603050405020304" pitchFamily="18" charset="0"/>
                          <a:cs typeface="Times New Roman" panose="02020603050405020304" pitchFamily="18" charset="0"/>
                        </a:rPr>
                        <a:t>IP Header</a:t>
                      </a:r>
                      <a:endParaRPr lang="zh-TW" altLang="en-US"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b="0" dirty="0">
                          <a:solidFill>
                            <a:schemeClr val="tx1"/>
                          </a:solidFill>
                          <a:latin typeface="Times New Roman" panose="02020603050405020304" pitchFamily="18" charset="0"/>
                          <a:cs typeface="Times New Roman" panose="02020603050405020304" pitchFamily="18" charset="0"/>
                        </a:rPr>
                        <a:t>UDP Header</a:t>
                      </a:r>
                      <a:endParaRPr lang="zh-TW" altLang="en-US"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b="0" dirty="0">
                          <a:solidFill>
                            <a:schemeClr val="tx1"/>
                          </a:solidFill>
                          <a:latin typeface="Times New Roman" panose="02020603050405020304" pitchFamily="18" charset="0"/>
                          <a:cs typeface="Times New Roman" panose="02020603050405020304" pitchFamily="18" charset="0"/>
                        </a:rPr>
                        <a:t>RIP Header</a:t>
                      </a:r>
                      <a:endParaRPr lang="zh-TW" altLang="en-US"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69971208"/>
                  </a:ext>
                </a:extLst>
              </a:tr>
            </a:tbl>
          </a:graphicData>
        </a:graphic>
      </p:graphicFrame>
      <p:sp>
        <p:nvSpPr>
          <p:cNvPr id="6" name="文字方塊 5"/>
          <p:cNvSpPr txBox="1"/>
          <p:nvPr/>
        </p:nvSpPr>
        <p:spPr>
          <a:xfrm>
            <a:off x="943032" y="2787010"/>
            <a:ext cx="6224781" cy="369332"/>
          </a:xfrm>
          <a:prstGeom prst="rect">
            <a:avLst/>
          </a:prstGeom>
          <a:noFill/>
        </p:spPr>
        <p:txBody>
          <a:bodyPr wrap="none" rtlCol="0">
            <a:spAutoFit/>
          </a:bodyPr>
          <a:lstStyle/>
          <a:p>
            <a:r>
              <a:rPr lang="en-US" altLang="zh-TW" dirty="0">
                <a:latin typeface="Times New Roman" panose="02020603050405020304" pitchFamily="18" charset="0"/>
                <a:cs typeface="Times New Roman" panose="02020603050405020304" pitchFamily="18" charset="0"/>
              </a:rPr>
              <a:t>20 Bytes                   8 Bytes                                  Max. 504 Bytes</a:t>
            </a:r>
            <a:endParaRPr lang="zh-TW" altLang="en-US" dirty="0">
              <a:latin typeface="Times New Roman" panose="02020603050405020304" pitchFamily="18" charset="0"/>
              <a:cs typeface="Times New Roman" panose="02020603050405020304" pitchFamily="18" charset="0"/>
            </a:endParaRPr>
          </a:p>
        </p:txBody>
      </p:sp>
      <p:sp>
        <p:nvSpPr>
          <p:cNvPr id="9" name="文字方塊 8"/>
          <p:cNvSpPr txBox="1"/>
          <p:nvPr/>
        </p:nvSpPr>
        <p:spPr>
          <a:xfrm>
            <a:off x="810029" y="1920257"/>
            <a:ext cx="1443024" cy="369332"/>
          </a:xfrm>
          <a:prstGeom prst="rect">
            <a:avLst/>
          </a:prstGeom>
          <a:solidFill>
            <a:schemeClr val="accent5">
              <a:lumMod val="40000"/>
              <a:lumOff val="60000"/>
            </a:schemeClr>
          </a:solidFill>
        </p:spPr>
        <p:txBody>
          <a:bodyPr wrap="none" rtlCol="0">
            <a:spAutoFit/>
          </a:bodyPr>
          <a:lstStyle/>
          <a:p>
            <a:r>
              <a:rPr lang="en-US" altLang="zh-TW" dirty="0">
                <a:latin typeface="Times New Roman" panose="02020603050405020304" pitchFamily="18" charset="0"/>
                <a:cs typeface="Times New Roman" panose="02020603050405020304" pitchFamily="18" charset="0"/>
              </a:rPr>
              <a:t>Protocol = 17</a:t>
            </a:r>
            <a:endParaRPr lang="zh-TW" altLang="en-US" dirty="0">
              <a:latin typeface="Times New Roman" panose="02020603050405020304" pitchFamily="18" charset="0"/>
              <a:cs typeface="Times New Roman" panose="02020603050405020304" pitchFamily="18" charset="0"/>
            </a:endParaRPr>
          </a:p>
        </p:txBody>
      </p:sp>
      <p:sp>
        <p:nvSpPr>
          <p:cNvPr id="10" name="文字方塊 9"/>
          <p:cNvSpPr txBox="1"/>
          <p:nvPr/>
        </p:nvSpPr>
        <p:spPr>
          <a:xfrm>
            <a:off x="2728776" y="1920257"/>
            <a:ext cx="1160895" cy="369332"/>
          </a:xfrm>
          <a:prstGeom prst="rect">
            <a:avLst/>
          </a:prstGeom>
          <a:solidFill>
            <a:schemeClr val="accent5">
              <a:lumMod val="40000"/>
              <a:lumOff val="60000"/>
            </a:schemeClr>
          </a:solidFill>
        </p:spPr>
        <p:txBody>
          <a:bodyPr wrap="none" rtlCol="0">
            <a:spAutoFit/>
          </a:bodyPr>
          <a:lstStyle/>
          <a:p>
            <a:r>
              <a:rPr lang="en-US" altLang="zh-TW" dirty="0">
                <a:latin typeface="Times New Roman" panose="02020603050405020304" pitchFamily="18" charset="0"/>
                <a:cs typeface="Times New Roman" panose="02020603050405020304" pitchFamily="18" charset="0"/>
              </a:rPr>
              <a:t>Port = 520</a:t>
            </a:r>
            <a:endParaRPr lang="zh-TW" altLang="en-US" dirty="0">
              <a:latin typeface="Times New Roman" panose="02020603050405020304" pitchFamily="18" charset="0"/>
              <a:cs typeface="Times New Roman" panose="02020603050405020304" pitchFamily="18" charset="0"/>
            </a:endParaRPr>
          </a:p>
        </p:txBody>
      </p:sp>
      <p:sp>
        <p:nvSpPr>
          <p:cNvPr id="11" name="向右箭號 10"/>
          <p:cNvSpPr/>
          <p:nvPr/>
        </p:nvSpPr>
        <p:spPr>
          <a:xfrm>
            <a:off x="2387005" y="2050890"/>
            <a:ext cx="207818" cy="108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向右箭號 11"/>
          <p:cNvSpPr/>
          <p:nvPr/>
        </p:nvSpPr>
        <p:spPr>
          <a:xfrm>
            <a:off x="4023624" y="2057130"/>
            <a:ext cx="207818" cy="108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9093" y="2971676"/>
            <a:ext cx="4164796" cy="3439316"/>
          </a:xfrm>
          <a:prstGeom prst="rect">
            <a:avLst/>
          </a:prstGeom>
        </p:spPr>
      </p:pic>
      <p:sp>
        <p:nvSpPr>
          <p:cNvPr id="3" name="矩形 2"/>
          <p:cNvSpPr/>
          <p:nvPr/>
        </p:nvSpPr>
        <p:spPr>
          <a:xfrm>
            <a:off x="349134" y="5945971"/>
            <a:ext cx="4515788" cy="369332"/>
          </a:xfrm>
          <a:prstGeom prst="rect">
            <a:avLst/>
          </a:prstGeom>
        </p:spPr>
        <p:txBody>
          <a:bodyPr wrap="none">
            <a:spAutoFit/>
          </a:bodyPr>
          <a:lstStyle/>
          <a:p>
            <a:r>
              <a:rPr lang="zh-TW" altLang="en-US" dirty="0">
                <a:latin typeface="Times New Roman" panose="02020603050405020304" pitchFamily="18" charset="0"/>
                <a:cs typeface="Times New Roman" panose="02020603050405020304" pitchFamily="18" charset="0"/>
              </a:rPr>
              <a:t>參考網址 </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hlinkClick r:id="rId3"/>
              </a:rPr>
              <a:t>https://tools.ietf.org/html/rfc1058</a:t>
            </a:r>
            <a:endParaRPr lang="zh-TW"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89098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extLst>
              <p:ext uri="{D42A27DB-BD31-4B8C-83A1-F6EECF244321}">
                <p14:modId xmlns:p14="http://schemas.microsoft.com/office/powerpoint/2010/main" val="410755526"/>
              </p:ext>
            </p:extLst>
          </p:nvPr>
        </p:nvGraphicFramePr>
        <p:xfrm>
          <a:off x="1845252" y="436101"/>
          <a:ext cx="8810606" cy="6304280"/>
        </p:xfrm>
        <a:graphic>
          <a:graphicData uri="http://schemas.openxmlformats.org/drawingml/2006/table">
            <a:tbl>
              <a:tblPr firstRow="1" bandRow="1">
                <a:tableStyleId>{5C22544A-7EE6-4342-B048-85BDC9FD1C3A}</a:tableStyleId>
              </a:tblPr>
              <a:tblGrid>
                <a:gridCol w="1044976">
                  <a:extLst>
                    <a:ext uri="{9D8B030D-6E8A-4147-A177-3AD203B41FA5}">
                      <a16:colId xmlns:a16="http://schemas.microsoft.com/office/drawing/2014/main" val="1616908827"/>
                    </a:ext>
                  </a:extLst>
                </a:gridCol>
                <a:gridCol w="1102894">
                  <a:extLst>
                    <a:ext uri="{9D8B030D-6E8A-4147-A177-3AD203B41FA5}">
                      <a16:colId xmlns:a16="http://schemas.microsoft.com/office/drawing/2014/main" val="671118595"/>
                    </a:ext>
                  </a:extLst>
                </a:gridCol>
                <a:gridCol w="116840">
                  <a:extLst>
                    <a:ext uri="{9D8B030D-6E8A-4147-A177-3AD203B41FA5}">
                      <a16:colId xmlns:a16="http://schemas.microsoft.com/office/drawing/2014/main" val="3673199562"/>
                    </a:ext>
                  </a:extLst>
                </a:gridCol>
                <a:gridCol w="2079747">
                  <a:extLst>
                    <a:ext uri="{9D8B030D-6E8A-4147-A177-3AD203B41FA5}">
                      <a16:colId xmlns:a16="http://schemas.microsoft.com/office/drawing/2014/main" val="386898249"/>
                    </a:ext>
                  </a:extLst>
                </a:gridCol>
                <a:gridCol w="116840">
                  <a:extLst>
                    <a:ext uri="{9D8B030D-6E8A-4147-A177-3AD203B41FA5}">
                      <a16:colId xmlns:a16="http://schemas.microsoft.com/office/drawing/2014/main" val="7537756"/>
                    </a:ext>
                  </a:extLst>
                </a:gridCol>
                <a:gridCol w="779781">
                  <a:extLst>
                    <a:ext uri="{9D8B030D-6E8A-4147-A177-3AD203B41FA5}">
                      <a16:colId xmlns:a16="http://schemas.microsoft.com/office/drawing/2014/main" val="1124125590"/>
                    </a:ext>
                  </a:extLst>
                </a:gridCol>
                <a:gridCol w="1421658">
                  <a:extLst>
                    <a:ext uri="{9D8B030D-6E8A-4147-A177-3AD203B41FA5}">
                      <a16:colId xmlns:a16="http://schemas.microsoft.com/office/drawing/2014/main" val="3523682159"/>
                    </a:ext>
                  </a:extLst>
                </a:gridCol>
                <a:gridCol w="2147870">
                  <a:extLst>
                    <a:ext uri="{9D8B030D-6E8A-4147-A177-3AD203B41FA5}">
                      <a16:colId xmlns:a16="http://schemas.microsoft.com/office/drawing/2014/main" val="3956638289"/>
                    </a:ext>
                  </a:extLst>
                </a:gridCol>
              </a:tblGrid>
              <a:tr h="370840">
                <a:tc>
                  <a:txBody>
                    <a:bodyPr/>
                    <a:lstStyle/>
                    <a:p>
                      <a:pPr algn="ctr"/>
                      <a:r>
                        <a:rPr lang="en-US" altLang="zh-TW" sz="1400" b="0" dirty="0">
                          <a:solidFill>
                            <a:schemeClr val="tx1"/>
                          </a:solidFill>
                          <a:latin typeface="標楷體" panose="03000509000000000000" pitchFamily="65" charset="-120"/>
                          <a:ea typeface="標楷體" panose="03000509000000000000" pitchFamily="65" charset="-120"/>
                        </a:rPr>
                        <a:t>Version</a:t>
                      </a:r>
                      <a:endParaRPr lang="zh-TW" altLang="en-US" sz="14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IHL</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Type of Service</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gridSpan="4">
                  <a:txBody>
                    <a:bodyPr/>
                    <a:lstStyle/>
                    <a:p>
                      <a:pPr algn="ctr"/>
                      <a:r>
                        <a:rPr lang="en-US" altLang="zh-TW" b="0">
                          <a:solidFill>
                            <a:schemeClr val="tx1"/>
                          </a:solidFill>
                          <a:latin typeface="標楷體" panose="03000509000000000000" pitchFamily="65" charset="-120"/>
                          <a:ea typeface="標楷體" panose="03000509000000000000" pitchFamily="65" charset="-120"/>
                        </a:rPr>
                        <a:t>Total Length</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3121069"/>
                  </a:ext>
                </a:extLst>
              </a:tr>
              <a:tr h="370840">
                <a:tc gridSpan="4">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Identification</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gridSpan="2">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Flags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b="0">
                          <a:solidFill>
                            <a:schemeClr val="tx1"/>
                          </a:solidFill>
                          <a:latin typeface="標楷體" panose="03000509000000000000" pitchFamily="65" charset="-120"/>
                          <a:ea typeface="標楷體" panose="03000509000000000000" pitchFamily="65" charset="-120"/>
                        </a:rPr>
                        <a:t>Fragment Offset</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8941478"/>
                  </a:ext>
                </a:extLst>
              </a:tr>
              <a:tr h="370840">
                <a:tc gridSpan="2">
                  <a:txBody>
                    <a:bodyPr/>
                    <a:lstStyle/>
                    <a:p>
                      <a:pPr algn="ctr"/>
                      <a:r>
                        <a:rPr lang="en-US" altLang="zh-TW" b="0">
                          <a:solidFill>
                            <a:schemeClr val="tx1"/>
                          </a:solidFill>
                          <a:latin typeface="標楷體" panose="03000509000000000000" pitchFamily="65" charset="-120"/>
                          <a:ea typeface="標楷體" panose="03000509000000000000" pitchFamily="65" charset="-120"/>
                        </a:rPr>
                        <a:t>Time to Live</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gridSpan="2">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Protocol</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lang="zh-TW" altLang="en-US"/>
                    </a:p>
                  </a:txBody>
                  <a:tcPr/>
                </a:tc>
                <a:tc gridSpan="4">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Header Checksum</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2996003"/>
                  </a:ext>
                </a:extLst>
              </a:tr>
              <a:tr h="370840">
                <a:tc gridSpan="8">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Source IP Address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1334021"/>
                  </a:ext>
                </a:extLst>
              </a:tr>
              <a:tr h="370840">
                <a:tc gridSpan="8">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Destination IP Address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pPr algn="ctr"/>
                      <a:endParaRPr lang="zh-TW" altLang="en-US" b="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0709402"/>
                  </a:ext>
                </a:extLst>
              </a:tr>
              <a:tr h="370840">
                <a:tc gridSpan="7">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Options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pPr algn="ctr"/>
                      <a:endParaRPr lang="zh-TW" altLang="en-US" b="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Padding</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7200663"/>
                  </a:ext>
                </a:extLst>
              </a:tr>
              <a:tr h="370840">
                <a:tc gridSpan="5">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Source Port</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3">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Des Port</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9741486"/>
                  </a:ext>
                </a:extLst>
              </a:tr>
              <a:tr h="370840">
                <a:tc gridSpan="5">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UDP Length</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3">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Checksum</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2399575397"/>
                  </a:ext>
                </a:extLst>
              </a:tr>
              <a:tr h="370840">
                <a:tc gridSpan="3">
                  <a:txBody>
                    <a:bodyPr/>
                    <a:lstStyle/>
                    <a:p>
                      <a:pPr algn="ctr"/>
                      <a:r>
                        <a:rPr lang="en-US" altLang="zh-TW" dirty="0">
                          <a:latin typeface="Times New Roman" panose="02020603050405020304" pitchFamily="18" charset="0"/>
                          <a:cs typeface="Times New Roman" panose="02020603050405020304" pitchFamily="18" charset="0"/>
                        </a:rPr>
                        <a:t>Command Type</a:t>
                      </a:r>
                      <a:endParaRPr lang="zh-TW" altLang="en-US" b="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gridSpan="2">
                  <a:txBody>
                    <a:bodyPr/>
                    <a:lstStyle/>
                    <a:p>
                      <a:pPr algn="ctr"/>
                      <a:r>
                        <a:rPr lang="en-US" altLang="zh-TW" b="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Version</a:t>
                      </a:r>
                      <a:endParaRPr lang="zh-TW" altLang="en-US" b="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gridSpan="3">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Reserved</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657418774"/>
                  </a:ext>
                </a:extLst>
              </a:tr>
              <a:tr h="370840">
                <a:tc gridSpan="5">
                  <a:txBody>
                    <a:bodyPr/>
                    <a:lstStyle/>
                    <a:p>
                      <a:pPr marL="0" algn="ctr" defTabSz="914400" rtl="0" eaLnBrk="1" latinLnBrk="0" hangingPunct="1"/>
                      <a:r>
                        <a:rPr lang="en-US" altLang="zh-TW" sz="1800" kern="1200" dirty="0">
                          <a:solidFill>
                            <a:schemeClr val="dk1"/>
                          </a:solidFill>
                          <a:latin typeface="Times New Roman" panose="02020603050405020304" pitchFamily="18" charset="0"/>
                          <a:ea typeface="+mn-ea"/>
                          <a:cs typeface="Times New Roman" panose="02020603050405020304" pitchFamily="18" charset="0"/>
                        </a:rPr>
                        <a:t>Address Family Identifier</a:t>
                      </a:r>
                      <a:endParaRPr lang="zh-TW" altLang="en-US" sz="1800" kern="1200" dirty="0">
                        <a:solidFill>
                          <a:schemeClr val="dk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zh-TW" altLang="en-US"/>
                    </a:p>
                  </a:txBody>
                  <a:tcPr/>
                </a:tc>
                <a:tc hMerge="1">
                  <a:txBody>
                    <a:bodyPr/>
                    <a:lstStyle/>
                    <a:p>
                      <a:endParaRPr lang="zh-TW" altLang="en-US"/>
                    </a:p>
                  </a:txBody>
                  <a:tcPr/>
                </a:tc>
                <a:tc hMerge="1">
                  <a:txBody>
                    <a:bodyPr/>
                    <a:lstStyle/>
                    <a:p>
                      <a:pPr algn="ctr"/>
                      <a:endParaRPr lang="zh-TW" altLang="en-US" b="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gridSpan="3">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Reserved</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669966386"/>
                  </a:ext>
                </a:extLst>
              </a:tr>
              <a:tr h="370840">
                <a:tc gridSpan="8">
                  <a:txBody>
                    <a:bodyPr/>
                    <a:lstStyle/>
                    <a:p>
                      <a:pPr marL="0" algn="ctr" defTabSz="914400" rtl="0" eaLnBrk="1" latinLnBrk="0" hangingPunct="1"/>
                      <a:r>
                        <a:rPr lang="en-US" altLang="zh-TW" sz="1800" kern="1200" dirty="0">
                          <a:solidFill>
                            <a:schemeClr val="dk1"/>
                          </a:solidFill>
                          <a:latin typeface="Times New Roman" panose="02020603050405020304" pitchFamily="18" charset="0"/>
                          <a:ea typeface="+mn-ea"/>
                          <a:cs typeface="Times New Roman" panose="02020603050405020304" pitchFamily="18" charset="0"/>
                        </a:rPr>
                        <a:t>IP Address</a:t>
                      </a:r>
                      <a:endParaRPr lang="zh-TW" altLang="en-US" sz="1800" kern="1200" dirty="0">
                        <a:solidFill>
                          <a:schemeClr val="dk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094791751"/>
                  </a:ext>
                </a:extLst>
              </a:tr>
              <a:tr h="370840">
                <a:tc gridSpan="8">
                  <a:txBody>
                    <a:bodyPr/>
                    <a:lstStyle/>
                    <a:p>
                      <a:pPr marL="0" algn="ctr" defTabSz="914400" rtl="0" eaLnBrk="1" latinLnBrk="0" hangingPunct="1"/>
                      <a:r>
                        <a:rPr lang="en-US" altLang="zh-TW" b="0" dirty="0">
                          <a:solidFill>
                            <a:schemeClr val="tx1"/>
                          </a:solidFill>
                          <a:latin typeface="標楷體" panose="03000509000000000000" pitchFamily="65" charset="-120"/>
                          <a:ea typeface="標楷體" panose="03000509000000000000" pitchFamily="65" charset="-120"/>
                        </a:rPr>
                        <a:t>Reserved</a:t>
                      </a:r>
                      <a:endParaRPr lang="zh-TW" altLang="en-US" sz="1800" kern="1200" dirty="0">
                        <a:solidFill>
                          <a:schemeClr val="dk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2346399573"/>
                  </a:ext>
                </a:extLst>
              </a:tr>
              <a:tr h="370840">
                <a:tc gridSpan="8">
                  <a:txBody>
                    <a:bodyPr/>
                    <a:lstStyle/>
                    <a:p>
                      <a:pPr marL="0" algn="ctr" defTabSz="914400" rtl="0" eaLnBrk="1" latinLnBrk="0" hangingPunct="1"/>
                      <a:r>
                        <a:rPr lang="en-US" altLang="zh-TW" b="0" dirty="0">
                          <a:solidFill>
                            <a:schemeClr val="tx1"/>
                          </a:solidFill>
                          <a:latin typeface="標楷體" panose="03000509000000000000" pitchFamily="65" charset="-120"/>
                          <a:ea typeface="標楷體" panose="03000509000000000000" pitchFamily="65" charset="-120"/>
                        </a:rPr>
                        <a:t>Reserved</a:t>
                      </a:r>
                      <a:endParaRPr lang="zh-TW" altLang="en-US" sz="1800" kern="1200" dirty="0">
                        <a:solidFill>
                          <a:schemeClr val="dk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909990037"/>
                  </a:ext>
                </a:extLst>
              </a:tr>
              <a:tr h="370840">
                <a:tc gridSpan="8">
                  <a:txBody>
                    <a:bodyPr/>
                    <a:lstStyle/>
                    <a:p>
                      <a:pPr marL="0" algn="ctr" defTabSz="914400" rtl="0" eaLnBrk="1" latinLnBrk="0" hangingPunct="1"/>
                      <a:r>
                        <a:rPr lang="en-US" altLang="zh-TW" sz="1800" kern="1200" dirty="0">
                          <a:solidFill>
                            <a:schemeClr val="dk1"/>
                          </a:solidFill>
                          <a:latin typeface="Times New Roman" panose="02020603050405020304" pitchFamily="18" charset="0"/>
                          <a:ea typeface="+mn-ea"/>
                          <a:cs typeface="Times New Roman" panose="02020603050405020304" pitchFamily="18" charset="0"/>
                        </a:rPr>
                        <a:t>Metric</a:t>
                      </a:r>
                      <a:endParaRPr lang="zh-TW" altLang="en-US" sz="1800" kern="1200" dirty="0">
                        <a:solidFill>
                          <a:schemeClr val="dk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291535305"/>
                  </a:ext>
                </a:extLst>
              </a:tr>
              <a:tr h="370840">
                <a:tc gridSpan="8">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800" kern="1200" dirty="0">
                          <a:solidFill>
                            <a:schemeClr val="dk1"/>
                          </a:solidFill>
                          <a:latin typeface="Times New Roman" panose="02020603050405020304" pitchFamily="18" charset="0"/>
                          <a:ea typeface="+mn-ea"/>
                          <a:cs typeface="Times New Roman" panose="02020603050405020304" pitchFamily="18" charset="0"/>
                        </a:rPr>
                        <a:t>RIP Entry #</a:t>
                      </a:r>
                      <a:r>
                        <a:rPr lang="en-US" altLang="zh-TW" sz="1800" i="0" kern="1200" dirty="0">
                          <a:solidFill>
                            <a:schemeClr val="dk1"/>
                          </a:solidFill>
                          <a:latin typeface="Times New Roman" panose="02020603050405020304" pitchFamily="18" charset="0"/>
                          <a:ea typeface="+mn-ea"/>
                          <a:cs typeface="Times New Roman" panose="02020603050405020304" pitchFamily="18" charset="0"/>
                        </a:rPr>
                        <a:t>2</a:t>
                      </a:r>
                      <a:endParaRPr lang="zh-TW" altLang="en-US" sz="1800" i="0" kern="1200" dirty="0">
                        <a:solidFill>
                          <a:schemeClr val="dk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2369874014"/>
                  </a:ext>
                </a:extLst>
              </a:tr>
              <a:tr h="370840">
                <a:tc gridSpan="8">
                  <a:txBody>
                    <a:bodyPr/>
                    <a:lstStyle/>
                    <a:p>
                      <a:pPr marL="0" algn="ctr" defTabSz="914400" rtl="0" eaLnBrk="1" latinLnBrk="0" hangingPunct="1"/>
                      <a:r>
                        <a:rPr lang="en-US" altLang="zh-TW" sz="1800" kern="1200" dirty="0">
                          <a:solidFill>
                            <a:schemeClr val="dk1"/>
                          </a:solidFill>
                          <a:latin typeface="Times New Roman" panose="02020603050405020304" pitchFamily="18" charset="0"/>
                          <a:ea typeface="+mn-ea"/>
                          <a:cs typeface="Times New Roman" panose="02020603050405020304" pitchFamily="18" charset="0"/>
                        </a:rPr>
                        <a:t>…</a:t>
                      </a:r>
                      <a:endParaRPr lang="zh-TW" altLang="en-US" sz="1800" kern="1200" dirty="0">
                        <a:solidFill>
                          <a:schemeClr val="dk1"/>
                        </a:solidFill>
                        <a:latin typeface="Times New Roman" panose="02020603050405020304" pitchFamily="18" charset="0"/>
                        <a:ea typeface="+mn-ea"/>
                        <a:cs typeface="Times New Roman" panose="02020603050405020304" pitchFamily="18" charset="0"/>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545389449"/>
                  </a:ext>
                </a:extLst>
              </a:tr>
              <a:tr h="370840">
                <a:tc gridSpan="8">
                  <a:txBody>
                    <a:bodyPr/>
                    <a:lstStyle/>
                    <a:p>
                      <a:pPr marL="0" algn="ctr" defTabSz="914400" rtl="0" eaLnBrk="1" latinLnBrk="0" hangingPunct="1"/>
                      <a:r>
                        <a:rPr lang="en-US" altLang="zh-TW" sz="1800" kern="1200" dirty="0">
                          <a:solidFill>
                            <a:schemeClr val="dk1"/>
                          </a:solidFill>
                          <a:latin typeface="Times New Roman" panose="02020603050405020304" pitchFamily="18" charset="0"/>
                          <a:ea typeface="+mn-ea"/>
                          <a:cs typeface="Times New Roman" panose="02020603050405020304" pitchFamily="18" charset="0"/>
                        </a:rPr>
                        <a:t>RIP Entry #</a:t>
                      </a:r>
                      <a:r>
                        <a:rPr lang="en-US" altLang="zh-TW" sz="1800" i="1" kern="1200" dirty="0">
                          <a:solidFill>
                            <a:schemeClr val="dk1"/>
                          </a:solidFill>
                          <a:latin typeface="Times New Roman" panose="02020603050405020304" pitchFamily="18" charset="0"/>
                          <a:ea typeface="+mn-ea"/>
                          <a:cs typeface="Times New Roman" panose="02020603050405020304" pitchFamily="18" charset="0"/>
                        </a:rPr>
                        <a:t>N</a:t>
                      </a:r>
                      <a:endParaRPr lang="zh-TW" altLang="en-US" sz="1800" i="1" kern="1200" dirty="0">
                        <a:solidFill>
                          <a:schemeClr val="dk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4202552987"/>
                  </a:ext>
                </a:extLst>
              </a:tr>
            </a:tbl>
          </a:graphicData>
        </a:graphic>
      </p:graphicFrame>
      <p:sp>
        <p:nvSpPr>
          <p:cNvPr id="8" name="文字方塊 7"/>
          <p:cNvSpPr txBox="1"/>
          <p:nvPr/>
        </p:nvSpPr>
        <p:spPr>
          <a:xfrm>
            <a:off x="1694409" y="66769"/>
            <a:ext cx="301686" cy="369332"/>
          </a:xfrm>
          <a:prstGeom prst="rect">
            <a:avLst/>
          </a:prstGeom>
          <a:noFill/>
        </p:spPr>
        <p:txBody>
          <a:bodyPr wrap="none" rtlCol="0">
            <a:spAutoFit/>
          </a:bodyPr>
          <a:lstStyle/>
          <a:p>
            <a:r>
              <a:rPr lang="en-US" altLang="zh-TW" dirty="0"/>
              <a:t>0</a:t>
            </a:r>
            <a:endParaRPr lang="zh-TW" altLang="en-US" dirty="0"/>
          </a:p>
        </p:txBody>
      </p:sp>
      <p:sp>
        <p:nvSpPr>
          <p:cNvPr id="9" name="文字方塊 8"/>
          <p:cNvSpPr txBox="1"/>
          <p:nvPr/>
        </p:nvSpPr>
        <p:spPr>
          <a:xfrm>
            <a:off x="2752077" y="66769"/>
            <a:ext cx="301686" cy="369332"/>
          </a:xfrm>
          <a:prstGeom prst="rect">
            <a:avLst/>
          </a:prstGeom>
          <a:noFill/>
        </p:spPr>
        <p:txBody>
          <a:bodyPr wrap="none" rtlCol="0">
            <a:spAutoFit/>
          </a:bodyPr>
          <a:lstStyle/>
          <a:p>
            <a:r>
              <a:rPr lang="en-US" altLang="zh-TW" dirty="0"/>
              <a:t>4</a:t>
            </a:r>
            <a:endParaRPr lang="zh-TW" altLang="en-US" dirty="0"/>
          </a:p>
        </p:txBody>
      </p:sp>
      <p:sp>
        <p:nvSpPr>
          <p:cNvPr id="10" name="文字方塊 9"/>
          <p:cNvSpPr txBox="1"/>
          <p:nvPr/>
        </p:nvSpPr>
        <p:spPr>
          <a:xfrm>
            <a:off x="3825087" y="66769"/>
            <a:ext cx="301686" cy="369332"/>
          </a:xfrm>
          <a:prstGeom prst="rect">
            <a:avLst/>
          </a:prstGeom>
          <a:noFill/>
        </p:spPr>
        <p:txBody>
          <a:bodyPr wrap="none" rtlCol="0">
            <a:spAutoFit/>
          </a:bodyPr>
          <a:lstStyle/>
          <a:p>
            <a:r>
              <a:rPr lang="en-US" altLang="zh-TW" dirty="0"/>
              <a:t>8</a:t>
            </a:r>
            <a:endParaRPr lang="zh-TW" altLang="en-US" dirty="0"/>
          </a:p>
        </p:txBody>
      </p:sp>
      <p:sp>
        <p:nvSpPr>
          <p:cNvPr id="11" name="文字方塊 10"/>
          <p:cNvSpPr txBox="1"/>
          <p:nvPr/>
        </p:nvSpPr>
        <p:spPr>
          <a:xfrm>
            <a:off x="5780411" y="66769"/>
            <a:ext cx="418704" cy="369332"/>
          </a:xfrm>
          <a:prstGeom prst="rect">
            <a:avLst/>
          </a:prstGeom>
          <a:noFill/>
        </p:spPr>
        <p:txBody>
          <a:bodyPr wrap="none" rtlCol="0">
            <a:spAutoFit/>
          </a:bodyPr>
          <a:lstStyle/>
          <a:p>
            <a:r>
              <a:rPr lang="en-US" altLang="zh-TW" dirty="0"/>
              <a:t>15</a:t>
            </a:r>
            <a:endParaRPr lang="zh-TW" altLang="en-US" dirty="0"/>
          </a:p>
        </p:txBody>
      </p:sp>
      <p:sp>
        <p:nvSpPr>
          <p:cNvPr id="12" name="文字方塊 11"/>
          <p:cNvSpPr txBox="1"/>
          <p:nvPr/>
        </p:nvSpPr>
        <p:spPr>
          <a:xfrm>
            <a:off x="6089798" y="67782"/>
            <a:ext cx="418704" cy="369332"/>
          </a:xfrm>
          <a:prstGeom prst="rect">
            <a:avLst/>
          </a:prstGeom>
          <a:noFill/>
        </p:spPr>
        <p:txBody>
          <a:bodyPr wrap="none" rtlCol="0">
            <a:spAutoFit/>
          </a:bodyPr>
          <a:lstStyle/>
          <a:p>
            <a:r>
              <a:rPr lang="en-US" altLang="zh-TW" dirty="0"/>
              <a:t>16</a:t>
            </a:r>
            <a:endParaRPr lang="zh-TW" altLang="en-US" dirty="0"/>
          </a:p>
        </p:txBody>
      </p:sp>
      <p:sp>
        <p:nvSpPr>
          <p:cNvPr id="13" name="文字方塊 12"/>
          <p:cNvSpPr txBox="1"/>
          <p:nvPr/>
        </p:nvSpPr>
        <p:spPr>
          <a:xfrm>
            <a:off x="10242183" y="66769"/>
            <a:ext cx="418704" cy="369332"/>
          </a:xfrm>
          <a:prstGeom prst="rect">
            <a:avLst/>
          </a:prstGeom>
          <a:noFill/>
        </p:spPr>
        <p:txBody>
          <a:bodyPr wrap="none" rtlCol="0">
            <a:spAutoFit/>
          </a:bodyPr>
          <a:lstStyle/>
          <a:p>
            <a:r>
              <a:rPr lang="en-US" altLang="zh-TW" dirty="0"/>
              <a:t>31</a:t>
            </a:r>
            <a:endParaRPr lang="zh-TW" altLang="en-US" dirty="0"/>
          </a:p>
        </p:txBody>
      </p:sp>
      <p:cxnSp>
        <p:nvCxnSpPr>
          <p:cNvPr id="18" name="直線單箭頭接點 17"/>
          <p:cNvCxnSpPr/>
          <p:nvPr/>
        </p:nvCxnSpPr>
        <p:spPr>
          <a:xfrm>
            <a:off x="1479665" y="436101"/>
            <a:ext cx="0" cy="220734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9" name="直線單箭頭接點 18"/>
          <p:cNvCxnSpPr/>
          <p:nvPr/>
        </p:nvCxnSpPr>
        <p:spPr>
          <a:xfrm>
            <a:off x="1479665" y="2643447"/>
            <a:ext cx="0" cy="739833"/>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23" name="直線單箭頭接點 22"/>
          <p:cNvCxnSpPr/>
          <p:nvPr/>
        </p:nvCxnSpPr>
        <p:spPr>
          <a:xfrm>
            <a:off x="1479665" y="3383280"/>
            <a:ext cx="0" cy="3357101"/>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25" name="文字方塊 24"/>
          <p:cNvSpPr txBox="1"/>
          <p:nvPr/>
        </p:nvSpPr>
        <p:spPr>
          <a:xfrm>
            <a:off x="875072" y="1355108"/>
            <a:ext cx="389850" cy="369332"/>
          </a:xfrm>
          <a:prstGeom prst="rect">
            <a:avLst/>
          </a:prstGeom>
          <a:noFill/>
        </p:spPr>
        <p:txBody>
          <a:bodyPr wrap="none" rtlCol="0">
            <a:spAutoFit/>
          </a:bodyPr>
          <a:lstStyle/>
          <a:p>
            <a:r>
              <a:rPr lang="en-US" altLang="zh-TW" dirty="0">
                <a:latin typeface="Times New Roman" panose="02020603050405020304" pitchFamily="18" charset="0"/>
                <a:cs typeface="Times New Roman" panose="02020603050405020304" pitchFamily="18" charset="0"/>
              </a:rPr>
              <a:t>IP</a:t>
            </a:r>
            <a:endParaRPr lang="zh-TW" altLang="en-US" dirty="0">
              <a:latin typeface="Times New Roman" panose="02020603050405020304" pitchFamily="18" charset="0"/>
              <a:cs typeface="Times New Roman" panose="02020603050405020304" pitchFamily="18" charset="0"/>
            </a:endParaRPr>
          </a:p>
        </p:txBody>
      </p:sp>
      <p:sp>
        <p:nvSpPr>
          <p:cNvPr id="26" name="文字方塊 25"/>
          <p:cNvSpPr txBox="1"/>
          <p:nvPr/>
        </p:nvSpPr>
        <p:spPr>
          <a:xfrm>
            <a:off x="746831" y="2828697"/>
            <a:ext cx="646331" cy="369332"/>
          </a:xfrm>
          <a:prstGeom prst="rect">
            <a:avLst/>
          </a:prstGeom>
          <a:noFill/>
        </p:spPr>
        <p:txBody>
          <a:bodyPr wrap="none" rtlCol="0">
            <a:spAutoFit/>
          </a:bodyPr>
          <a:lstStyle/>
          <a:p>
            <a:r>
              <a:rPr lang="en-US" altLang="zh-TW" dirty="0">
                <a:latin typeface="Times New Roman" panose="02020603050405020304" pitchFamily="18" charset="0"/>
                <a:cs typeface="Times New Roman" panose="02020603050405020304" pitchFamily="18" charset="0"/>
              </a:rPr>
              <a:t>UDP</a:t>
            </a:r>
            <a:endParaRPr lang="zh-TW" altLang="en-US" dirty="0">
              <a:latin typeface="Times New Roman" panose="02020603050405020304" pitchFamily="18" charset="0"/>
              <a:cs typeface="Times New Roman" panose="02020603050405020304" pitchFamily="18" charset="0"/>
            </a:endParaRPr>
          </a:p>
        </p:txBody>
      </p:sp>
      <p:sp>
        <p:nvSpPr>
          <p:cNvPr id="27" name="文字方塊 26"/>
          <p:cNvSpPr txBox="1"/>
          <p:nvPr/>
        </p:nvSpPr>
        <p:spPr>
          <a:xfrm>
            <a:off x="746831" y="4691744"/>
            <a:ext cx="543739" cy="369332"/>
          </a:xfrm>
          <a:prstGeom prst="rect">
            <a:avLst/>
          </a:prstGeom>
          <a:noFill/>
        </p:spPr>
        <p:txBody>
          <a:bodyPr wrap="none" rtlCol="0">
            <a:spAutoFit/>
          </a:bodyPr>
          <a:lstStyle/>
          <a:p>
            <a:r>
              <a:rPr lang="en-US" altLang="zh-TW" dirty="0">
                <a:latin typeface="Times New Roman" panose="02020603050405020304" pitchFamily="18" charset="0"/>
                <a:cs typeface="Times New Roman" panose="02020603050405020304" pitchFamily="18" charset="0"/>
              </a:rPr>
              <a:t>RIP</a:t>
            </a:r>
            <a:endParaRPr lang="zh-TW" altLang="en-US" dirty="0">
              <a:latin typeface="Times New Roman" panose="02020603050405020304" pitchFamily="18" charset="0"/>
              <a:cs typeface="Times New Roman" panose="02020603050405020304" pitchFamily="18" charset="0"/>
            </a:endParaRPr>
          </a:p>
        </p:txBody>
      </p:sp>
      <p:cxnSp>
        <p:nvCxnSpPr>
          <p:cNvPr id="28" name="直線單箭頭接點 27"/>
          <p:cNvCxnSpPr/>
          <p:nvPr/>
        </p:nvCxnSpPr>
        <p:spPr>
          <a:xfrm>
            <a:off x="2313709" y="3768436"/>
            <a:ext cx="0" cy="185928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30" name="矩形 29"/>
          <p:cNvSpPr/>
          <p:nvPr/>
        </p:nvSpPr>
        <p:spPr>
          <a:xfrm>
            <a:off x="2082876" y="4040732"/>
            <a:ext cx="461665" cy="1302023"/>
          </a:xfrm>
          <a:prstGeom prst="rect">
            <a:avLst/>
          </a:prstGeom>
          <a:solidFill>
            <a:schemeClr val="accent6">
              <a:lumMod val="40000"/>
              <a:lumOff val="60000"/>
            </a:schemeClr>
          </a:solidFill>
        </p:spPr>
        <p:txBody>
          <a:bodyPr vert="vert270" wrap="none">
            <a:spAutoFit/>
          </a:bodyPr>
          <a:lstStyle/>
          <a:p>
            <a:pPr algn="ctr"/>
            <a:r>
              <a:rPr lang="en-US" altLang="zh-TW" dirty="0">
                <a:solidFill>
                  <a:schemeClr val="dk1"/>
                </a:solidFill>
                <a:latin typeface="Times New Roman" panose="02020603050405020304" pitchFamily="18" charset="0"/>
                <a:cs typeface="Times New Roman" panose="02020603050405020304" pitchFamily="18" charset="0"/>
              </a:rPr>
              <a:t>RIP Entry #1</a:t>
            </a:r>
            <a:endParaRPr lang="zh-TW" altLang="en-US" dirty="0">
              <a:solidFill>
                <a:schemeClr val="dk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68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8"/>
                                        </p:tgtEl>
                                        <p:attrNameLst>
                                          <p:attrName>style.visibility</p:attrName>
                                        </p:attrNameLst>
                                      </p:cBhvr>
                                      <p:to>
                                        <p:strVal val="visible"/>
                                      </p:to>
                                    </p:set>
                                  </p:childTnLst>
                                </p:cTn>
                              </p:par>
                              <p:par>
                                <p:cTn id="24" presetID="1" presetClass="entr" presetSubtype="0" fill="hold" grpId="1" nodeType="withEffect">
                                  <p:stCondLst>
                                    <p:cond delay="0"/>
                                  </p:stCondLst>
                                  <p:childTnLst>
                                    <p:set>
                                      <p:cBhvr>
                                        <p:cTn id="25" dur="1" fill="hold">
                                          <p:stCondLst>
                                            <p:cond delay="0"/>
                                          </p:stCondLst>
                                        </p:cTn>
                                        <p:tgtEl>
                                          <p:spTgt spid="9"/>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11"/>
                                        </p:tgtEl>
                                        <p:attrNameLst>
                                          <p:attrName>style.visibility</p:attrName>
                                        </p:attrNameLst>
                                      </p:cBhvr>
                                      <p:to>
                                        <p:strVal val="visible"/>
                                      </p:to>
                                    </p:set>
                                  </p:childTnLst>
                                </p:cTn>
                              </p:par>
                              <p:par>
                                <p:cTn id="30" presetID="1" presetClass="entr" presetSubtype="0" fill="hold" grpId="1" nodeType="with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0" grpId="0"/>
      <p:bldP spid="10" grpId="1"/>
      <p:bldP spid="11" grpId="0"/>
      <p:bldP spid="11" grpId="1"/>
      <p:bldP spid="12" grpId="0"/>
      <p:bldP spid="12" grpId="1"/>
      <p:bldP spid="13" grpId="0"/>
      <p:bldP spid="13"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 name="表格 94"/>
          <p:cNvGraphicFramePr>
            <a:graphicFrameLocks noGrp="1"/>
          </p:cNvGraphicFramePr>
          <p:nvPr>
            <p:extLst>
              <p:ext uri="{D42A27DB-BD31-4B8C-83A1-F6EECF244321}">
                <p14:modId xmlns:p14="http://schemas.microsoft.com/office/powerpoint/2010/main" val="805136861"/>
              </p:ext>
            </p:extLst>
          </p:nvPr>
        </p:nvGraphicFramePr>
        <p:xfrm>
          <a:off x="7523505" y="3126402"/>
          <a:ext cx="3573472" cy="914400"/>
        </p:xfrm>
        <a:graphic>
          <a:graphicData uri="http://schemas.openxmlformats.org/drawingml/2006/table">
            <a:tbl>
              <a:tblPr firstRow="1" bandRow="1">
                <a:tableStyleId>{5C22544A-7EE6-4342-B048-85BDC9FD1C3A}</a:tableStyleId>
              </a:tblPr>
              <a:tblGrid>
                <a:gridCol w="893368">
                  <a:extLst>
                    <a:ext uri="{9D8B030D-6E8A-4147-A177-3AD203B41FA5}">
                      <a16:colId xmlns:a16="http://schemas.microsoft.com/office/drawing/2014/main" val="4121475037"/>
                    </a:ext>
                  </a:extLst>
                </a:gridCol>
                <a:gridCol w="893368">
                  <a:extLst>
                    <a:ext uri="{9D8B030D-6E8A-4147-A177-3AD203B41FA5}">
                      <a16:colId xmlns:a16="http://schemas.microsoft.com/office/drawing/2014/main" val="4240294042"/>
                    </a:ext>
                  </a:extLst>
                </a:gridCol>
                <a:gridCol w="893368">
                  <a:extLst>
                    <a:ext uri="{9D8B030D-6E8A-4147-A177-3AD203B41FA5}">
                      <a16:colId xmlns:a16="http://schemas.microsoft.com/office/drawing/2014/main" val="3620562053"/>
                    </a:ext>
                  </a:extLst>
                </a:gridCol>
                <a:gridCol w="893368">
                  <a:extLst>
                    <a:ext uri="{9D8B030D-6E8A-4147-A177-3AD203B41FA5}">
                      <a16:colId xmlns:a16="http://schemas.microsoft.com/office/drawing/2014/main" val="2700300825"/>
                    </a:ext>
                  </a:extLst>
                </a:gridCol>
              </a:tblGrid>
              <a:tr h="196917">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IP</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Mask</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Interface</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Metric</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709011"/>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140.117.150.0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eth1</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092813"/>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140.117.155.0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893279"/>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140.117.164.0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eth2</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0842340"/>
                  </a:ext>
                </a:extLst>
              </a:tr>
            </a:tbl>
          </a:graphicData>
        </a:graphic>
      </p:graphicFrame>
      <p:pic>
        <p:nvPicPr>
          <p:cNvPr id="96" name="圖片 95"/>
          <p:cNvPicPr>
            <a:picLocks noChangeAspect="1"/>
          </p:cNvPicPr>
          <p:nvPr/>
        </p:nvPicPr>
        <p:blipFill>
          <a:blip r:embed="rId2">
            <a:duotone>
              <a:prstClr val="black"/>
              <a:schemeClr val="accent2">
                <a:tint val="45000"/>
                <a:satMod val="400000"/>
              </a:schemeClr>
            </a:duotone>
          </a:blip>
          <a:stretch>
            <a:fillRect/>
          </a:stretch>
        </p:blipFill>
        <p:spPr>
          <a:xfrm>
            <a:off x="6779713" y="3559688"/>
            <a:ext cx="506777" cy="423959"/>
          </a:xfrm>
          <a:prstGeom prst="rect">
            <a:avLst/>
          </a:prstGeom>
        </p:spPr>
      </p:pic>
      <p:sp>
        <p:nvSpPr>
          <p:cNvPr id="97" name="文字方塊 96"/>
          <p:cNvSpPr txBox="1"/>
          <p:nvPr/>
        </p:nvSpPr>
        <p:spPr>
          <a:xfrm>
            <a:off x="6580618" y="3159884"/>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NSYSU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graphicFrame>
        <p:nvGraphicFramePr>
          <p:cNvPr id="101" name="表格 100"/>
          <p:cNvGraphicFramePr>
            <a:graphicFrameLocks noGrp="1"/>
          </p:cNvGraphicFramePr>
          <p:nvPr>
            <p:extLst>
              <p:ext uri="{D42A27DB-BD31-4B8C-83A1-F6EECF244321}">
                <p14:modId xmlns:p14="http://schemas.microsoft.com/office/powerpoint/2010/main" val="3691693245"/>
              </p:ext>
            </p:extLst>
          </p:nvPr>
        </p:nvGraphicFramePr>
        <p:xfrm>
          <a:off x="7523505" y="4364340"/>
          <a:ext cx="3573472" cy="914400"/>
        </p:xfrm>
        <a:graphic>
          <a:graphicData uri="http://schemas.openxmlformats.org/drawingml/2006/table">
            <a:tbl>
              <a:tblPr firstRow="1" bandRow="1">
                <a:tableStyleId>{5C22544A-7EE6-4342-B048-85BDC9FD1C3A}</a:tableStyleId>
              </a:tblPr>
              <a:tblGrid>
                <a:gridCol w="893368">
                  <a:extLst>
                    <a:ext uri="{9D8B030D-6E8A-4147-A177-3AD203B41FA5}">
                      <a16:colId xmlns:a16="http://schemas.microsoft.com/office/drawing/2014/main" val="4121475037"/>
                    </a:ext>
                  </a:extLst>
                </a:gridCol>
                <a:gridCol w="893368">
                  <a:extLst>
                    <a:ext uri="{9D8B030D-6E8A-4147-A177-3AD203B41FA5}">
                      <a16:colId xmlns:a16="http://schemas.microsoft.com/office/drawing/2014/main" val="4240294042"/>
                    </a:ext>
                  </a:extLst>
                </a:gridCol>
                <a:gridCol w="893368">
                  <a:extLst>
                    <a:ext uri="{9D8B030D-6E8A-4147-A177-3AD203B41FA5}">
                      <a16:colId xmlns:a16="http://schemas.microsoft.com/office/drawing/2014/main" val="3620562053"/>
                    </a:ext>
                  </a:extLst>
                </a:gridCol>
                <a:gridCol w="893368">
                  <a:extLst>
                    <a:ext uri="{9D8B030D-6E8A-4147-A177-3AD203B41FA5}">
                      <a16:colId xmlns:a16="http://schemas.microsoft.com/office/drawing/2014/main" val="2700300825"/>
                    </a:ext>
                  </a:extLst>
                </a:gridCol>
              </a:tblGrid>
              <a:tr h="196917">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IP</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Mask</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Interface</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Metric</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709011"/>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140.115.120.0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092813"/>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140.115.130.0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eth1</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893279"/>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140.115.140.0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eth2</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0842340"/>
                  </a:ext>
                </a:extLst>
              </a:tr>
            </a:tbl>
          </a:graphicData>
        </a:graphic>
      </p:graphicFrame>
      <p:pic>
        <p:nvPicPr>
          <p:cNvPr id="103" name="圖片 102"/>
          <p:cNvPicPr>
            <a:picLocks noChangeAspect="1"/>
          </p:cNvPicPr>
          <p:nvPr/>
        </p:nvPicPr>
        <p:blipFill>
          <a:blip r:embed="rId2">
            <a:duotone>
              <a:prstClr val="black"/>
              <a:schemeClr val="accent4">
                <a:tint val="45000"/>
                <a:satMod val="400000"/>
              </a:schemeClr>
            </a:duotone>
          </a:blip>
          <a:stretch>
            <a:fillRect/>
          </a:stretch>
        </p:blipFill>
        <p:spPr>
          <a:xfrm>
            <a:off x="6779713" y="4797626"/>
            <a:ext cx="506777" cy="423959"/>
          </a:xfrm>
          <a:prstGeom prst="rect">
            <a:avLst/>
          </a:prstGeom>
        </p:spPr>
      </p:pic>
      <p:sp>
        <p:nvSpPr>
          <p:cNvPr id="104" name="文字方塊 103"/>
          <p:cNvSpPr txBox="1"/>
          <p:nvPr/>
        </p:nvSpPr>
        <p:spPr>
          <a:xfrm>
            <a:off x="6580618" y="4397822"/>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NCTU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graphicFrame>
        <p:nvGraphicFramePr>
          <p:cNvPr id="105" name="表格 104"/>
          <p:cNvGraphicFramePr>
            <a:graphicFrameLocks noGrp="1"/>
          </p:cNvGraphicFramePr>
          <p:nvPr>
            <p:extLst>
              <p:ext uri="{D42A27DB-BD31-4B8C-83A1-F6EECF244321}">
                <p14:modId xmlns:p14="http://schemas.microsoft.com/office/powerpoint/2010/main" val="3815475526"/>
              </p:ext>
            </p:extLst>
          </p:nvPr>
        </p:nvGraphicFramePr>
        <p:xfrm>
          <a:off x="7523505" y="5621389"/>
          <a:ext cx="3573472" cy="914400"/>
        </p:xfrm>
        <a:graphic>
          <a:graphicData uri="http://schemas.openxmlformats.org/drawingml/2006/table">
            <a:tbl>
              <a:tblPr firstRow="1" bandRow="1">
                <a:tableStyleId>{5C22544A-7EE6-4342-B048-85BDC9FD1C3A}</a:tableStyleId>
              </a:tblPr>
              <a:tblGrid>
                <a:gridCol w="893368">
                  <a:extLst>
                    <a:ext uri="{9D8B030D-6E8A-4147-A177-3AD203B41FA5}">
                      <a16:colId xmlns:a16="http://schemas.microsoft.com/office/drawing/2014/main" val="4121475037"/>
                    </a:ext>
                  </a:extLst>
                </a:gridCol>
                <a:gridCol w="893368">
                  <a:extLst>
                    <a:ext uri="{9D8B030D-6E8A-4147-A177-3AD203B41FA5}">
                      <a16:colId xmlns:a16="http://schemas.microsoft.com/office/drawing/2014/main" val="4240294042"/>
                    </a:ext>
                  </a:extLst>
                </a:gridCol>
                <a:gridCol w="893368">
                  <a:extLst>
                    <a:ext uri="{9D8B030D-6E8A-4147-A177-3AD203B41FA5}">
                      <a16:colId xmlns:a16="http://schemas.microsoft.com/office/drawing/2014/main" val="3620562053"/>
                    </a:ext>
                  </a:extLst>
                </a:gridCol>
                <a:gridCol w="893368">
                  <a:extLst>
                    <a:ext uri="{9D8B030D-6E8A-4147-A177-3AD203B41FA5}">
                      <a16:colId xmlns:a16="http://schemas.microsoft.com/office/drawing/2014/main" val="2700300825"/>
                    </a:ext>
                  </a:extLst>
                </a:gridCol>
              </a:tblGrid>
              <a:tr h="196917">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IP</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Mask</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Interface</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Metric</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709011"/>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140.118.122.0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092813"/>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140.118.133.0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eth1</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893279"/>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140.118.144.0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eth2</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0842340"/>
                  </a:ext>
                </a:extLst>
              </a:tr>
            </a:tbl>
          </a:graphicData>
        </a:graphic>
      </p:graphicFrame>
      <p:pic>
        <p:nvPicPr>
          <p:cNvPr id="107" name="圖片 106"/>
          <p:cNvPicPr>
            <a:picLocks noChangeAspect="1"/>
          </p:cNvPicPr>
          <p:nvPr/>
        </p:nvPicPr>
        <p:blipFill>
          <a:blip r:embed="rId2">
            <a:duotone>
              <a:prstClr val="black"/>
              <a:schemeClr val="accent1">
                <a:tint val="45000"/>
                <a:satMod val="400000"/>
              </a:schemeClr>
            </a:duotone>
          </a:blip>
          <a:stretch>
            <a:fillRect/>
          </a:stretch>
        </p:blipFill>
        <p:spPr>
          <a:xfrm>
            <a:off x="6779713" y="6054675"/>
            <a:ext cx="506777" cy="423959"/>
          </a:xfrm>
          <a:prstGeom prst="rect">
            <a:avLst/>
          </a:prstGeom>
        </p:spPr>
      </p:pic>
      <p:sp>
        <p:nvSpPr>
          <p:cNvPr id="108" name="文字方塊 107"/>
          <p:cNvSpPr txBox="1"/>
          <p:nvPr/>
        </p:nvSpPr>
        <p:spPr>
          <a:xfrm>
            <a:off x="6580618" y="5654871"/>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cxnSp>
        <p:nvCxnSpPr>
          <p:cNvPr id="100" name="直線接點 99"/>
          <p:cNvCxnSpPr/>
          <p:nvPr/>
        </p:nvCxnSpPr>
        <p:spPr>
          <a:xfrm flipH="1" flipV="1">
            <a:off x="2575459" y="1850249"/>
            <a:ext cx="1741110" cy="902814"/>
          </a:xfrm>
          <a:prstGeom prst="line">
            <a:avLst/>
          </a:prstGeom>
          <a:ln w="28575"/>
        </p:spPr>
        <p:style>
          <a:lnRef idx="1">
            <a:schemeClr val="dk1"/>
          </a:lnRef>
          <a:fillRef idx="0">
            <a:schemeClr val="dk1"/>
          </a:fillRef>
          <a:effectRef idx="0">
            <a:schemeClr val="dk1"/>
          </a:effectRef>
          <a:fontRef idx="minor">
            <a:schemeClr val="tx1"/>
          </a:fontRef>
        </p:style>
      </p:cxnSp>
      <p:sp>
        <p:nvSpPr>
          <p:cNvPr id="102" name="橢圓 101"/>
          <p:cNvSpPr/>
          <p:nvPr/>
        </p:nvSpPr>
        <p:spPr>
          <a:xfrm>
            <a:off x="130195" y="633611"/>
            <a:ext cx="2564986" cy="2564986"/>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06" name="直線接點 105"/>
          <p:cNvCxnSpPr/>
          <p:nvPr/>
        </p:nvCxnSpPr>
        <p:spPr>
          <a:xfrm flipV="1">
            <a:off x="4324062" y="1930498"/>
            <a:ext cx="1603393" cy="813062"/>
          </a:xfrm>
          <a:prstGeom prst="line">
            <a:avLst/>
          </a:prstGeom>
          <a:ln w="28575"/>
        </p:spPr>
        <p:style>
          <a:lnRef idx="1">
            <a:schemeClr val="dk1"/>
          </a:lnRef>
          <a:fillRef idx="0">
            <a:schemeClr val="dk1"/>
          </a:fillRef>
          <a:effectRef idx="0">
            <a:schemeClr val="dk1"/>
          </a:effectRef>
          <a:fontRef idx="minor">
            <a:schemeClr val="tx1"/>
          </a:fontRef>
        </p:style>
      </p:cxnSp>
      <p:cxnSp>
        <p:nvCxnSpPr>
          <p:cNvPr id="109" name="直線接點 108"/>
          <p:cNvCxnSpPr/>
          <p:nvPr/>
        </p:nvCxnSpPr>
        <p:spPr>
          <a:xfrm>
            <a:off x="2629676" y="1865200"/>
            <a:ext cx="3297779" cy="0"/>
          </a:xfrm>
          <a:prstGeom prst="line">
            <a:avLst/>
          </a:prstGeom>
          <a:ln w="28575"/>
        </p:spPr>
        <p:style>
          <a:lnRef idx="1">
            <a:schemeClr val="dk1"/>
          </a:lnRef>
          <a:fillRef idx="0">
            <a:schemeClr val="dk1"/>
          </a:fillRef>
          <a:effectRef idx="0">
            <a:schemeClr val="dk1"/>
          </a:effectRef>
          <a:fontRef idx="minor">
            <a:schemeClr val="tx1"/>
          </a:fontRef>
        </p:style>
      </p:cxnSp>
      <p:sp>
        <p:nvSpPr>
          <p:cNvPr id="110" name="文字方塊 109"/>
          <p:cNvSpPr txBox="1"/>
          <p:nvPr/>
        </p:nvSpPr>
        <p:spPr>
          <a:xfrm>
            <a:off x="3914857" y="2131777"/>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NSYSU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
        <p:nvSpPr>
          <p:cNvPr id="111" name="文字方塊 110"/>
          <p:cNvSpPr txBox="1"/>
          <p:nvPr/>
        </p:nvSpPr>
        <p:spPr>
          <a:xfrm>
            <a:off x="2638536" y="1070649"/>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
        <p:nvSpPr>
          <p:cNvPr id="112" name="橢圓 111"/>
          <p:cNvSpPr/>
          <p:nvPr/>
        </p:nvSpPr>
        <p:spPr>
          <a:xfrm>
            <a:off x="2792013" y="2785854"/>
            <a:ext cx="2567296" cy="256729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3" name="橢圓 112"/>
          <p:cNvSpPr/>
          <p:nvPr/>
        </p:nvSpPr>
        <p:spPr>
          <a:xfrm>
            <a:off x="2792013" y="2785854"/>
            <a:ext cx="2567296" cy="256729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4" name="圓角矩形 113"/>
          <p:cNvSpPr/>
          <p:nvPr/>
        </p:nvSpPr>
        <p:spPr>
          <a:xfrm>
            <a:off x="4512257" y="2809527"/>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5" name="矩形 114"/>
          <p:cNvSpPr/>
          <p:nvPr/>
        </p:nvSpPr>
        <p:spPr>
          <a:xfrm>
            <a:off x="4560751" y="2679898"/>
            <a:ext cx="405880" cy="246221"/>
          </a:xfrm>
          <a:prstGeom prst="rect">
            <a:avLst/>
          </a:prstGeom>
          <a:ln>
            <a:no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eth0</a:t>
            </a:r>
          </a:p>
        </p:txBody>
      </p:sp>
      <p:grpSp>
        <p:nvGrpSpPr>
          <p:cNvPr id="116" name="群組 115"/>
          <p:cNvGrpSpPr/>
          <p:nvPr/>
        </p:nvGrpSpPr>
        <p:grpSpPr>
          <a:xfrm>
            <a:off x="2883065" y="3712162"/>
            <a:ext cx="969529" cy="714680"/>
            <a:chOff x="909147" y="4602458"/>
            <a:chExt cx="969529" cy="714680"/>
          </a:xfrm>
        </p:grpSpPr>
        <p:sp>
          <p:nvSpPr>
            <p:cNvPr id="117" name="矩形 116"/>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140.117.164.0</a:t>
              </a:r>
              <a:endParaRPr lang="zh-TW" altLang="en-US" sz="800" dirty="0">
                <a:latin typeface="標楷體" panose="03000509000000000000" pitchFamily="65" charset="-120"/>
                <a:ea typeface="標楷體" panose="03000509000000000000" pitchFamily="65" charset="-120"/>
              </a:endParaRPr>
            </a:p>
          </p:txBody>
        </p:sp>
        <p:sp>
          <p:nvSpPr>
            <p:cNvPr id="118" name="橢圓 117"/>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19" name="文字方塊 118"/>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LAN1</a:t>
              </a:r>
              <a:endParaRPr lang="zh-TW" altLang="en-US" sz="1400" dirty="0">
                <a:latin typeface="標楷體" panose="03000509000000000000" pitchFamily="65" charset="-120"/>
                <a:ea typeface="標楷體" panose="03000509000000000000" pitchFamily="65" charset="-120"/>
              </a:endParaRPr>
            </a:p>
          </p:txBody>
        </p:sp>
      </p:grpSp>
      <p:grpSp>
        <p:nvGrpSpPr>
          <p:cNvPr id="120" name="群組 119"/>
          <p:cNvGrpSpPr/>
          <p:nvPr/>
        </p:nvGrpSpPr>
        <p:grpSpPr>
          <a:xfrm>
            <a:off x="4339230" y="3709919"/>
            <a:ext cx="969529" cy="714680"/>
            <a:chOff x="2171814" y="5038104"/>
            <a:chExt cx="969529" cy="714680"/>
          </a:xfrm>
        </p:grpSpPr>
        <p:sp>
          <p:nvSpPr>
            <p:cNvPr id="121" name="矩形 120"/>
            <p:cNvSpPr/>
            <p:nvPr/>
          </p:nvSpPr>
          <p:spPr>
            <a:xfrm>
              <a:off x="2244842" y="5177757"/>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140.117.155.0</a:t>
              </a:r>
              <a:endParaRPr lang="zh-TW" altLang="en-US" sz="800" dirty="0">
                <a:latin typeface="標楷體" panose="03000509000000000000" pitchFamily="65" charset="-120"/>
                <a:ea typeface="標楷體" panose="03000509000000000000" pitchFamily="65" charset="-120"/>
              </a:endParaRPr>
            </a:p>
          </p:txBody>
        </p:sp>
        <p:sp>
          <p:nvSpPr>
            <p:cNvPr id="122" name="橢圓 121"/>
            <p:cNvSpPr/>
            <p:nvPr/>
          </p:nvSpPr>
          <p:spPr>
            <a:xfrm>
              <a:off x="2171814" y="5038104"/>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23" name="文字方塊 122"/>
            <p:cNvSpPr txBox="1"/>
            <p:nvPr/>
          </p:nvSpPr>
          <p:spPr>
            <a:xfrm>
              <a:off x="2398729" y="5320836"/>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LAN2</a:t>
              </a:r>
              <a:endParaRPr lang="zh-TW" altLang="en-US" sz="1400" dirty="0">
                <a:latin typeface="標楷體" panose="03000509000000000000" pitchFamily="65" charset="-120"/>
                <a:ea typeface="標楷體" panose="03000509000000000000" pitchFamily="65" charset="-120"/>
              </a:endParaRPr>
            </a:p>
          </p:txBody>
        </p:sp>
      </p:grpSp>
      <p:grpSp>
        <p:nvGrpSpPr>
          <p:cNvPr id="124" name="群組 123"/>
          <p:cNvGrpSpPr/>
          <p:nvPr/>
        </p:nvGrpSpPr>
        <p:grpSpPr>
          <a:xfrm>
            <a:off x="3653719" y="4486291"/>
            <a:ext cx="969529" cy="714680"/>
            <a:chOff x="1064685" y="5881476"/>
            <a:chExt cx="969529" cy="714680"/>
          </a:xfrm>
        </p:grpSpPr>
        <p:sp>
          <p:nvSpPr>
            <p:cNvPr id="125" name="矩形 124"/>
            <p:cNvSpPr/>
            <p:nvPr/>
          </p:nvSpPr>
          <p:spPr>
            <a:xfrm>
              <a:off x="1137713" y="6021129"/>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140.117.150.0</a:t>
              </a:r>
              <a:endParaRPr lang="zh-TW" altLang="en-US" sz="800" dirty="0">
                <a:latin typeface="標楷體" panose="03000509000000000000" pitchFamily="65" charset="-120"/>
                <a:ea typeface="標楷體" panose="03000509000000000000" pitchFamily="65" charset="-120"/>
              </a:endParaRPr>
            </a:p>
          </p:txBody>
        </p:sp>
        <p:sp>
          <p:nvSpPr>
            <p:cNvPr id="126" name="橢圓 125"/>
            <p:cNvSpPr/>
            <p:nvPr/>
          </p:nvSpPr>
          <p:spPr>
            <a:xfrm>
              <a:off x="1064685" y="5881476"/>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27" name="文字方塊 126"/>
            <p:cNvSpPr txBox="1"/>
            <p:nvPr/>
          </p:nvSpPr>
          <p:spPr>
            <a:xfrm>
              <a:off x="1291600" y="6164208"/>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LAN3</a:t>
              </a:r>
              <a:endParaRPr lang="zh-TW" altLang="en-US" sz="1400" dirty="0">
                <a:latin typeface="標楷體" panose="03000509000000000000" pitchFamily="65" charset="-120"/>
                <a:ea typeface="標楷體" panose="03000509000000000000" pitchFamily="65" charset="-120"/>
              </a:endParaRPr>
            </a:p>
          </p:txBody>
        </p:sp>
      </p:grpSp>
      <p:sp>
        <p:nvSpPr>
          <p:cNvPr id="128" name="圓角矩形 127"/>
          <p:cNvSpPr/>
          <p:nvPr/>
        </p:nvSpPr>
        <p:spPr>
          <a:xfrm>
            <a:off x="4285001" y="2878809"/>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9" name="圓角矩形 128"/>
          <p:cNvSpPr/>
          <p:nvPr/>
        </p:nvSpPr>
        <p:spPr>
          <a:xfrm>
            <a:off x="4098615" y="275306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0" name="矩形 129"/>
          <p:cNvSpPr/>
          <p:nvPr/>
        </p:nvSpPr>
        <p:spPr>
          <a:xfrm>
            <a:off x="4272803" y="2924967"/>
            <a:ext cx="405881" cy="246221"/>
          </a:xfrm>
          <a:prstGeom prst="rect">
            <a:avLst/>
          </a:prstGeom>
          <a:ln>
            <a:no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eth1</a:t>
            </a:r>
          </a:p>
        </p:txBody>
      </p:sp>
      <p:sp>
        <p:nvSpPr>
          <p:cNvPr id="131" name="矩形 130"/>
          <p:cNvSpPr/>
          <p:nvPr/>
        </p:nvSpPr>
        <p:spPr>
          <a:xfrm>
            <a:off x="3673997" y="2691644"/>
            <a:ext cx="405881" cy="246221"/>
          </a:xfrm>
          <a:prstGeom prst="rect">
            <a:avLst/>
          </a:prstGeom>
          <a:ln>
            <a:no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eth2</a:t>
            </a:r>
          </a:p>
        </p:txBody>
      </p:sp>
      <p:cxnSp>
        <p:nvCxnSpPr>
          <p:cNvPr id="132" name="直線接點 131"/>
          <p:cNvCxnSpPr>
            <a:stCxn id="129" idx="2"/>
            <a:endCxn id="118" idx="0"/>
          </p:cNvCxnSpPr>
          <p:nvPr/>
        </p:nvCxnSpPr>
        <p:spPr>
          <a:xfrm flipH="1">
            <a:off x="3367830" y="2860640"/>
            <a:ext cx="784673" cy="851522"/>
          </a:xfrm>
          <a:prstGeom prst="line">
            <a:avLst/>
          </a:prstGeom>
          <a:ln w="19050"/>
        </p:spPr>
        <p:style>
          <a:lnRef idx="1">
            <a:schemeClr val="dk1"/>
          </a:lnRef>
          <a:fillRef idx="0">
            <a:schemeClr val="dk1"/>
          </a:fillRef>
          <a:effectRef idx="0">
            <a:schemeClr val="dk1"/>
          </a:effectRef>
          <a:fontRef idx="minor">
            <a:schemeClr val="tx1"/>
          </a:fontRef>
        </p:style>
      </p:cxnSp>
      <p:cxnSp>
        <p:nvCxnSpPr>
          <p:cNvPr id="133" name="直線接點 132"/>
          <p:cNvCxnSpPr>
            <a:stCxn id="128" idx="2"/>
            <a:endCxn id="126" idx="0"/>
          </p:cNvCxnSpPr>
          <p:nvPr/>
        </p:nvCxnSpPr>
        <p:spPr>
          <a:xfrm flipH="1">
            <a:off x="4138484" y="2986386"/>
            <a:ext cx="200405" cy="1499905"/>
          </a:xfrm>
          <a:prstGeom prst="line">
            <a:avLst/>
          </a:prstGeom>
          <a:ln w="19050"/>
        </p:spPr>
        <p:style>
          <a:lnRef idx="1">
            <a:schemeClr val="dk1"/>
          </a:lnRef>
          <a:fillRef idx="0">
            <a:schemeClr val="dk1"/>
          </a:fillRef>
          <a:effectRef idx="0">
            <a:schemeClr val="dk1"/>
          </a:effectRef>
          <a:fontRef idx="minor">
            <a:schemeClr val="tx1"/>
          </a:fontRef>
        </p:style>
      </p:cxnSp>
      <p:cxnSp>
        <p:nvCxnSpPr>
          <p:cNvPr id="134" name="直線接點 133"/>
          <p:cNvCxnSpPr>
            <a:stCxn id="114" idx="2"/>
            <a:endCxn id="122" idx="0"/>
          </p:cNvCxnSpPr>
          <p:nvPr/>
        </p:nvCxnSpPr>
        <p:spPr>
          <a:xfrm>
            <a:off x="4566145" y="2917104"/>
            <a:ext cx="257850" cy="792815"/>
          </a:xfrm>
          <a:prstGeom prst="line">
            <a:avLst/>
          </a:prstGeom>
          <a:ln w="19050"/>
        </p:spPr>
        <p:style>
          <a:lnRef idx="1">
            <a:schemeClr val="dk1"/>
          </a:lnRef>
          <a:fillRef idx="0">
            <a:schemeClr val="dk1"/>
          </a:fillRef>
          <a:effectRef idx="0">
            <a:schemeClr val="dk1"/>
          </a:effectRef>
          <a:fontRef idx="minor">
            <a:schemeClr val="tx1"/>
          </a:fontRef>
        </p:style>
      </p:cxnSp>
      <p:pic>
        <p:nvPicPr>
          <p:cNvPr id="135" name="圖片 134"/>
          <p:cNvPicPr>
            <a:picLocks noChangeAspect="1"/>
          </p:cNvPicPr>
          <p:nvPr/>
        </p:nvPicPr>
        <p:blipFill>
          <a:blip r:embed="rId2">
            <a:duotone>
              <a:prstClr val="black"/>
              <a:schemeClr val="accent2">
                <a:tint val="45000"/>
                <a:satMod val="400000"/>
              </a:schemeClr>
            </a:duotone>
          </a:blip>
          <a:stretch>
            <a:fillRect/>
          </a:stretch>
        </p:blipFill>
        <p:spPr>
          <a:xfrm>
            <a:off x="4113952" y="2531581"/>
            <a:ext cx="506777" cy="423959"/>
          </a:xfrm>
          <a:prstGeom prst="rect">
            <a:avLst/>
          </a:prstGeom>
        </p:spPr>
      </p:pic>
      <p:sp>
        <p:nvSpPr>
          <p:cNvPr id="136" name="橢圓 135"/>
          <p:cNvSpPr/>
          <p:nvPr/>
        </p:nvSpPr>
        <p:spPr>
          <a:xfrm>
            <a:off x="5918249" y="246949"/>
            <a:ext cx="2569964" cy="2569964"/>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7" name="文字方塊 136"/>
          <p:cNvSpPr txBox="1"/>
          <p:nvPr/>
        </p:nvSpPr>
        <p:spPr>
          <a:xfrm>
            <a:off x="5055828" y="1076497"/>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NCTU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
        <p:nvSpPr>
          <p:cNvPr id="138" name="矩形 137"/>
          <p:cNvSpPr/>
          <p:nvPr/>
        </p:nvSpPr>
        <p:spPr>
          <a:xfrm>
            <a:off x="5594382" y="1495488"/>
            <a:ext cx="405880"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eth0</a:t>
            </a:r>
          </a:p>
        </p:txBody>
      </p:sp>
      <p:sp>
        <p:nvSpPr>
          <p:cNvPr id="139" name="圓角矩形 138"/>
          <p:cNvSpPr/>
          <p:nvPr/>
        </p:nvSpPr>
        <p:spPr>
          <a:xfrm>
            <a:off x="5810474" y="1701389"/>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0" name="圓角矩形 139"/>
          <p:cNvSpPr/>
          <p:nvPr/>
        </p:nvSpPr>
        <p:spPr>
          <a:xfrm>
            <a:off x="5980145" y="1780189"/>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1" name="圓角矩形 140"/>
          <p:cNvSpPr/>
          <p:nvPr/>
        </p:nvSpPr>
        <p:spPr>
          <a:xfrm>
            <a:off x="6000262" y="205763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2" name="矩形 141"/>
          <p:cNvSpPr/>
          <p:nvPr/>
        </p:nvSpPr>
        <p:spPr>
          <a:xfrm>
            <a:off x="5887613" y="1583429"/>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eth1</a:t>
            </a:r>
          </a:p>
        </p:txBody>
      </p:sp>
      <p:sp>
        <p:nvSpPr>
          <p:cNvPr id="143" name="矩形 142"/>
          <p:cNvSpPr/>
          <p:nvPr/>
        </p:nvSpPr>
        <p:spPr>
          <a:xfrm>
            <a:off x="5854649" y="2112778"/>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eth2</a:t>
            </a:r>
          </a:p>
        </p:txBody>
      </p:sp>
      <p:grpSp>
        <p:nvGrpSpPr>
          <p:cNvPr id="144" name="群組 143"/>
          <p:cNvGrpSpPr/>
          <p:nvPr/>
        </p:nvGrpSpPr>
        <p:grpSpPr>
          <a:xfrm>
            <a:off x="6718466" y="337960"/>
            <a:ext cx="969529" cy="714680"/>
            <a:chOff x="909147" y="4602458"/>
            <a:chExt cx="969529" cy="714680"/>
          </a:xfrm>
        </p:grpSpPr>
        <p:sp>
          <p:nvSpPr>
            <p:cNvPr id="145" name="矩形 144"/>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140.115.120.0</a:t>
              </a:r>
              <a:endParaRPr lang="zh-TW" altLang="en-US" sz="800" dirty="0">
                <a:latin typeface="標楷體" panose="03000509000000000000" pitchFamily="65" charset="-120"/>
                <a:ea typeface="標楷體" panose="03000509000000000000" pitchFamily="65" charset="-120"/>
              </a:endParaRPr>
            </a:p>
          </p:txBody>
        </p:sp>
        <p:sp>
          <p:nvSpPr>
            <p:cNvPr id="146" name="橢圓 145"/>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47" name="文字方塊 146"/>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LAN1</a:t>
              </a:r>
              <a:endParaRPr lang="zh-TW" altLang="en-US" sz="1400" dirty="0">
                <a:latin typeface="標楷體" panose="03000509000000000000" pitchFamily="65" charset="-120"/>
                <a:ea typeface="標楷體" panose="03000509000000000000" pitchFamily="65" charset="-120"/>
              </a:endParaRPr>
            </a:p>
          </p:txBody>
        </p:sp>
      </p:grpSp>
      <p:grpSp>
        <p:nvGrpSpPr>
          <p:cNvPr id="148" name="群組 147"/>
          <p:cNvGrpSpPr/>
          <p:nvPr/>
        </p:nvGrpSpPr>
        <p:grpSpPr>
          <a:xfrm>
            <a:off x="7478364" y="1085127"/>
            <a:ext cx="969529" cy="714680"/>
            <a:chOff x="909147" y="4602458"/>
            <a:chExt cx="969529" cy="714680"/>
          </a:xfrm>
        </p:grpSpPr>
        <p:sp>
          <p:nvSpPr>
            <p:cNvPr id="149" name="矩形 148"/>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140.115.130.0</a:t>
              </a:r>
              <a:endParaRPr lang="zh-TW" altLang="en-US" sz="800" dirty="0">
                <a:latin typeface="標楷體" panose="03000509000000000000" pitchFamily="65" charset="-120"/>
                <a:ea typeface="標楷體" panose="03000509000000000000" pitchFamily="65" charset="-120"/>
              </a:endParaRPr>
            </a:p>
          </p:txBody>
        </p:sp>
        <p:sp>
          <p:nvSpPr>
            <p:cNvPr id="150" name="橢圓 149"/>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51" name="文字方塊 150"/>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LAN2</a:t>
              </a:r>
              <a:endParaRPr lang="zh-TW" altLang="en-US" sz="1400" dirty="0">
                <a:latin typeface="標楷體" panose="03000509000000000000" pitchFamily="65" charset="-120"/>
                <a:ea typeface="標楷體" panose="03000509000000000000" pitchFamily="65" charset="-120"/>
              </a:endParaRPr>
            </a:p>
          </p:txBody>
        </p:sp>
      </p:grpSp>
      <p:grpSp>
        <p:nvGrpSpPr>
          <p:cNvPr id="152" name="群組 151"/>
          <p:cNvGrpSpPr/>
          <p:nvPr/>
        </p:nvGrpSpPr>
        <p:grpSpPr>
          <a:xfrm>
            <a:off x="6718465" y="1952311"/>
            <a:ext cx="969529" cy="714680"/>
            <a:chOff x="909147" y="4602458"/>
            <a:chExt cx="969529" cy="714680"/>
          </a:xfrm>
        </p:grpSpPr>
        <p:sp>
          <p:nvSpPr>
            <p:cNvPr id="153" name="矩形 152"/>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140.115.140.0</a:t>
              </a:r>
              <a:endParaRPr lang="zh-TW" altLang="en-US" sz="800" dirty="0">
                <a:latin typeface="標楷體" panose="03000509000000000000" pitchFamily="65" charset="-120"/>
                <a:ea typeface="標楷體" panose="03000509000000000000" pitchFamily="65" charset="-120"/>
              </a:endParaRPr>
            </a:p>
          </p:txBody>
        </p:sp>
        <p:sp>
          <p:nvSpPr>
            <p:cNvPr id="154" name="橢圓 153"/>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55" name="文字方塊 154"/>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LAN3</a:t>
              </a:r>
              <a:endParaRPr lang="zh-TW" altLang="en-US" sz="1400" dirty="0">
                <a:latin typeface="標楷體" panose="03000509000000000000" pitchFamily="65" charset="-120"/>
                <a:ea typeface="標楷體" panose="03000509000000000000" pitchFamily="65" charset="-120"/>
              </a:endParaRPr>
            </a:p>
          </p:txBody>
        </p:sp>
      </p:grpSp>
      <p:cxnSp>
        <p:nvCxnSpPr>
          <p:cNvPr id="156" name="直線接點 155"/>
          <p:cNvCxnSpPr>
            <a:stCxn id="146" idx="3"/>
            <a:endCxn id="139" idx="0"/>
          </p:cNvCxnSpPr>
          <p:nvPr/>
        </p:nvCxnSpPr>
        <p:spPr>
          <a:xfrm flipH="1">
            <a:off x="5864362" y="947978"/>
            <a:ext cx="996088" cy="753411"/>
          </a:xfrm>
          <a:prstGeom prst="line">
            <a:avLst/>
          </a:prstGeom>
          <a:ln w="19050"/>
        </p:spPr>
        <p:style>
          <a:lnRef idx="1">
            <a:schemeClr val="dk1"/>
          </a:lnRef>
          <a:fillRef idx="0">
            <a:schemeClr val="dk1"/>
          </a:fillRef>
          <a:effectRef idx="0">
            <a:schemeClr val="dk1"/>
          </a:effectRef>
          <a:fontRef idx="minor">
            <a:schemeClr val="tx1"/>
          </a:fontRef>
        </p:style>
      </p:cxnSp>
      <p:cxnSp>
        <p:nvCxnSpPr>
          <p:cNvPr id="157" name="直線接點 156"/>
          <p:cNvCxnSpPr>
            <a:stCxn id="150" idx="2"/>
            <a:endCxn id="140" idx="3"/>
          </p:cNvCxnSpPr>
          <p:nvPr/>
        </p:nvCxnSpPr>
        <p:spPr>
          <a:xfrm flipH="1">
            <a:off x="6087920" y="1442467"/>
            <a:ext cx="1390444" cy="391511"/>
          </a:xfrm>
          <a:prstGeom prst="line">
            <a:avLst/>
          </a:prstGeom>
          <a:ln w="19050"/>
        </p:spPr>
        <p:style>
          <a:lnRef idx="1">
            <a:schemeClr val="dk1"/>
          </a:lnRef>
          <a:fillRef idx="0">
            <a:schemeClr val="dk1"/>
          </a:fillRef>
          <a:effectRef idx="0">
            <a:schemeClr val="dk1"/>
          </a:effectRef>
          <a:fontRef idx="minor">
            <a:schemeClr val="tx1"/>
          </a:fontRef>
        </p:style>
      </p:cxnSp>
      <p:cxnSp>
        <p:nvCxnSpPr>
          <p:cNvPr id="158" name="直線接點 157"/>
          <p:cNvCxnSpPr>
            <a:stCxn id="154" idx="2"/>
            <a:endCxn id="141" idx="3"/>
          </p:cNvCxnSpPr>
          <p:nvPr/>
        </p:nvCxnSpPr>
        <p:spPr>
          <a:xfrm flipH="1" flipV="1">
            <a:off x="6108037" y="2111422"/>
            <a:ext cx="610428" cy="198229"/>
          </a:xfrm>
          <a:prstGeom prst="line">
            <a:avLst/>
          </a:prstGeom>
          <a:ln w="19050"/>
        </p:spPr>
        <p:style>
          <a:lnRef idx="1">
            <a:schemeClr val="dk1"/>
          </a:lnRef>
          <a:fillRef idx="0">
            <a:schemeClr val="dk1"/>
          </a:fillRef>
          <a:effectRef idx="0">
            <a:schemeClr val="dk1"/>
          </a:effectRef>
          <a:fontRef idx="minor">
            <a:schemeClr val="tx1"/>
          </a:fontRef>
        </p:style>
      </p:cxnSp>
      <p:pic>
        <p:nvPicPr>
          <p:cNvPr id="159" name="圖片 158"/>
          <p:cNvPicPr>
            <a:picLocks noChangeAspect="1"/>
          </p:cNvPicPr>
          <p:nvPr/>
        </p:nvPicPr>
        <p:blipFill>
          <a:blip r:embed="rId2">
            <a:duotone>
              <a:prstClr val="black"/>
              <a:schemeClr val="accent4">
                <a:tint val="45000"/>
                <a:satMod val="400000"/>
              </a:schemeClr>
            </a:duotone>
          </a:blip>
          <a:stretch>
            <a:fillRect/>
          </a:stretch>
        </p:blipFill>
        <p:spPr>
          <a:xfrm>
            <a:off x="5674067" y="1718518"/>
            <a:ext cx="506777" cy="423959"/>
          </a:xfrm>
          <a:prstGeom prst="rect">
            <a:avLst/>
          </a:prstGeom>
        </p:spPr>
      </p:pic>
      <p:grpSp>
        <p:nvGrpSpPr>
          <p:cNvPr id="160" name="群組 159"/>
          <p:cNvGrpSpPr/>
          <p:nvPr/>
        </p:nvGrpSpPr>
        <p:grpSpPr>
          <a:xfrm>
            <a:off x="927923" y="715552"/>
            <a:ext cx="969529" cy="714680"/>
            <a:chOff x="909147" y="4602458"/>
            <a:chExt cx="969529" cy="714680"/>
          </a:xfrm>
        </p:grpSpPr>
        <p:sp>
          <p:nvSpPr>
            <p:cNvPr id="161" name="矩形 160"/>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140.118.122.0</a:t>
              </a:r>
              <a:endParaRPr lang="zh-TW" altLang="en-US" sz="800" dirty="0">
                <a:latin typeface="標楷體" panose="03000509000000000000" pitchFamily="65" charset="-120"/>
                <a:ea typeface="標楷體" panose="03000509000000000000" pitchFamily="65" charset="-120"/>
              </a:endParaRPr>
            </a:p>
          </p:txBody>
        </p:sp>
        <p:sp>
          <p:nvSpPr>
            <p:cNvPr id="162" name="橢圓 161"/>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63" name="文字方塊 162"/>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LAN1</a:t>
              </a:r>
              <a:endParaRPr lang="zh-TW" altLang="en-US" sz="1400" dirty="0">
                <a:latin typeface="標楷體" panose="03000509000000000000" pitchFamily="65" charset="-120"/>
                <a:ea typeface="標楷體" panose="03000509000000000000" pitchFamily="65" charset="-120"/>
              </a:endParaRPr>
            </a:p>
          </p:txBody>
        </p:sp>
      </p:grpSp>
      <p:grpSp>
        <p:nvGrpSpPr>
          <p:cNvPr id="164" name="群組 163"/>
          <p:cNvGrpSpPr/>
          <p:nvPr/>
        </p:nvGrpSpPr>
        <p:grpSpPr>
          <a:xfrm>
            <a:off x="184127" y="1532374"/>
            <a:ext cx="969529" cy="714680"/>
            <a:chOff x="909147" y="4602458"/>
            <a:chExt cx="969529" cy="714680"/>
          </a:xfrm>
        </p:grpSpPr>
        <p:sp>
          <p:nvSpPr>
            <p:cNvPr id="165" name="矩形 164"/>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140.118.133.0</a:t>
              </a:r>
              <a:endParaRPr lang="zh-TW" altLang="en-US" sz="800" dirty="0">
                <a:latin typeface="標楷體" panose="03000509000000000000" pitchFamily="65" charset="-120"/>
                <a:ea typeface="標楷體" panose="03000509000000000000" pitchFamily="65" charset="-120"/>
              </a:endParaRPr>
            </a:p>
          </p:txBody>
        </p:sp>
        <p:sp>
          <p:nvSpPr>
            <p:cNvPr id="166" name="橢圓 165"/>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67" name="文字方塊 166"/>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LAN2</a:t>
              </a:r>
              <a:endParaRPr lang="zh-TW" altLang="en-US" sz="1400" dirty="0">
                <a:latin typeface="標楷體" panose="03000509000000000000" pitchFamily="65" charset="-120"/>
                <a:ea typeface="標楷體" panose="03000509000000000000" pitchFamily="65" charset="-120"/>
              </a:endParaRPr>
            </a:p>
          </p:txBody>
        </p:sp>
      </p:grpSp>
      <p:grpSp>
        <p:nvGrpSpPr>
          <p:cNvPr id="168" name="群組 167"/>
          <p:cNvGrpSpPr/>
          <p:nvPr/>
        </p:nvGrpSpPr>
        <p:grpSpPr>
          <a:xfrm>
            <a:off x="927047" y="2386220"/>
            <a:ext cx="969529" cy="714680"/>
            <a:chOff x="909147" y="4602458"/>
            <a:chExt cx="969529" cy="714680"/>
          </a:xfrm>
        </p:grpSpPr>
        <p:sp>
          <p:nvSpPr>
            <p:cNvPr id="169" name="矩形 168"/>
            <p:cNvSpPr/>
            <p:nvPr/>
          </p:nvSpPr>
          <p:spPr>
            <a:xfrm>
              <a:off x="982175" y="4742111"/>
              <a:ext cx="851515" cy="215444"/>
            </a:xfrm>
            <a:prstGeom prst="rect">
              <a:avLst/>
            </a:prstGeom>
          </p:spPr>
          <p:txBody>
            <a:bodyPr wrap="none">
              <a:spAutoFit/>
            </a:bodyPr>
            <a:lstStyle/>
            <a:p>
              <a:pPr algn="ctr"/>
              <a:r>
                <a:rPr lang="en-US" altLang="zh-TW" sz="800" dirty="0">
                  <a:latin typeface="標楷體" panose="03000509000000000000" pitchFamily="65" charset="-120"/>
                  <a:ea typeface="標楷體" panose="03000509000000000000" pitchFamily="65" charset="-120"/>
                </a:rPr>
                <a:t>140.118.144.0</a:t>
              </a:r>
              <a:endParaRPr lang="zh-TW" altLang="en-US" sz="800" dirty="0">
                <a:latin typeface="標楷體" panose="03000509000000000000" pitchFamily="65" charset="-120"/>
                <a:ea typeface="標楷體" panose="03000509000000000000" pitchFamily="65" charset="-120"/>
              </a:endParaRPr>
            </a:p>
          </p:txBody>
        </p:sp>
        <p:sp>
          <p:nvSpPr>
            <p:cNvPr id="170" name="橢圓 169"/>
            <p:cNvSpPr/>
            <p:nvPr/>
          </p:nvSpPr>
          <p:spPr>
            <a:xfrm>
              <a:off x="909147" y="4602458"/>
              <a:ext cx="969529" cy="714680"/>
            </a:xfrm>
            <a:prstGeom prst="ellipse">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71" name="文字方塊 170"/>
            <p:cNvSpPr txBox="1"/>
            <p:nvPr/>
          </p:nvSpPr>
          <p:spPr>
            <a:xfrm>
              <a:off x="1136062" y="4885190"/>
              <a:ext cx="54373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LAN3</a:t>
              </a:r>
              <a:endParaRPr lang="zh-TW" altLang="en-US" sz="1400" dirty="0">
                <a:latin typeface="標楷體" panose="03000509000000000000" pitchFamily="65" charset="-120"/>
                <a:ea typeface="標楷體" panose="03000509000000000000" pitchFamily="65" charset="-120"/>
              </a:endParaRPr>
            </a:p>
          </p:txBody>
        </p:sp>
      </p:grpSp>
      <p:sp>
        <p:nvSpPr>
          <p:cNvPr id="172" name="圓角矩形 171"/>
          <p:cNvSpPr/>
          <p:nvPr/>
        </p:nvSpPr>
        <p:spPr>
          <a:xfrm>
            <a:off x="2575459" y="1967710"/>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4" name="圓角矩形 173"/>
          <p:cNvSpPr/>
          <p:nvPr/>
        </p:nvSpPr>
        <p:spPr>
          <a:xfrm>
            <a:off x="2368098" y="1820441"/>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5" name="圓角矩形 174"/>
          <p:cNvSpPr/>
          <p:nvPr/>
        </p:nvSpPr>
        <p:spPr>
          <a:xfrm>
            <a:off x="2502845" y="1593812"/>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6" name="矩形 175"/>
          <p:cNvSpPr/>
          <p:nvPr/>
        </p:nvSpPr>
        <p:spPr>
          <a:xfrm>
            <a:off x="2598216" y="1506677"/>
            <a:ext cx="405880"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eth0</a:t>
            </a:r>
          </a:p>
        </p:txBody>
      </p:sp>
      <p:sp>
        <p:nvSpPr>
          <p:cNvPr id="177" name="矩形 176"/>
          <p:cNvSpPr/>
          <p:nvPr/>
        </p:nvSpPr>
        <p:spPr>
          <a:xfrm>
            <a:off x="2138689" y="1882909"/>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eth1</a:t>
            </a:r>
          </a:p>
        </p:txBody>
      </p:sp>
      <p:sp>
        <p:nvSpPr>
          <p:cNvPr id="178" name="矩形 177"/>
          <p:cNvSpPr/>
          <p:nvPr/>
        </p:nvSpPr>
        <p:spPr>
          <a:xfrm>
            <a:off x="2571926" y="2031269"/>
            <a:ext cx="405881" cy="246221"/>
          </a:xfrm>
          <a:prstGeom prst="rect">
            <a:avLst/>
          </a:prstGeom>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eth2</a:t>
            </a:r>
          </a:p>
        </p:txBody>
      </p:sp>
      <p:cxnSp>
        <p:nvCxnSpPr>
          <p:cNvPr id="179" name="直線接點 178"/>
          <p:cNvCxnSpPr>
            <a:stCxn id="175" idx="1"/>
            <a:endCxn id="162" idx="5"/>
          </p:cNvCxnSpPr>
          <p:nvPr/>
        </p:nvCxnSpPr>
        <p:spPr>
          <a:xfrm flipH="1" flipV="1">
            <a:off x="1755468" y="1325570"/>
            <a:ext cx="747377" cy="322031"/>
          </a:xfrm>
          <a:prstGeom prst="line">
            <a:avLst/>
          </a:prstGeom>
          <a:ln w="19050"/>
        </p:spPr>
        <p:style>
          <a:lnRef idx="1">
            <a:schemeClr val="dk1"/>
          </a:lnRef>
          <a:fillRef idx="0">
            <a:schemeClr val="dk1"/>
          </a:fillRef>
          <a:effectRef idx="0">
            <a:schemeClr val="dk1"/>
          </a:effectRef>
          <a:fontRef idx="minor">
            <a:schemeClr val="tx1"/>
          </a:fontRef>
        </p:style>
      </p:cxnSp>
      <p:cxnSp>
        <p:nvCxnSpPr>
          <p:cNvPr id="180" name="直線接點 179"/>
          <p:cNvCxnSpPr>
            <a:stCxn id="174" idx="1"/>
            <a:endCxn id="166" idx="6"/>
          </p:cNvCxnSpPr>
          <p:nvPr/>
        </p:nvCxnSpPr>
        <p:spPr>
          <a:xfrm flipH="1">
            <a:off x="1153656" y="1874230"/>
            <a:ext cx="1214442" cy="15484"/>
          </a:xfrm>
          <a:prstGeom prst="line">
            <a:avLst/>
          </a:prstGeom>
          <a:ln w="19050"/>
        </p:spPr>
        <p:style>
          <a:lnRef idx="1">
            <a:schemeClr val="dk1"/>
          </a:lnRef>
          <a:fillRef idx="0">
            <a:schemeClr val="dk1"/>
          </a:fillRef>
          <a:effectRef idx="0">
            <a:schemeClr val="dk1"/>
          </a:effectRef>
          <a:fontRef idx="minor">
            <a:schemeClr val="tx1"/>
          </a:fontRef>
        </p:style>
      </p:cxnSp>
      <p:cxnSp>
        <p:nvCxnSpPr>
          <p:cNvPr id="181" name="直線接點 180"/>
          <p:cNvCxnSpPr>
            <a:stCxn id="172" idx="1"/>
            <a:endCxn id="170" idx="7"/>
          </p:cNvCxnSpPr>
          <p:nvPr/>
        </p:nvCxnSpPr>
        <p:spPr>
          <a:xfrm flipH="1">
            <a:off x="1754592" y="2021499"/>
            <a:ext cx="820867" cy="469383"/>
          </a:xfrm>
          <a:prstGeom prst="line">
            <a:avLst/>
          </a:prstGeom>
          <a:ln w="19050"/>
        </p:spPr>
        <p:style>
          <a:lnRef idx="1">
            <a:schemeClr val="dk1"/>
          </a:lnRef>
          <a:fillRef idx="0">
            <a:schemeClr val="dk1"/>
          </a:fillRef>
          <a:effectRef idx="0">
            <a:schemeClr val="dk1"/>
          </a:effectRef>
          <a:fontRef idx="minor">
            <a:schemeClr val="tx1"/>
          </a:fontRef>
        </p:style>
      </p:cxnSp>
      <p:pic>
        <p:nvPicPr>
          <p:cNvPr id="182" name="圖片 181"/>
          <p:cNvPicPr>
            <a:picLocks noChangeAspect="1"/>
          </p:cNvPicPr>
          <p:nvPr/>
        </p:nvPicPr>
        <p:blipFill>
          <a:blip r:embed="rId2">
            <a:duotone>
              <a:prstClr val="black"/>
              <a:schemeClr val="accent1">
                <a:tint val="45000"/>
                <a:satMod val="400000"/>
              </a:schemeClr>
            </a:duotone>
          </a:blip>
          <a:stretch>
            <a:fillRect/>
          </a:stretch>
        </p:blipFill>
        <p:spPr>
          <a:xfrm>
            <a:off x="2376288" y="1634933"/>
            <a:ext cx="506777" cy="423959"/>
          </a:xfrm>
          <a:prstGeom prst="rect">
            <a:avLst/>
          </a:prstGeom>
        </p:spPr>
      </p:pic>
    </p:spTree>
    <p:extLst>
      <p:ext uri="{BB962C8B-B14F-4D97-AF65-F5344CB8AC3E}">
        <p14:creationId xmlns:p14="http://schemas.microsoft.com/office/powerpoint/2010/main" val="224403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表格 61"/>
          <p:cNvGraphicFramePr>
            <a:graphicFrameLocks noGrp="1"/>
          </p:cNvGraphicFramePr>
          <p:nvPr>
            <p:extLst>
              <p:ext uri="{D42A27DB-BD31-4B8C-83A1-F6EECF244321}">
                <p14:modId xmlns:p14="http://schemas.microsoft.com/office/powerpoint/2010/main" val="2308499394"/>
              </p:ext>
            </p:extLst>
          </p:nvPr>
        </p:nvGraphicFramePr>
        <p:xfrm>
          <a:off x="53863" y="3072375"/>
          <a:ext cx="4466840" cy="2194560"/>
        </p:xfrm>
        <a:graphic>
          <a:graphicData uri="http://schemas.openxmlformats.org/drawingml/2006/table">
            <a:tbl>
              <a:tblPr firstRow="1" bandRow="1">
                <a:tableStyleId>{5C22544A-7EE6-4342-B048-85BDC9FD1C3A}</a:tableStyleId>
              </a:tblPr>
              <a:tblGrid>
                <a:gridCol w="893368">
                  <a:extLst>
                    <a:ext uri="{9D8B030D-6E8A-4147-A177-3AD203B41FA5}">
                      <a16:colId xmlns:a16="http://schemas.microsoft.com/office/drawing/2014/main" val="4121475037"/>
                    </a:ext>
                  </a:extLst>
                </a:gridCol>
                <a:gridCol w="893368">
                  <a:extLst>
                    <a:ext uri="{9D8B030D-6E8A-4147-A177-3AD203B41FA5}">
                      <a16:colId xmlns:a16="http://schemas.microsoft.com/office/drawing/2014/main" val="243527285"/>
                    </a:ext>
                  </a:extLst>
                </a:gridCol>
                <a:gridCol w="893368">
                  <a:extLst>
                    <a:ext uri="{9D8B030D-6E8A-4147-A177-3AD203B41FA5}">
                      <a16:colId xmlns:a16="http://schemas.microsoft.com/office/drawing/2014/main" val="4240294042"/>
                    </a:ext>
                  </a:extLst>
                </a:gridCol>
                <a:gridCol w="893368">
                  <a:extLst>
                    <a:ext uri="{9D8B030D-6E8A-4147-A177-3AD203B41FA5}">
                      <a16:colId xmlns:a16="http://schemas.microsoft.com/office/drawing/2014/main" val="3620562053"/>
                    </a:ext>
                  </a:extLst>
                </a:gridCol>
                <a:gridCol w="893368">
                  <a:extLst>
                    <a:ext uri="{9D8B030D-6E8A-4147-A177-3AD203B41FA5}">
                      <a16:colId xmlns:a16="http://schemas.microsoft.com/office/drawing/2014/main" val="2700300825"/>
                    </a:ext>
                  </a:extLst>
                </a:gridCol>
              </a:tblGrid>
              <a:tr h="196917">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IP</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Gateway</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Mask</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Interface</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Metric</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709011"/>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140.118.122.0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562397"/>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140.118.133.0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eth1</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092813"/>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140.118.144.0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eth2</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893279"/>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140.117.150.0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0842340"/>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9736591"/>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140.117.164.0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92045945"/>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140.115.120.0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76095176"/>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140.115.130.0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89848281"/>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140.115.140.0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12026954"/>
                  </a:ext>
                </a:extLst>
              </a:tr>
            </a:tbl>
          </a:graphicData>
        </a:graphic>
      </p:graphicFrame>
      <p:graphicFrame>
        <p:nvGraphicFramePr>
          <p:cNvPr id="15" name="表格 14"/>
          <p:cNvGraphicFramePr>
            <a:graphicFrameLocks noGrp="1"/>
          </p:cNvGraphicFramePr>
          <p:nvPr>
            <p:extLst>
              <p:ext uri="{D42A27DB-BD31-4B8C-83A1-F6EECF244321}">
                <p14:modId xmlns:p14="http://schemas.microsoft.com/office/powerpoint/2010/main" val="4071331876"/>
              </p:ext>
            </p:extLst>
          </p:nvPr>
        </p:nvGraphicFramePr>
        <p:xfrm>
          <a:off x="53863" y="3077743"/>
          <a:ext cx="4466840" cy="914400"/>
        </p:xfrm>
        <a:graphic>
          <a:graphicData uri="http://schemas.openxmlformats.org/drawingml/2006/table">
            <a:tbl>
              <a:tblPr firstRow="1" bandRow="1">
                <a:tableStyleId>{5C22544A-7EE6-4342-B048-85BDC9FD1C3A}</a:tableStyleId>
              </a:tblPr>
              <a:tblGrid>
                <a:gridCol w="893368">
                  <a:extLst>
                    <a:ext uri="{9D8B030D-6E8A-4147-A177-3AD203B41FA5}">
                      <a16:colId xmlns:a16="http://schemas.microsoft.com/office/drawing/2014/main" val="4121475037"/>
                    </a:ext>
                  </a:extLst>
                </a:gridCol>
                <a:gridCol w="893368">
                  <a:extLst>
                    <a:ext uri="{9D8B030D-6E8A-4147-A177-3AD203B41FA5}">
                      <a16:colId xmlns:a16="http://schemas.microsoft.com/office/drawing/2014/main" val="243527285"/>
                    </a:ext>
                  </a:extLst>
                </a:gridCol>
                <a:gridCol w="893368">
                  <a:extLst>
                    <a:ext uri="{9D8B030D-6E8A-4147-A177-3AD203B41FA5}">
                      <a16:colId xmlns:a16="http://schemas.microsoft.com/office/drawing/2014/main" val="4240294042"/>
                    </a:ext>
                  </a:extLst>
                </a:gridCol>
                <a:gridCol w="893368">
                  <a:extLst>
                    <a:ext uri="{9D8B030D-6E8A-4147-A177-3AD203B41FA5}">
                      <a16:colId xmlns:a16="http://schemas.microsoft.com/office/drawing/2014/main" val="3620562053"/>
                    </a:ext>
                  </a:extLst>
                </a:gridCol>
                <a:gridCol w="893368">
                  <a:extLst>
                    <a:ext uri="{9D8B030D-6E8A-4147-A177-3AD203B41FA5}">
                      <a16:colId xmlns:a16="http://schemas.microsoft.com/office/drawing/2014/main" val="2700300825"/>
                    </a:ext>
                  </a:extLst>
                </a:gridCol>
              </a:tblGrid>
              <a:tr h="196917">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IP</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Gateway</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Mask</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Interface</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Metric</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709011"/>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140.118.122.0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092813"/>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140.118.133.0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eth1</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893279"/>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140.118.144.0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eth2</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0842340"/>
                  </a:ext>
                </a:extLst>
              </a:tr>
            </a:tbl>
          </a:graphicData>
        </a:graphic>
      </p:graphicFrame>
      <p:graphicFrame>
        <p:nvGraphicFramePr>
          <p:cNvPr id="59" name="表格 58"/>
          <p:cNvGraphicFramePr>
            <a:graphicFrameLocks noGrp="1"/>
          </p:cNvGraphicFramePr>
          <p:nvPr>
            <p:extLst>
              <p:ext uri="{D42A27DB-BD31-4B8C-83A1-F6EECF244321}">
                <p14:modId xmlns:p14="http://schemas.microsoft.com/office/powerpoint/2010/main" val="1970226635"/>
              </p:ext>
            </p:extLst>
          </p:nvPr>
        </p:nvGraphicFramePr>
        <p:xfrm>
          <a:off x="56127" y="3072375"/>
          <a:ext cx="3533015" cy="3413760"/>
        </p:xfrm>
        <a:graphic>
          <a:graphicData uri="http://schemas.openxmlformats.org/drawingml/2006/table">
            <a:tbl>
              <a:tblPr firstRow="1" bandRow="1">
                <a:tableStyleId>{5C22544A-7EE6-4342-B048-85BDC9FD1C3A}</a:tableStyleId>
              </a:tblPr>
              <a:tblGrid>
                <a:gridCol w="899837">
                  <a:extLst>
                    <a:ext uri="{9D8B030D-6E8A-4147-A177-3AD203B41FA5}">
                      <a16:colId xmlns:a16="http://schemas.microsoft.com/office/drawing/2014/main" val="4121475037"/>
                    </a:ext>
                  </a:extLst>
                </a:gridCol>
                <a:gridCol w="914400">
                  <a:extLst>
                    <a:ext uri="{9D8B030D-6E8A-4147-A177-3AD203B41FA5}">
                      <a16:colId xmlns:a16="http://schemas.microsoft.com/office/drawing/2014/main" val="243527285"/>
                    </a:ext>
                  </a:extLst>
                </a:gridCol>
                <a:gridCol w="773083">
                  <a:extLst>
                    <a:ext uri="{9D8B030D-6E8A-4147-A177-3AD203B41FA5}">
                      <a16:colId xmlns:a16="http://schemas.microsoft.com/office/drawing/2014/main" val="4240294042"/>
                    </a:ext>
                  </a:extLst>
                </a:gridCol>
                <a:gridCol w="432262">
                  <a:extLst>
                    <a:ext uri="{9D8B030D-6E8A-4147-A177-3AD203B41FA5}">
                      <a16:colId xmlns:a16="http://schemas.microsoft.com/office/drawing/2014/main" val="3620562053"/>
                    </a:ext>
                  </a:extLst>
                </a:gridCol>
                <a:gridCol w="513433">
                  <a:extLst>
                    <a:ext uri="{9D8B030D-6E8A-4147-A177-3AD203B41FA5}">
                      <a16:colId xmlns:a16="http://schemas.microsoft.com/office/drawing/2014/main" val="2700300825"/>
                    </a:ext>
                  </a:extLst>
                </a:gridCol>
              </a:tblGrid>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IP</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Gateway</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Mask</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IF</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Metric</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709011"/>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140.118.122.0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562397"/>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140.118.133.0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eth1</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092813"/>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140.118.144.0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eth2</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893279"/>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140.117.150.0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0842340"/>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140.117.150.0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140.115.101.254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eth3</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6809682"/>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9736591"/>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140.117.155.0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140.115.101.254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eth3</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981290"/>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140.117.164.0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92045945"/>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140.117.164.0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140.115.101.254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eth3</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5544005"/>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140.115.120.0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76095176"/>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140.115.120.0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140.117.101.254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5335643"/>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140.115.130.0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89848281"/>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140.115.130.0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140.117.101.254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51760201"/>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140.115.140.0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12026954"/>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140.115.140.0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140.117.101.254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81935577"/>
                  </a:ext>
                </a:extLst>
              </a:tr>
            </a:tbl>
          </a:graphicData>
        </a:graphic>
      </p:graphicFrame>
      <p:graphicFrame>
        <p:nvGraphicFramePr>
          <p:cNvPr id="20" name="表格 19"/>
          <p:cNvGraphicFramePr>
            <a:graphicFrameLocks noGrp="1"/>
          </p:cNvGraphicFramePr>
          <p:nvPr>
            <p:extLst>
              <p:ext uri="{D42A27DB-BD31-4B8C-83A1-F6EECF244321}">
                <p14:modId xmlns:p14="http://schemas.microsoft.com/office/powerpoint/2010/main" val="4058813524"/>
              </p:ext>
            </p:extLst>
          </p:nvPr>
        </p:nvGraphicFramePr>
        <p:xfrm>
          <a:off x="7628702" y="43761"/>
          <a:ext cx="4466840" cy="2194560"/>
        </p:xfrm>
        <a:graphic>
          <a:graphicData uri="http://schemas.openxmlformats.org/drawingml/2006/table">
            <a:tbl>
              <a:tblPr firstRow="1" bandRow="1">
                <a:tableStyleId>{5C22544A-7EE6-4342-B048-85BDC9FD1C3A}</a:tableStyleId>
              </a:tblPr>
              <a:tblGrid>
                <a:gridCol w="893368">
                  <a:extLst>
                    <a:ext uri="{9D8B030D-6E8A-4147-A177-3AD203B41FA5}">
                      <a16:colId xmlns:a16="http://schemas.microsoft.com/office/drawing/2014/main" val="4121475037"/>
                    </a:ext>
                  </a:extLst>
                </a:gridCol>
                <a:gridCol w="893368">
                  <a:extLst>
                    <a:ext uri="{9D8B030D-6E8A-4147-A177-3AD203B41FA5}">
                      <a16:colId xmlns:a16="http://schemas.microsoft.com/office/drawing/2014/main" val="243527285"/>
                    </a:ext>
                  </a:extLst>
                </a:gridCol>
                <a:gridCol w="893368">
                  <a:extLst>
                    <a:ext uri="{9D8B030D-6E8A-4147-A177-3AD203B41FA5}">
                      <a16:colId xmlns:a16="http://schemas.microsoft.com/office/drawing/2014/main" val="4240294042"/>
                    </a:ext>
                  </a:extLst>
                </a:gridCol>
                <a:gridCol w="893368">
                  <a:extLst>
                    <a:ext uri="{9D8B030D-6E8A-4147-A177-3AD203B41FA5}">
                      <a16:colId xmlns:a16="http://schemas.microsoft.com/office/drawing/2014/main" val="3620562053"/>
                    </a:ext>
                  </a:extLst>
                </a:gridCol>
                <a:gridCol w="893368">
                  <a:extLst>
                    <a:ext uri="{9D8B030D-6E8A-4147-A177-3AD203B41FA5}">
                      <a16:colId xmlns:a16="http://schemas.microsoft.com/office/drawing/2014/main" val="2700300825"/>
                    </a:ext>
                  </a:extLst>
                </a:gridCol>
              </a:tblGrid>
              <a:tr h="196917">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IP</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Gateway</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Mask</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Interface</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Metric</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709011"/>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140.115.120.0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93726706"/>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140.115.130.0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eth1</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092813"/>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140.115.140.0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eth2</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893279"/>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140.117.150.0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0842340"/>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6209811"/>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140.117.164.0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25090948"/>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140.118.122.0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58045505"/>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140.118.133.0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45666916"/>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140.118.144.0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5690700"/>
                  </a:ext>
                </a:extLst>
              </a:tr>
            </a:tbl>
          </a:graphicData>
        </a:graphic>
      </p:graphicFrame>
      <p:graphicFrame>
        <p:nvGraphicFramePr>
          <p:cNvPr id="14" name="表格 13"/>
          <p:cNvGraphicFramePr>
            <a:graphicFrameLocks noGrp="1"/>
          </p:cNvGraphicFramePr>
          <p:nvPr>
            <p:extLst>
              <p:ext uri="{D42A27DB-BD31-4B8C-83A1-F6EECF244321}">
                <p14:modId xmlns:p14="http://schemas.microsoft.com/office/powerpoint/2010/main" val="3733188799"/>
              </p:ext>
            </p:extLst>
          </p:nvPr>
        </p:nvGraphicFramePr>
        <p:xfrm>
          <a:off x="7630948" y="43761"/>
          <a:ext cx="4466840" cy="914400"/>
        </p:xfrm>
        <a:graphic>
          <a:graphicData uri="http://schemas.openxmlformats.org/drawingml/2006/table">
            <a:tbl>
              <a:tblPr firstRow="1" bandRow="1">
                <a:tableStyleId>{5C22544A-7EE6-4342-B048-85BDC9FD1C3A}</a:tableStyleId>
              </a:tblPr>
              <a:tblGrid>
                <a:gridCol w="893368">
                  <a:extLst>
                    <a:ext uri="{9D8B030D-6E8A-4147-A177-3AD203B41FA5}">
                      <a16:colId xmlns:a16="http://schemas.microsoft.com/office/drawing/2014/main" val="4121475037"/>
                    </a:ext>
                  </a:extLst>
                </a:gridCol>
                <a:gridCol w="893368">
                  <a:extLst>
                    <a:ext uri="{9D8B030D-6E8A-4147-A177-3AD203B41FA5}">
                      <a16:colId xmlns:a16="http://schemas.microsoft.com/office/drawing/2014/main" val="243527285"/>
                    </a:ext>
                  </a:extLst>
                </a:gridCol>
                <a:gridCol w="893368">
                  <a:extLst>
                    <a:ext uri="{9D8B030D-6E8A-4147-A177-3AD203B41FA5}">
                      <a16:colId xmlns:a16="http://schemas.microsoft.com/office/drawing/2014/main" val="4240294042"/>
                    </a:ext>
                  </a:extLst>
                </a:gridCol>
                <a:gridCol w="893368">
                  <a:extLst>
                    <a:ext uri="{9D8B030D-6E8A-4147-A177-3AD203B41FA5}">
                      <a16:colId xmlns:a16="http://schemas.microsoft.com/office/drawing/2014/main" val="3620562053"/>
                    </a:ext>
                  </a:extLst>
                </a:gridCol>
                <a:gridCol w="893368">
                  <a:extLst>
                    <a:ext uri="{9D8B030D-6E8A-4147-A177-3AD203B41FA5}">
                      <a16:colId xmlns:a16="http://schemas.microsoft.com/office/drawing/2014/main" val="2700300825"/>
                    </a:ext>
                  </a:extLst>
                </a:gridCol>
              </a:tblGrid>
              <a:tr h="196917">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IP</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Gateway</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Mask</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Interface</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Metric</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709011"/>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140.115.120.0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092813"/>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140.115.130.0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eth1</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893279"/>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140.115.140.0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eth2</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0842340"/>
                  </a:ext>
                </a:extLst>
              </a:tr>
            </a:tbl>
          </a:graphicData>
        </a:graphic>
      </p:graphicFrame>
      <p:graphicFrame>
        <p:nvGraphicFramePr>
          <p:cNvPr id="65" name="表格 64"/>
          <p:cNvGraphicFramePr>
            <a:graphicFrameLocks noGrp="1"/>
          </p:cNvGraphicFramePr>
          <p:nvPr>
            <p:extLst>
              <p:ext uri="{D42A27DB-BD31-4B8C-83A1-F6EECF244321}">
                <p14:modId xmlns:p14="http://schemas.microsoft.com/office/powerpoint/2010/main" val="3266440464"/>
              </p:ext>
            </p:extLst>
          </p:nvPr>
        </p:nvGraphicFramePr>
        <p:xfrm>
          <a:off x="4616603" y="3050444"/>
          <a:ext cx="4466840" cy="2194560"/>
        </p:xfrm>
        <a:graphic>
          <a:graphicData uri="http://schemas.openxmlformats.org/drawingml/2006/table">
            <a:tbl>
              <a:tblPr firstRow="1" bandRow="1">
                <a:tableStyleId>{5C22544A-7EE6-4342-B048-85BDC9FD1C3A}</a:tableStyleId>
              </a:tblPr>
              <a:tblGrid>
                <a:gridCol w="893368">
                  <a:extLst>
                    <a:ext uri="{9D8B030D-6E8A-4147-A177-3AD203B41FA5}">
                      <a16:colId xmlns:a16="http://schemas.microsoft.com/office/drawing/2014/main" val="4121475037"/>
                    </a:ext>
                  </a:extLst>
                </a:gridCol>
                <a:gridCol w="893368">
                  <a:extLst>
                    <a:ext uri="{9D8B030D-6E8A-4147-A177-3AD203B41FA5}">
                      <a16:colId xmlns:a16="http://schemas.microsoft.com/office/drawing/2014/main" val="243527285"/>
                    </a:ext>
                  </a:extLst>
                </a:gridCol>
                <a:gridCol w="893368">
                  <a:extLst>
                    <a:ext uri="{9D8B030D-6E8A-4147-A177-3AD203B41FA5}">
                      <a16:colId xmlns:a16="http://schemas.microsoft.com/office/drawing/2014/main" val="4240294042"/>
                    </a:ext>
                  </a:extLst>
                </a:gridCol>
                <a:gridCol w="893368">
                  <a:extLst>
                    <a:ext uri="{9D8B030D-6E8A-4147-A177-3AD203B41FA5}">
                      <a16:colId xmlns:a16="http://schemas.microsoft.com/office/drawing/2014/main" val="3620562053"/>
                    </a:ext>
                  </a:extLst>
                </a:gridCol>
                <a:gridCol w="893368">
                  <a:extLst>
                    <a:ext uri="{9D8B030D-6E8A-4147-A177-3AD203B41FA5}">
                      <a16:colId xmlns:a16="http://schemas.microsoft.com/office/drawing/2014/main" val="2700300825"/>
                    </a:ext>
                  </a:extLst>
                </a:gridCol>
              </a:tblGrid>
              <a:tr h="196917">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IP</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Gateway</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Mask</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Interface</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Metric</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709011"/>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140.117.150.0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eth1</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3767607"/>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140.117.155.0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092813"/>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140.117.164.0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eth2</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893279"/>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140.115.120.0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0842340"/>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140.115.130.0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2310510"/>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140.115.140.0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33009217"/>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140.118.122.0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2685498"/>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140.118.133.0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01679633"/>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140.118.144.0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2576901"/>
                  </a:ext>
                </a:extLst>
              </a:tr>
            </a:tbl>
          </a:graphicData>
        </a:graphic>
      </p:graphicFrame>
      <p:graphicFrame>
        <p:nvGraphicFramePr>
          <p:cNvPr id="13" name="表格 12"/>
          <p:cNvGraphicFramePr>
            <a:graphicFrameLocks noGrp="1"/>
          </p:cNvGraphicFramePr>
          <p:nvPr>
            <p:extLst>
              <p:ext uri="{D42A27DB-BD31-4B8C-83A1-F6EECF244321}">
                <p14:modId xmlns:p14="http://schemas.microsoft.com/office/powerpoint/2010/main" val="317492774"/>
              </p:ext>
            </p:extLst>
          </p:nvPr>
        </p:nvGraphicFramePr>
        <p:xfrm>
          <a:off x="4616603" y="3050444"/>
          <a:ext cx="4466840" cy="914400"/>
        </p:xfrm>
        <a:graphic>
          <a:graphicData uri="http://schemas.openxmlformats.org/drawingml/2006/table">
            <a:tbl>
              <a:tblPr firstRow="1" bandRow="1">
                <a:tableStyleId>{5C22544A-7EE6-4342-B048-85BDC9FD1C3A}</a:tableStyleId>
              </a:tblPr>
              <a:tblGrid>
                <a:gridCol w="893368">
                  <a:extLst>
                    <a:ext uri="{9D8B030D-6E8A-4147-A177-3AD203B41FA5}">
                      <a16:colId xmlns:a16="http://schemas.microsoft.com/office/drawing/2014/main" val="4121475037"/>
                    </a:ext>
                  </a:extLst>
                </a:gridCol>
                <a:gridCol w="893368">
                  <a:extLst>
                    <a:ext uri="{9D8B030D-6E8A-4147-A177-3AD203B41FA5}">
                      <a16:colId xmlns:a16="http://schemas.microsoft.com/office/drawing/2014/main" val="243527285"/>
                    </a:ext>
                  </a:extLst>
                </a:gridCol>
                <a:gridCol w="893368">
                  <a:extLst>
                    <a:ext uri="{9D8B030D-6E8A-4147-A177-3AD203B41FA5}">
                      <a16:colId xmlns:a16="http://schemas.microsoft.com/office/drawing/2014/main" val="4240294042"/>
                    </a:ext>
                  </a:extLst>
                </a:gridCol>
                <a:gridCol w="893368">
                  <a:extLst>
                    <a:ext uri="{9D8B030D-6E8A-4147-A177-3AD203B41FA5}">
                      <a16:colId xmlns:a16="http://schemas.microsoft.com/office/drawing/2014/main" val="3620562053"/>
                    </a:ext>
                  </a:extLst>
                </a:gridCol>
                <a:gridCol w="893368">
                  <a:extLst>
                    <a:ext uri="{9D8B030D-6E8A-4147-A177-3AD203B41FA5}">
                      <a16:colId xmlns:a16="http://schemas.microsoft.com/office/drawing/2014/main" val="2700300825"/>
                    </a:ext>
                  </a:extLst>
                </a:gridCol>
              </a:tblGrid>
              <a:tr h="196917">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IP</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Gateway</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Mask</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Interface</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1200" b="0" dirty="0">
                          <a:solidFill>
                            <a:schemeClr val="tx1"/>
                          </a:solidFill>
                          <a:latin typeface="Times New Roman" panose="02020603050405020304" pitchFamily="18" charset="0"/>
                          <a:cs typeface="Times New Roman" panose="02020603050405020304" pitchFamily="18" charset="0"/>
                        </a:rPr>
                        <a:t>Metric</a:t>
                      </a:r>
                      <a:endParaRPr lang="zh-TW" altLang="en-US" sz="1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709011"/>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140.117.150.0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eth1</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092813"/>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140.117.155.0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893279"/>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140.117.164.0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eth2</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0842340"/>
                  </a:ext>
                </a:extLst>
              </a:tr>
            </a:tbl>
          </a:graphicData>
        </a:graphic>
      </p:graphicFrame>
      <p:cxnSp>
        <p:nvCxnSpPr>
          <p:cNvPr id="44" name="直線單箭頭接點 43"/>
          <p:cNvCxnSpPr>
            <a:endCxn id="43" idx="0"/>
          </p:cNvCxnSpPr>
          <p:nvPr/>
        </p:nvCxnSpPr>
        <p:spPr>
          <a:xfrm flipH="1">
            <a:off x="1689377" y="1029264"/>
            <a:ext cx="679868" cy="3528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5" name="直線接點 34"/>
          <p:cNvCxnSpPr/>
          <p:nvPr/>
        </p:nvCxnSpPr>
        <p:spPr>
          <a:xfrm flipH="1" flipV="1">
            <a:off x="2198864" y="963966"/>
            <a:ext cx="1741110" cy="902814"/>
          </a:xfrm>
          <a:prstGeom prst="line">
            <a:avLst/>
          </a:prstGeom>
          <a:ln w="28575"/>
        </p:spPr>
        <p:style>
          <a:lnRef idx="1">
            <a:schemeClr val="dk1"/>
          </a:lnRef>
          <a:fillRef idx="0">
            <a:schemeClr val="dk1"/>
          </a:fillRef>
          <a:effectRef idx="0">
            <a:schemeClr val="dk1"/>
          </a:effectRef>
          <a:fontRef idx="minor">
            <a:schemeClr val="tx1"/>
          </a:fontRef>
        </p:style>
      </p:cxnSp>
      <p:cxnSp>
        <p:nvCxnSpPr>
          <p:cNvPr id="37" name="直線單箭頭接點 36"/>
          <p:cNvCxnSpPr/>
          <p:nvPr/>
        </p:nvCxnSpPr>
        <p:spPr>
          <a:xfrm>
            <a:off x="3981382" y="1771104"/>
            <a:ext cx="615595" cy="5337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 name="直線接點 3"/>
          <p:cNvCxnSpPr/>
          <p:nvPr/>
        </p:nvCxnSpPr>
        <p:spPr>
          <a:xfrm flipV="1">
            <a:off x="3887896" y="1029264"/>
            <a:ext cx="1603393" cy="813062"/>
          </a:xfrm>
          <a:prstGeom prst="line">
            <a:avLst/>
          </a:prstGeom>
          <a:ln w="28575"/>
        </p:spPr>
        <p:style>
          <a:lnRef idx="1">
            <a:schemeClr val="dk1"/>
          </a:lnRef>
          <a:fillRef idx="0">
            <a:schemeClr val="dk1"/>
          </a:fillRef>
          <a:effectRef idx="0">
            <a:schemeClr val="dk1"/>
          </a:effectRef>
          <a:fontRef idx="minor">
            <a:schemeClr val="tx1"/>
          </a:fontRef>
        </p:style>
      </p:cxnSp>
      <p:cxnSp>
        <p:nvCxnSpPr>
          <p:cNvPr id="6" name="直線接點 5"/>
          <p:cNvCxnSpPr/>
          <p:nvPr/>
        </p:nvCxnSpPr>
        <p:spPr>
          <a:xfrm>
            <a:off x="2193510" y="963966"/>
            <a:ext cx="3297779" cy="0"/>
          </a:xfrm>
          <a:prstGeom prst="line">
            <a:avLst/>
          </a:prstGeom>
          <a:ln w="28575"/>
        </p:spPr>
        <p:style>
          <a:lnRef idx="1">
            <a:schemeClr val="dk1"/>
          </a:lnRef>
          <a:fillRef idx="0">
            <a:schemeClr val="dk1"/>
          </a:fillRef>
          <a:effectRef idx="0">
            <a:schemeClr val="dk1"/>
          </a:effectRef>
          <a:fontRef idx="minor">
            <a:schemeClr val="tx1"/>
          </a:fontRef>
        </p:style>
      </p:cxnSp>
      <p:pic>
        <p:nvPicPr>
          <p:cNvPr id="8" name="圖片 7"/>
          <p:cNvPicPr>
            <a:picLocks noChangeAspect="1"/>
          </p:cNvPicPr>
          <p:nvPr/>
        </p:nvPicPr>
        <p:blipFill>
          <a:blip r:embed="rId2">
            <a:duotone>
              <a:prstClr val="black"/>
              <a:schemeClr val="accent2">
                <a:tint val="45000"/>
                <a:satMod val="400000"/>
              </a:schemeClr>
            </a:duotone>
          </a:blip>
          <a:stretch>
            <a:fillRect/>
          </a:stretch>
        </p:blipFill>
        <p:spPr>
          <a:xfrm>
            <a:off x="3622991" y="1663348"/>
            <a:ext cx="506777" cy="423959"/>
          </a:xfrm>
          <a:prstGeom prst="rect">
            <a:avLst/>
          </a:prstGeom>
        </p:spPr>
      </p:pic>
      <p:pic>
        <p:nvPicPr>
          <p:cNvPr id="9" name="圖片 8"/>
          <p:cNvPicPr>
            <a:picLocks noChangeAspect="1"/>
          </p:cNvPicPr>
          <p:nvPr/>
        </p:nvPicPr>
        <p:blipFill>
          <a:blip r:embed="rId2">
            <a:duotone>
              <a:prstClr val="black"/>
              <a:schemeClr val="accent1">
                <a:tint val="45000"/>
                <a:satMod val="400000"/>
              </a:schemeClr>
            </a:duotone>
          </a:blip>
          <a:stretch>
            <a:fillRect/>
          </a:stretch>
        </p:blipFill>
        <p:spPr>
          <a:xfrm>
            <a:off x="1940122" y="733699"/>
            <a:ext cx="506777" cy="423959"/>
          </a:xfrm>
          <a:prstGeom prst="rect">
            <a:avLst/>
          </a:prstGeom>
        </p:spPr>
      </p:pic>
      <p:sp>
        <p:nvSpPr>
          <p:cNvPr id="10" name="文字方塊 9"/>
          <p:cNvSpPr txBox="1"/>
          <p:nvPr/>
        </p:nvSpPr>
        <p:spPr>
          <a:xfrm>
            <a:off x="3478691" y="1230543"/>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NSYSU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
        <p:nvSpPr>
          <p:cNvPr id="11" name="文字方塊 10"/>
          <p:cNvSpPr txBox="1"/>
          <p:nvPr/>
        </p:nvSpPr>
        <p:spPr>
          <a:xfrm>
            <a:off x="5088287" y="385646"/>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NCTU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
        <p:nvSpPr>
          <p:cNvPr id="12" name="文字方塊 11"/>
          <p:cNvSpPr txBox="1"/>
          <p:nvPr/>
        </p:nvSpPr>
        <p:spPr>
          <a:xfrm>
            <a:off x="1139384" y="693175"/>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
        <p:nvSpPr>
          <p:cNvPr id="21" name="矩形 20"/>
          <p:cNvSpPr/>
          <p:nvPr/>
        </p:nvSpPr>
        <p:spPr>
          <a:xfrm>
            <a:off x="2971616" y="318875"/>
            <a:ext cx="1082349" cy="400110"/>
          </a:xfrm>
          <a:prstGeom prst="rect">
            <a:avLst/>
          </a:prstGeom>
          <a:ln>
            <a:solidFill>
              <a:schemeClr val="tx1"/>
            </a:solid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eth3</a:t>
            </a:r>
          </a:p>
          <a:p>
            <a:pPr algn="ctr"/>
            <a:r>
              <a:rPr lang="en-US" altLang="zh-TW" sz="1000" dirty="0">
                <a:latin typeface="Times New Roman" panose="02020603050405020304" pitchFamily="18" charset="0"/>
                <a:cs typeface="Times New Roman" panose="02020603050405020304" pitchFamily="18" charset="0"/>
              </a:rPr>
              <a:t>140</a:t>
            </a:r>
            <a:r>
              <a:rPr lang="zh-TW" altLang="en-US" sz="1000" dirty="0">
                <a:latin typeface="Times New Roman" panose="02020603050405020304" pitchFamily="18" charset="0"/>
                <a:cs typeface="Times New Roman" panose="02020603050405020304" pitchFamily="18" charset="0"/>
              </a:rPr>
              <a:t>.1</a:t>
            </a:r>
            <a:r>
              <a:rPr lang="en-US" altLang="zh-TW" sz="1000" dirty="0">
                <a:latin typeface="Times New Roman" panose="02020603050405020304" pitchFamily="18" charset="0"/>
                <a:cs typeface="Times New Roman" panose="02020603050405020304" pitchFamily="18" charset="0"/>
              </a:rPr>
              <a:t>18</a:t>
            </a:r>
            <a:r>
              <a:rPr lang="zh-TW" altLang="en-US" sz="1000" dirty="0">
                <a:latin typeface="Times New Roman" panose="02020603050405020304" pitchFamily="18" charset="0"/>
                <a:cs typeface="Times New Roman" panose="02020603050405020304" pitchFamily="18" charset="0"/>
              </a:rPr>
              <a:t>.1</a:t>
            </a:r>
            <a:r>
              <a:rPr lang="en-US" altLang="zh-TW" sz="1000" dirty="0">
                <a:latin typeface="Times New Roman" panose="02020603050405020304" pitchFamily="18" charset="0"/>
                <a:cs typeface="Times New Roman" panose="02020603050405020304" pitchFamily="18" charset="0"/>
              </a:rPr>
              <a:t>00</a:t>
            </a:r>
            <a:r>
              <a:rPr lang="zh-TW" altLang="en-US" sz="1000" dirty="0">
                <a:latin typeface="Times New Roman" panose="02020603050405020304" pitchFamily="18" charset="0"/>
                <a:cs typeface="Times New Roman" panose="02020603050405020304" pitchFamily="18" charset="0"/>
              </a:rPr>
              <a:t>.</a:t>
            </a:r>
            <a:r>
              <a:rPr lang="en-US" altLang="zh-TW" sz="1000" dirty="0">
                <a:latin typeface="Times New Roman" panose="02020603050405020304" pitchFamily="18" charset="0"/>
                <a:cs typeface="Times New Roman" panose="02020603050405020304" pitchFamily="18" charset="0"/>
              </a:rPr>
              <a:t>254</a:t>
            </a:r>
            <a:r>
              <a:rPr lang="zh-TW" altLang="en-US" sz="1000" dirty="0">
                <a:latin typeface="Times New Roman" panose="02020603050405020304" pitchFamily="18" charset="0"/>
                <a:cs typeface="Times New Roman" panose="02020603050405020304" pitchFamily="18" charset="0"/>
              </a:rPr>
              <a:t> </a:t>
            </a:r>
            <a:endParaRPr lang="zh-TW" altLang="en-US" sz="1000" dirty="0"/>
          </a:p>
        </p:txBody>
      </p:sp>
      <p:cxnSp>
        <p:nvCxnSpPr>
          <p:cNvPr id="22" name="直線單箭頭接點 21"/>
          <p:cNvCxnSpPr>
            <a:stCxn id="9" idx="3"/>
            <a:endCxn id="21" idx="1"/>
          </p:cNvCxnSpPr>
          <p:nvPr/>
        </p:nvCxnSpPr>
        <p:spPr>
          <a:xfrm flipV="1">
            <a:off x="2446899" y="518930"/>
            <a:ext cx="524717" cy="4267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 name="矩形 25"/>
          <p:cNvSpPr/>
          <p:nvPr/>
        </p:nvSpPr>
        <p:spPr>
          <a:xfrm>
            <a:off x="5738778" y="996401"/>
            <a:ext cx="1082349" cy="400110"/>
          </a:xfrm>
          <a:prstGeom prst="rect">
            <a:avLst/>
          </a:prstGeom>
          <a:ln>
            <a:solidFill>
              <a:schemeClr val="tx1"/>
            </a:solid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eth4</a:t>
            </a:r>
          </a:p>
          <a:p>
            <a:pPr algn="ctr"/>
            <a:r>
              <a:rPr lang="en-US" altLang="zh-TW" sz="1000" dirty="0">
                <a:latin typeface="Times New Roman" panose="02020603050405020304" pitchFamily="18" charset="0"/>
                <a:cs typeface="Times New Roman" panose="02020603050405020304" pitchFamily="18" charset="0"/>
              </a:rPr>
              <a:t>140</a:t>
            </a:r>
            <a:r>
              <a:rPr lang="zh-TW" altLang="en-US" sz="1000" dirty="0">
                <a:latin typeface="Times New Roman" panose="02020603050405020304" pitchFamily="18" charset="0"/>
                <a:cs typeface="Times New Roman" panose="02020603050405020304" pitchFamily="18" charset="0"/>
              </a:rPr>
              <a:t>.1</a:t>
            </a:r>
            <a:r>
              <a:rPr lang="en-US" altLang="zh-TW" sz="1000" dirty="0">
                <a:latin typeface="Times New Roman" panose="02020603050405020304" pitchFamily="18" charset="0"/>
                <a:cs typeface="Times New Roman" panose="02020603050405020304" pitchFamily="18" charset="0"/>
              </a:rPr>
              <a:t>15</a:t>
            </a:r>
            <a:r>
              <a:rPr lang="zh-TW" altLang="en-US" sz="1000" dirty="0">
                <a:latin typeface="Times New Roman" panose="02020603050405020304" pitchFamily="18" charset="0"/>
                <a:cs typeface="Times New Roman" panose="02020603050405020304" pitchFamily="18" charset="0"/>
              </a:rPr>
              <a:t>.1</a:t>
            </a:r>
            <a:r>
              <a:rPr lang="en-US" altLang="zh-TW" sz="1000" dirty="0">
                <a:latin typeface="Times New Roman" panose="02020603050405020304" pitchFamily="18" charset="0"/>
                <a:cs typeface="Times New Roman" panose="02020603050405020304" pitchFamily="18" charset="0"/>
              </a:rPr>
              <a:t>00</a:t>
            </a:r>
            <a:r>
              <a:rPr lang="zh-TW" altLang="en-US" sz="1000" dirty="0">
                <a:latin typeface="Times New Roman" panose="02020603050405020304" pitchFamily="18" charset="0"/>
                <a:cs typeface="Times New Roman" panose="02020603050405020304" pitchFamily="18" charset="0"/>
              </a:rPr>
              <a:t>.</a:t>
            </a:r>
            <a:r>
              <a:rPr lang="en-US" altLang="zh-TW" sz="1000" dirty="0">
                <a:latin typeface="Times New Roman" panose="02020603050405020304" pitchFamily="18" charset="0"/>
                <a:cs typeface="Times New Roman" panose="02020603050405020304" pitchFamily="18" charset="0"/>
              </a:rPr>
              <a:t>254</a:t>
            </a:r>
            <a:r>
              <a:rPr lang="zh-TW" altLang="en-US" sz="1000" dirty="0">
                <a:latin typeface="Times New Roman" panose="02020603050405020304" pitchFamily="18" charset="0"/>
                <a:cs typeface="Times New Roman" panose="02020603050405020304" pitchFamily="18" charset="0"/>
              </a:rPr>
              <a:t> </a:t>
            </a:r>
            <a:endParaRPr lang="zh-TW" altLang="en-US" sz="1000" dirty="0"/>
          </a:p>
        </p:txBody>
      </p:sp>
      <p:cxnSp>
        <p:nvCxnSpPr>
          <p:cNvPr id="27" name="直線單箭頭接點 26"/>
          <p:cNvCxnSpPr>
            <a:endCxn id="26" idx="1"/>
          </p:cNvCxnSpPr>
          <p:nvPr/>
        </p:nvCxnSpPr>
        <p:spPr>
          <a:xfrm>
            <a:off x="5380371" y="1123048"/>
            <a:ext cx="358407" cy="734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2" name="矩形 31"/>
          <p:cNvSpPr/>
          <p:nvPr/>
        </p:nvSpPr>
        <p:spPr>
          <a:xfrm>
            <a:off x="4075428" y="322205"/>
            <a:ext cx="1082349" cy="400110"/>
          </a:xfrm>
          <a:prstGeom prst="rect">
            <a:avLst/>
          </a:prstGeom>
          <a:ln>
            <a:solidFill>
              <a:schemeClr val="tx1"/>
            </a:solid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eth3</a:t>
            </a:r>
          </a:p>
          <a:p>
            <a:pPr algn="ctr"/>
            <a:r>
              <a:rPr lang="en-US" altLang="zh-TW" sz="1000" dirty="0">
                <a:latin typeface="Times New Roman" panose="02020603050405020304" pitchFamily="18" charset="0"/>
                <a:cs typeface="Times New Roman" panose="02020603050405020304" pitchFamily="18" charset="0"/>
              </a:rPr>
              <a:t>140</a:t>
            </a:r>
            <a:r>
              <a:rPr lang="zh-TW" altLang="en-US" sz="1000" dirty="0">
                <a:latin typeface="Times New Roman" panose="02020603050405020304" pitchFamily="18" charset="0"/>
                <a:cs typeface="Times New Roman" panose="02020603050405020304" pitchFamily="18" charset="0"/>
              </a:rPr>
              <a:t>.1</a:t>
            </a:r>
            <a:r>
              <a:rPr lang="en-US" altLang="zh-TW" sz="1000" dirty="0">
                <a:latin typeface="Times New Roman" panose="02020603050405020304" pitchFamily="18" charset="0"/>
                <a:cs typeface="Times New Roman" panose="02020603050405020304" pitchFamily="18" charset="0"/>
              </a:rPr>
              <a:t>15</a:t>
            </a:r>
            <a:r>
              <a:rPr lang="zh-TW" altLang="en-US" sz="1000" dirty="0">
                <a:latin typeface="Times New Roman" panose="02020603050405020304" pitchFamily="18" charset="0"/>
                <a:cs typeface="Times New Roman" panose="02020603050405020304" pitchFamily="18" charset="0"/>
              </a:rPr>
              <a:t>.1</a:t>
            </a:r>
            <a:r>
              <a:rPr lang="en-US" altLang="zh-TW" sz="1000" dirty="0">
                <a:latin typeface="Times New Roman" panose="02020603050405020304" pitchFamily="18" charset="0"/>
                <a:cs typeface="Times New Roman" panose="02020603050405020304" pitchFamily="18" charset="0"/>
              </a:rPr>
              <a:t>01</a:t>
            </a:r>
            <a:r>
              <a:rPr lang="zh-TW" altLang="en-US" sz="1000" dirty="0">
                <a:latin typeface="Times New Roman" panose="02020603050405020304" pitchFamily="18" charset="0"/>
                <a:cs typeface="Times New Roman" panose="02020603050405020304" pitchFamily="18" charset="0"/>
              </a:rPr>
              <a:t>.</a:t>
            </a:r>
            <a:r>
              <a:rPr lang="en-US" altLang="zh-TW" sz="1000" dirty="0">
                <a:latin typeface="Times New Roman" panose="02020603050405020304" pitchFamily="18" charset="0"/>
                <a:cs typeface="Times New Roman" panose="02020603050405020304" pitchFamily="18" charset="0"/>
              </a:rPr>
              <a:t>254</a:t>
            </a:r>
            <a:r>
              <a:rPr lang="zh-TW" altLang="en-US" sz="1000" dirty="0">
                <a:latin typeface="Times New Roman" panose="02020603050405020304" pitchFamily="18" charset="0"/>
                <a:cs typeface="Times New Roman" panose="02020603050405020304" pitchFamily="18" charset="0"/>
              </a:rPr>
              <a:t> </a:t>
            </a:r>
            <a:endParaRPr lang="zh-TW" altLang="en-US" sz="1000" dirty="0"/>
          </a:p>
        </p:txBody>
      </p:sp>
      <p:cxnSp>
        <p:nvCxnSpPr>
          <p:cNvPr id="34" name="直線單箭頭接點 33"/>
          <p:cNvCxnSpPr>
            <a:endCxn id="32" idx="2"/>
          </p:cNvCxnSpPr>
          <p:nvPr/>
        </p:nvCxnSpPr>
        <p:spPr>
          <a:xfrm flipH="1" flipV="1">
            <a:off x="4616603" y="722315"/>
            <a:ext cx="650491" cy="2416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2" name="矩形 41"/>
          <p:cNvSpPr/>
          <p:nvPr/>
        </p:nvSpPr>
        <p:spPr>
          <a:xfrm>
            <a:off x="4603677" y="2104754"/>
            <a:ext cx="1082349" cy="400110"/>
          </a:xfrm>
          <a:prstGeom prst="rect">
            <a:avLst/>
          </a:prstGeom>
          <a:ln>
            <a:solidFill>
              <a:schemeClr val="tx1"/>
            </a:solid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eth4</a:t>
            </a:r>
          </a:p>
          <a:p>
            <a:pPr algn="ctr"/>
            <a:r>
              <a:rPr lang="en-US" altLang="zh-TW" sz="1000" dirty="0">
                <a:latin typeface="Times New Roman" panose="02020603050405020304" pitchFamily="18" charset="0"/>
                <a:cs typeface="Times New Roman" panose="02020603050405020304" pitchFamily="18" charset="0"/>
              </a:rPr>
              <a:t>140</a:t>
            </a:r>
            <a:r>
              <a:rPr lang="zh-TW" altLang="en-US" sz="1000" dirty="0">
                <a:latin typeface="Times New Roman" panose="02020603050405020304" pitchFamily="18" charset="0"/>
                <a:cs typeface="Times New Roman" panose="02020603050405020304" pitchFamily="18" charset="0"/>
              </a:rPr>
              <a:t>.1</a:t>
            </a:r>
            <a:r>
              <a:rPr lang="en-US" altLang="zh-TW" sz="1000" dirty="0">
                <a:latin typeface="Times New Roman" panose="02020603050405020304" pitchFamily="18" charset="0"/>
                <a:cs typeface="Times New Roman" panose="02020603050405020304" pitchFamily="18" charset="0"/>
              </a:rPr>
              <a:t>17</a:t>
            </a:r>
            <a:r>
              <a:rPr lang="zh-TW" altLang="en-US" sz="1000" dirty="0">
                <a:latin typeface="Times New Roman" panose="02020603050405020304" pitchFamily="18" charset="0"/>
                <a:cs typeface="Times New Roman" panose="02020603050405020304" pitchFamily="18" charset="0"/>
              </a:rPr>
              <a:t>.1</a:t>
            </a:r>
            <a:r>
              <a:rPr lang="en-US" altLang="zh-TW" sz="1000" dirty="0">
                <a:latin typeface="Times New Roman" panose="02020603050405020304" pitchFamily="18" charset="0"/>
                <a:cs typeface="Times New Roman" panose="02020603050405020304" pitchFamily="18" charset="0"/>
              </a:rPr>
              <a:t>00</a:t>
            </a:r>
            <a:r>
              <a:rPr lang="zh-TW" altLang="en-US" sz="1000" dirty="0">
                <a:latin typeface="Times New Roman" panose="02020603050405020304" pitchFamily="18" charset="0"/>
                <a:cs typeface="Times New Roman" panose="02020603050405020304" pitchFamily="18" charset="0"/>
              </a:rPr>
              <a:t>.</a:t>
            </a:r>
            <a:r>
              <a:rPr lang="en-US" altLang="zh-TW" sz="1000" dirty="0">
                <a:latin typeface="Times New Roman" panose="02020603050405020304" pitchFamily="18" charset="0"/>
                <a:cs typeface="Times New Roman" panose="02020603050405020304" pitchFamily="18" charset="0"/>
              </a:rPr>
              <a:t>254</a:t>
            </a:r>
            <a:r>
              <a:rPr lang="zh-TW" altLang="en-US" sz="1000" dirty="0">
                <a:latin typeface="Times New Roman" panose="02020603050405020304" pitchFamily="18" charset="0"/>
                <a:cs typeface="Times New Roman" panose="02020603050405020304" pitchFamily="18" charset="0"/>
              </a:rPr>
              <a:t> </a:t>
            </a:r>
            <a:endParaRPr lang="zh-TW" altLang="en-US" sz="1000" dirty="0"/>
          </a:p>
        </p:txBody>
      </p:sp>
      <p:pic>
        <p:nvPicPr>
          <p:cNvPr id="7" name="圖片 6"/>
          <p:cNvPicPr>
            <a:picLocks noChangeAspect="1"/>
          </p:cNvPicPr>
          <p:nvPr/>
        </p:nvPicPr>
        <p:blipFill>
          <a:blip r:embed="rId2">
            <a:duotone>
              <a:prstClr val="black"/>
              <a:schemeClr val="accent4">
                <a:tint val="45000"/>
                <a:satMod val="400000"/>
              </a:schemeClr>
            </a:duotone>
          </a:blip>
          <a:stretch>
            <a:fillRect/>
          </a:stretch>
        </p:blipFill>
        <p:spPr>
          <a:xfrm>
            <a:off x="5181495" y="782019"/>
            <a:ext cx="506777" cy="423959"/>
          </a:xfrm>
          <a:prstGeom prst="rect">
            <a:avLst/>
          </a:prstGeom>
        </p:spPr>
      </p:pic>
      <p:sp>
        <p:nvSpPr>
          <p:cNvPr id="17" name="圓角矩形 16"/>
          <p:cNvSpPr/>
          <p:nvPr/>
        </p:nvSpPr>
        <p:spPr>
          <a:xfrm>
            <a:off x="5177193" y="929003"/>
            <a:ext cx="107775" cy="107577"/>
          </a:xfrm>
          <a:prstGeom prst="roundRect">
            <a:avLst/>
          </a:prstGeom>
          <a:solidFill>
            <a:srgbClr val="F4E8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圓角矩形 15"/>
          <p:cNvSpPr/>
          <p:nvPr/>
        </p:nvSpPr>
        <p:spPr>
          <a:xfrm>
            <a:off x="2386553" y="911327"/>
            <a:ext cx="107775" cy="107577"/>
          </a:xfrm>
          <a:prstGeom prst="roundRect">
            <a:avLst/>
          </a:prstGeom>
          <a:solidFill>
            <a:srgbClr val="8FC7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圓角矩形 17"/>
          <p:cNvSpPr/>
          <p:nvPr/>
        </p:nvSpPr>
        <p:spPr>
          <a:xfrm>
            <a:off x="3958098" y="1720409"/>
            <a:ext cx="107775" cy="107577"/>
          </a:xfrm>
          <a:prstGeom prst="roundRect">
            <a:avLst/>
          </a:prstGeom>
          <a:solidFill>
            <a:srgbClr val="EB9E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圓角矩形 18"/>
          <p:cNvSpPr/>
          <p:nvPr/>
        </p:nvSpPr>
        <p:spPr>
          <a:xfrm>
            <a:off x="5262504" y="1062290"/>
            <a:ext cx="107775" cy="107577"/>
          </a:xfrm>
          <a:prstGeom prst="roundRect">
            <a:avLst/>
          </a:prstGeom>
          <a:solidFill>
            <a:srgbClr val="F4E8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圓角矩形 37"/>
          <p:cNvSpPr/>
          <p:nvPr/>
        </p:nvSpPr>
        <p:spPr>
          <a:xfrm>
            <a:off x="3589142" y="1740993"/>
            <a:ext cx="107775" cy="107577"/>
          </a:xfrm>
          <a:prstGeom prst="roundRect">
            <a:avLst/>
          </a:prstGeom>
          <a:solidFill>
            <a:srgbClr val="EB9E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圓角矩形 39"/>
          <p:cNvSpPr/>
          <p:nvPr/>
        </p:nvSpPr>
        <p:spPr>
          <a:xfrm>
            <a:off x="2233228" y="1012177"/>
            <a:ext cx="107775" cy="107577"/>
          </a:xfrm>
          <a:prstGeom prst="roundRect">
            <a:avLst/>
          </a:prstGeom>
          <a:solidFill>
            <a:srgbClr val="8FC7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矩形 42"/>
          <p:cNvSpPr/>
          <p:nvPr/>
        </p:nvSpPr>
        <p:spPr>
          <a:xfrm>
            <a:off x="1148202" y="1382153"/>
            <a:ext cx="1082349" cy="400110"/>
          </a:xfrm>
          <a:prstGeom prst="rect">
            <a:avLst/>
          </a:prstGeom>
          <a:ln>
            <a:solidFill>
              <a:schemeClr val="tx1"/>
            </a:solid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eth4</a:t>
            </a:r>
          </a:p>
          <a:p>
            <a:pPr algn="ctr"/>
            <a:r>
              <a:rPr lang="en-US" altLang="zh-TW" sz="1000" dirty="0">
                <a:latin typeface="Times New Roman" panose="02020603050405020304" pitchFamily="18" charset="0"/>
                <a:cs typeface="Times New Roman" panose="02020603050405020304" pitchFamily="18" charset="0"/>
              </a:rPr>
              <a:t>140</a:t>
            </a:r>
            <a:r>
              <a:rPr lang="zh-TW" altLang="en-US" sz="1000" dirty="0">
                <a:latin typeface="Times New Roman" panose="02020603050405020304" pitchFamily="18" charset="0"/>
                <a:cs typeface="Times New Roman" panose="02020603050405020304" pitchFamily="18" charset="0"/>
              </a:rPr>
              <a:t>.1</a:t>
            </a:r>
            <a:r>
              <a:rPr lang="en-US" altLang="zh-TW" sz="1000" dirty="0">
                <a:latin typeface="Times New Roman" panose="02020603050405020304" pitchFamily="18" charset="0"/>
                <a:cs typeface="Times New Roman" panose="02020603050405020304" pitchFamily="18" charset="0"/>
              </a:rPr>
              <a:t>18</a:t>
            </a:r>
            <a:r>
              <a:rPr lang="zh-TW" altLang="en-US" sz="1000" dirty="0">
                <a:latin typeface="Times New Roman" panose="02020603050405020304" pitchFamily="18" charset="0"/>
                <a:cs typeface="Times New Roman" panose="02020603050405020304" pitchFamily="18" charset="0"/>
              </a:rPr>
              <a:t>.1</a:t>
            </a:r>
            <a:r>
              <a:rPr lang="en-US" altLang="zh-TW" sz="1000" dirty="0">
                <a:latin typeface="Times New Roman" panose="02020603050405020304" pitchFamily="18" charset="0"/>
                <a:cs typeface="Times New Roman" panose="02020603050405020304" pitchFamily="18" charset="0"/>
              </a:rPr>
              <a:t>01</a:t>
            </a:r>
            <a:r>
              <a:rPr lang="zh-TW" altLang="en-US" sz="1000" dirty="0">
                <a:latin typeface="Times New Roman" panose="02020603050405020304" pitchFamily="18" charset="0"/>
                <a:cs typeface="Times New Roman" panose="02020603050405020304" pitchFamily="18" charset="0"/>
              </a:rPr>
              <a:t>.</a:t>
            </a:r>
            <a:r>
              <a:rPr lang="en-US" altLang="zh-TW" sz="1000" dirty="0">
                <a:latin typeface="Times New Roman" panose="02020603050405020304" pitchFamily="18" charset="0"/>
                <a:cs typeface="Times New Roman" panose="02020603050405020304" pitchFamily="18" charset="0"/>
              </a:rPr>
              <a:t>254</a:t>
            </a:r>
            <a:r>
              <a:rPr lang="zh-TW" altLang="en-US" sz="1000" dirty="0">
                <a:latin typeface="Times New Roman" panose="02020603050405020304" pitchFamily="18" charset="0"/>
                <a:cs typeface="Times New Roman" panose="02020603050405020304" pitchFamily="18" charset="0"/>
              </a:rPr>
              <a:t> </a:t>
            </a:r>
            <a:endParaRPr lang="zh-TW" altLang="en-US" sz="1000" dirty="0"/>
          </a:p>
        </p:txBody>
      </p:sp>
      <p:cxnSp>
        <p:nvCxnSpPr>
          <p:cNvPr id="47" name="直線單箭頭接點 46"/>
          <p:cNvCxnSpPr>
            <a:endCxn id="48" idx="0"/>
          </p:cNvCxnSpPr>
          <p:nvPr/>
        </p:nvCxnSpPr>
        <p:spPr>
          <a:xfrm flipH="1">
            <a:off x="2994465" y="1759037"/>
            <a:ext cx="679868" cy="3528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8" name="矩形 47"/>
          <p:cNvSpPr/>
          <p:nvPr/>
        </p:nvSpPr>
        <p:spPr>
          <a:xfrm>
            <a:off x="2453290" y="2111926"/>
            <a:ext cx="1082349" cy="400110"/>
          </a:xfrm>
          <a:prstGeom prst="rect">
            <a:avLst/>
          </a:prstGeom>
          <a:ln>
            <a:solidFill>
              <a:schemeClr val="tx1"/>
            </a:solidFill>
          </a:ln>
        </p:spPr>
        <p:txBody>
          <a:bodyPr wrap="none">
            <a:spAutoFit/>
          </a:bodyPr>
          <a:lstStyle/>
          <a:p>
            <a:pPr algn="ctr"/>
            <a:r>
              <a:rPr lang="en-US" altLang="zh-TW" sz="1000" dirty="0">
                <a:latin typeface="Times New Roman" panose="02020603050405020304" pitchFamily="18" charset="0"/>
                <a:cs typeface="Times New Roman" panose="02020603050405020304" pitchFamily="18" charset="0"/>
              </a:rPr>
              <a:t>eth3</a:t>
            </a:r>
          </a:p>
          <a:p>
            <a:pPr algn="ctr"/>
            <a:r>
              <a:rPr lang="en-US" altLang="zh-TW" sz="1000" dirty="0">
                <a:latin typeface="Times New Roman" panose="02020603050405020304" pitchFamily="18" charset="0"/>
                <a:cs typeface="Times New Roman" panose="02020603050405020304" pitchFamily="18" charset="0"/>
              </a:rPr>
              <a:t>140</a:t>
            </a:r>
            <a:r>
              <a:rPr lang="zh-TW" altLang="en-US" sz="1000" dirty="0">
                <a:latin typeface="Times New Roman" panose="02020603050405020304" pitchFamily="18" charset="0"/>
                <a:cs typeface="Times New Roman" panose="02020603050405020304" pitchFamily="18" charset="0"/>
              </a:rPr>
              <a:t>.1</a:t>
            </a:r>
            <a:r>
              <a:rPr lang="en-US" altLang="zh-TW" sz="1000" dirty="0">
                <a:latin typeface="Times New Roman" panose="02020603050405020304" pitchFamily="18" charset="0"/>
                <a:cs typeface="Times New Roman" panose="02020603050405020304" pitchFamily="18" charset="0"/>
              </a:rPr>
              <a:t>17</a:t>
            </a:r>
            <a:r>
              <a:rPr lang="zh-TW" altLang="en-US" sz="1000" dirty="0">
                <a:latin typeface="Times New Roman" panose="02020603050405020304" pitchFamily="18" charset="0"/>
                <a:cs typeface="Times New Roman" panose="02020603050405020304" pitchFamily="18" charset="0"/>
              </a:rPr>
              <a:t>.1</a:t>
            </a:r>
            <a:r>
              <a:rPr lang="en-US" altLang="zh-TW" sz="1000" dirty="0">
                <a:latin typeface="Times New Roman" panose="02020603050405020304" pitchFamily="18" charset="0"/>
                <a:cs typeface="Times New Roman" panose="02020603050405020304" pitchFamily="18" charset="0"/>
              </a:rPr>
              <a:t>01</a:t>
            </a:r>
            <a:r>
              <a:rPr lang="zh-TW" altLang="en-US" sz="1000" dirty="0">
                <a:latin typeface="Times New Roman" panose="02020603050405020304" pitchFamily="18" charset="0"/>
                <a:cs typeface="Times New Roman" panose="02020603050405020304" pitchFamily="18" charset="0"/>
              </a:rPr>
              <a:t>.</a:t>
            </a:r>
            <a:r>
              <a:rPr lang="en-US" altLang="zh-TW" sz="1000" dirty="0">
                <a:latin typeface="Times New Roman" panose="02020603050405020304" pitchFamily="18" charset="0"/>
                <a:cs typeface="Times New Roman" panose="02020603050405020304" pitchFamily="18" charset="0"/>
              </a:rPr>
              <a:t>254</a:t>
            </a:r>
            <a:r>
              <a:rPr lang="zh-TW" altLang="en-US" sz="1000" dirty="0">
                <a:latin typeface="Times New Roman" panose="02020603050405020304" pitchFamily="18" charset="0"/>
                <a:cs typeface="Times New Roman" panose="02020603050405020304" pitchFamily="18" charset="0"/>
              </a:rPr>
              <a:t> </a:t>
            </a:r>
            <a:endParaRPr lang="zh-TW" altLang="en-US" sz="1000" dirty="0"/>
          </a:p>
        </p:txBody>
      </p:sp>
      <p:sp>
        <p:nvSpPr>
          <p:cNvPr id="50" name="文字方塊 49"/>
          <p:cNvSpPr txBox="1"/>
          <p:nvPr/>
        </p:nvSpPr>
        <p:spPr>
          <a:xfrm>
            <a:off x="81562" y="2616078"/>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
        <p:nvSpPr>
          <p:cNvPr id="51" name="文字方塊 50"/>
          <p:cNvSpPr txBox="1"/>
          <p:nvPr/>
        </p:nvSpPr>
        <p:spPr>
          <a:xfrm>
            <a:off x="6705480" y="2527"/>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NCTU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
        <p:nvSpPr>
          <p:cNvPr id="52" name="文字方塊 51"/>
          <p:cNvSpPr txBox="1"/>
          <p:nvPr/>
        </p:nvSpPr>
        <p:spPr>
          <a:xfrm>
            <a:off x="4520703" y="2591624"/>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NSYSU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
        <p:nvSpPr>
          <p:cNvPr id="64" name="圓角矩形 63"/>
          <p:cNvSpPr/>
          <p:nvPr/>
        </p:nvSpPr>
        <p:spPr>
          <a:xfrm>
            <a:off x="2386553" y="891891"/>
            <a:ext cx="107775" cy="107577"/>
          </a:xfrm>
          <a:prstGeom prst="roundRect">
            <a:avLst/>
          </a:prstGeom>
          <a:solidFill>
            <a:srgbClr val="8FC7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6" name="圓角矩形 65"/>
          <p:cNvSpPr/>
          <p:nvPr/>
        </p:nvSpPr>
        <p:spPr>
          <a:xfrm>
            <a:off x="2232690" y="1005774"/>
            <a:ext cx="107775" cy="107577"/>
          </a:xfrm>
          <a:prstGeom prst="roundRect">
            <a:avLst/>
          </a:prstGeom>
          <a:solidFill>
            <a:srgbClr val="8FC7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8" name="圓角矩形 67"/>
          <p:cNvSpPr/>
          <p:nvPr/>
        </p:nvSpPr>
        <p:spPr>
          <a:xfrm>
            <a:off x="3648025" y="1716374"/>
            <a:ext cx="107775" cy="107577"/>
          </a:xfrm>
          <a:prstGeom prst="roundRect">
            <a:avLst/>
          </a:prstGeom>
          <a:solidFill>
            <a:srgbClr val="EB9E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9" name="圓角矩形 68"/>
          <p:cNvSpPr/>
          <p:nvPr/>
        </p:nvSpPr>
        <p:spPr>
          <a:xfrm>
            <a:off x="3978103" y="1713759"/>
            <a:ext cx="107775" cy="107577"/>
          </a:xfrm>
          <a:prstGeom prst="roundRect">
            <a:avLst/>
          </a:prstGeom>
          <a:solidFill>
            <a:srgbClr val="EB9E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0" name="圓角矩形 69"/>
          <p:cNvSpPr/>
          <p:nvPr/>
        </p:nvSpPr>
        <p:spPr>
          <a:xfrm>
            <a:off x="5269121" y="1062816"/>
            <a:ext cx="107775" cy="107577"/>
          </a:xfrm>
          <a:prstGeom prst="roundRect">
            <a:avLst/>
          </a:prstGeom>
          <a:solidFill>
            <a:srgbClr val="F4E8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1" name="圓角矩形 70"/>
          <p:cNvSpPr/>
          <p:nvPr/>
        </p:nvSpPr>
        <p:spPr>
          <a:xfrm>
            <a:off x="5184572" y="941194"/>
            <a:ext cx="107775" cy="107577"/>
          </a:xfrm>
          <a:prstGeom prst="roundRect">
            <a:avLst/>
          </a:prstGeom>
          <a:solidFill>
            <a:srgbClr val="F4E8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 name="群組 2"/>
          <p:cNvGrpSpPr/>
          <p:nvPr/>
        </p:nvGrpSpPr>
        <p:grpSpPr>
          <a:xfrm>
            <a:off x="164883" y="2527"/>
            <a:ext cx="1568032" cy="276999"/>
            <a:chOff x="243031" y="190055"/>
            <a:chExt cx="1568032" cy="276999"/>
          </a:xfrm>
        </p:grpSpPr>
        <p:sp>
          <p:nvSpPr>
            <p:cNvPr id="2" name="文字方塊 1"/>
            <p:cNvSpPr txBox="1"/>
            <p:nvPr/>
          </p:nvSpPr>
          <p:spPr>
            <a:xfrm>
              <a:off x="415425" y="190055"/>
              <a:ext cx="1395638" cy="276999"/>
            </a:xfrm>
            <a:prstGeom prst="rect">
              <a:avLst/>
            </a:prstGeom>
            <a:no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RIP Routing packet</a:t>
              </a:r>
              <a:endParaRPr lang="zh-TW" altLang="en-US" sz="1200" dirty="0">
                <a:latin typeface="Times New Roman" panose="02020603050405020304" pitchFamily="18" charset="0"/>
                <a:cs typeface="Times New Roman" panose="02020603050405020304" pitchFamily="18" charset="0"/>
              </a:endParaRPr>
            </a:p>
          </p:txBody>
        </p:sp>
        <p:sp>
          <p:nvSpPr>
            <p:cNvPr id="53" name="圓角矩形 52"/>
            <p:cNvSpPr/>
            <p:nvPr/>
          </p:nvSpPr>
          <p:spPr>
            <a:xfrm>
              <a:off x="243031" y="278069"/>
              <a:ext cx="107775" cy="107577"/>
            </a:xfrm>
            <a:prstGeom prst="roundRect">
              <a:avLst/>
            </a:prstGeom>
            <a:solidFill>
              <a:srgbClr val="8FC7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54" name="群組 53"/>
          <p:cNvGrpSpPr/>
          <p:nvPr/>
        </p:nvGrpSpPr>
        <p:grpSpPr>
          <a:xfrm>
            <a:off x="164883" y="263415"/>
            <a:ext cx="1568032" cy="276999"/>
            <a:chOff x="243031" y="190055"/>
            <a:chExt cx="1568032" cy="276999"/>
          </a:xfrm>
        </p:grpSpPr>
        <p:sp>
          <p:nvSpPr>
            <p:cNvPr id="55" name="文字方塊 54"/>
            <p:cNvSpPr txBox="1"/>
            <p:nvPr/>
          </p:nvSpPr>
          <p:spPr>
            <a:xfrm>
              <a:off x="415425" y="190055"/>
              <a:ext cx="1395638" cy="276999"/>
            </a:xfrm>
            <a:prstGeom prst="rect">
              <a:avLst/>
            </a:prstGeom>
            <a:no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RIP Routing packet</a:t>
              </a:r>
              <a:endParaRPr lang="zh-TW" altLang="en-US" sz="1200" dirty="0">
                <a:latin typeface="Times New Roman" panose="02020603050405020304" pitchFamily="18" charset="0"/>
                <a:cs typeface="Times New Roman" panose="02020603050405020304" pitchFamily="18" charset="0"/>
              </a:endParaRPr>
            </a:p>
          </p:txBody>
        </p:sp>
        <p:sp>
          <p:nvSpPr>
            <p:cNvPr id="56" name="圓角矩形 55"/>
            <p:cNvSpPr/>
            <p:nvPr/>
          </p:nvSpPr>
          <p:spPr>
            <a:xfrm>
              <a:off x="243031" y="278069"/>
              <a:ext cx="107775" cy="107577"/>
            </a:xfrm>
            <a:prstGeom prst="roundRect">
              <a:avLst/>
            </a:prstGeom>
            <a:solidFill>
              <a:srgbClr val="FBA8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60" name="群組 59"/>
          <p:cNvGrpSpPr/>
          <p:nvPr/>
        </p:nvGrpSpPr>
        <p:grpSpPr>
          <a:xfrm>
            <a:off x="166868" y="502952"/>
            <a:ext cx="1568032" cy="276999"/>
            <a:chOff x="243031" y="190055"/>
            <a:chExt cx="1568032" cy="276999"/>
          </a:xfrm>
        </p:grpSpPr>
        <p:sp>
          <p:nvSpPr>
            <p:cNvPr id="61" name="文字方塊 60"/>
            <p:cNvSpPr txBox="1"/>
            <p:nvPr/>
          </p:nvSpPr>
          <p:spPr>
            <a:xfrm>
              <a:off x="415425" y="190055"/>
              <a:ext cx="1395638" cy="276999"/>
            </a:xfrm>
            <a:prstGeom prst="rect">
              <a:avLst/>
            </a:prstGeom>
            <a:no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RIP Routing packet</a:t>
              </a:r>
              <a:endParaRPr lang="zh-TW" altLang="en-US" sz="1200" dirty="0">
                <a:latin typeface="Times New Roman" panose="02020603050405020304" pitchFamily="18" charset="0"/>
                <a:cs typeface="Times New Roman" panose="02020603050405020304" pitchFamily="18" charset="0"/>
              </a:endParaRPr>
            </a:p>
          </p:txBody>
        </p:sp>
        <p:sp>
          <p:nvSpPr>
            <p:cNvPr id="63" name="圓角矩形 62"/>
            <p:cNvSpPr/>
            <p:nvPr/>
          </p:nvSpPr>
          <p:spPr>
            <a:xfrm>
              <a:off x="243031" y="278069"/>
              <a:ext cx="107775" cy="107577"/>
            </a:xfrm>
            <a:prstGeom prst="roundRect">
              <a:avLst/>
            </a:prstGeom>
            <a:solidFill>
              <a:srgbClr val="F4E8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79" name="文字方塊 78"/>
          <p:cNvSpPr txBox="1"/>
          <p:nvPr/>
        </p:nvSpPr>
        <p:spPr>
          <a:xfrm>
            <a:off x="1430382" y="2587748"/>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
        <p:nvSpPr>
          <p:cNvPr id="80" name="文字方塊 79"/>
          <p:cNvSpPr txBox="1"/>
          <p:nvPr/>
        </p:nvSpPr>
        <p:spPr>
          <a:xfrm>
            <a:off x="5163347" y="2587122"/>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NSYSU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sp>
        <p:nvSpPr>
          <p:cNvPr id="81" name="文字方塊 80"/>
          <p:cNvSpPr txBox="1"/>
          <p:nvPr/>
        </p:nvSpPr>
        <p:spPr>
          <a:xfrm>
            <a:off x="8764678" y="2587121"/>
            <a:ext cx="942887" cy="461665"/>
          </a:xfrm>
          <a:prstGeom prst="rect">
            <a:avLst/>
          </a:prstGeom>
          <a:noFill/>
        </p:spPr>
        <p:txBody>
          <a:bodyPr wrap="none" rtlCol="0">
            <a:spAutoFit/>
          </a:bodyPr>
          <a:lstStyle/>
          <a:p>
            <a:pPr algn="ctr"/>
            <a:r>
              <a:rPr lang="en-US" altLang="zh-TW" sz="1200" dirty="0">
                <a:latin typeface="Times New Roman" panose="02020603050405020304" pitchFamily="18" charset="0"/>
                <a:cs typeface="Times New Roman" panose="02020603050405020304" pitchFamily="18" charset="0"/>
              </a:rPr>
              <a:t>NCTU </a:t>
            </a:r>
          </a:p>
          <a:p>
            <a:pPr algn="ctr"/>
            <a:r>
              <a:rPr lang="en-US" altLang="zh-TW" sz="1200" dirty="0">
                <a:latin typeface="Times New Roman" panose="02020603050405020304" pitchFamily="18" charset="0"/>
                <a:cs typeface="Times New Roman" panose="02020603050405020304" pitchFamily="18" charset="0"/>
              </a:rPr>
              <a:t>Core Router</a:t>
            </a:r>
            <a:endParaRPr lang="zh-TW" altLang="en-US" sz="1200" dirty="0">
              <a:latin typeface="Times New Roman" panose="02020603050405020304" pitchFamily="18" charset="0"/>
              <a:cs typeface="Times New Roman" panose="02020603050405020304" pitchFamily="18" charset="0"/>
            </a:endParaRPr>
          </a:p>
        </p:txBody>
      </p:sp>
      <p:graphicFrame>
        <p:nvGraphicFramePr>
          <p:cNvPr id="67" name="表格 66"/>
          <p:cNvGraphicFramePr>
            <a:graphicFrameLocks noGrp="1"/>
          </p:cNvGraphicFramePr>
          <p:nvPr>
            <p:extLst>
              <p:ext uri="{D42A27DB-BD31-4B8C-83A1-F6EECF244321}">
                <p14:modId xmlns:p14="http://schemas.microsoft.com/office/powerpoint/2010/main" val="4175620530"/>
              </p:ext>
            </p:extLst>
          </p:nvPr>
        </p:nvGraphicFramePr>
        <p:xfrm>
          <a:off x="3763452" y="3072375"/>
          <a:ext cx="3532240" cy="3413760"/>
        </p:xfrm>
        <a:graphic>
          <a:graphicData uri="http://schemas.openxmlformats.org/drawingml/2006/table">
            <a:tbl>
              <a:tblPr firstRow="1" bandRow="1">
                <a:tableStyleId>{5C22544A-7EE6-4342-B048-85BDC9FD1C3A}</a:tableStyleId>
              </a:tblPr>
              <a:tblGrid>
                <a:gridCol w="890749">
                  <a:extLst>
                    <a:ext uri="{9D8B030D-6E8A-4147-A177-3AD203B41FA5}">
                      <a16:colId xmlns:a16="http://schemas.microsoft.com/office/drawing/2014/main" val="4121475037"/>
                    </a:ext>
                  </a:extLst>
                </a:gridCol>
                <a:gridCol w="914400">
                  <a:extLst>
                    <a:ext uri="{9D8B030D-6E8A-4147-A177-3AD203B41FA5}">
                      <a16:colId xmlns:a16="http://schemas.microsoft.com/office/drawing/2014/main" val="243527285"/>
                    </a:ext>
                  </a:extLst>
                </a:gridCol>
                <a:gridCol w="781396">
                  <a:extLst>
                    <a:ext uri="{9D8B030D-6E8A-4147-A177-3AD203B41FA5}">
                      <a16:colId xmlns:a16="http://schemas.microsoft.com/office/drawing/2014/main" val="4240294042"/>
                    </a:ext>
                  </a:extLst>
                </a:gridCol>
                <a:gridCol w="440575">
                  <a:extLst>
                    <a:ext uri="{9D8B030D-6E8A-4147-A177-3AD203B41FA5}">
                      <a16:colId xmlns:a16="http://schemas.microsoft.com/office/drawing/2014/main" val="3620562053"/>
                    </a:ext>
                  </a:extLst>
                </a:gridCol>
                <a:gridCol w="505120">
                  <a:extLst>
                    <a:ext uri="{9D8B030D-6E8A-4147-A177-3AD203B41FA5}">
                      <a16:colId xmlns:a16="http://schemas.microsoft.com/office/drawing/2014/main" val="2700300825"/>
                    </a:ext>
                  </a:extLst>
                </a:gridCol>
              </a:tblGrid>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IP</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Gateway</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Mask</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IF</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Metric</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709011"/>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140.117.150.0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eth1</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3767607"/>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140.117.155.0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092813"/>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140.117.164.0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eth2</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893279"/>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140.115.120.0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0842340"/>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140.115.120.0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140.118.101.254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eth3</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95566398"/>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140.115.130.0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2310510"/>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140.115.130.0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140.118.101.254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eth3</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3360656"/>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140.115.140.0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140.115.100.254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33009217"/>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140.115.140.0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140.118.101.254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eth3</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3495465"/>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140.118.122.0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2685498"/>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140.118.122.0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140.115.100.254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0396532"/>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140.118.133.0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01679633"/>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140.118.133.0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140.115.100.254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5360314"/>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140.118.144.0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140.118.101.254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2576901"/>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140.118.144.0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140.115.100.254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29446350"/>
                  </a:ext>
                </a:extLst>
              </a:tr>
            </a:tbl>
          </a:graphicData>
        </a:graphic>
      </p:graphicFrame>
      <p:graphicFrame>
        <p:nvGraphicFramePr>
          <p:cNvPr id="78" name="表格 77"/>
          <p:cNvGraphicFramePr>
            <a:graphicFrameLocks noGrp="1"/>
          </p:cNvGraphicFramePr>
          <p:nvPr>
            <p:extLst>
              <p:ext uri="{D42A27DB-BD31-4B8C-83A1-F6EECF244321}">
                <p14:modId xmlns:p14="http://schemas.microsoft.com/office/powerpoint/2010/main" val="3309261216"/>
              </p:ext>
            </p:extLst>
          </p:nvPr>
        </p:nvGraphicFramePr>
        <p:xfrm>
          <a:off x="7470002" y="3050444"/>
          <a:ext cx="3532240" cy="3413760"/>
        </p:xfrm>
        <a:graphic>
          <a:graphicData uri="http://schemas.openxmlformats.org/drawingml/2006/table">
            <a:tbl>
              <a:tblPr firstRow="1" bandRow="1">
                <a:tableStyleId>{5C22544A-7EE6-4342-B048-85BDC9FD1C3A}</a:tableStyleId>
              </a:tblPr>
              <a:tblGrid>
                <a:gridCol w="908301">
                  <a:extLst>
                    <a:ext uri="{9D8B030D-6E8A-4147-A177-3AD203B41FA5}">
                      <a16:colId xmlns:a16="http://schemas.microsoft.com/office/drawing/2014/main" val="4121475037"/>
                    </a:ext>
                  </a:extLst>
                </a:gridCol>
                <a:gridCol w="897774">
                  <a:extLst>
                    <a:ext uri="{9D8B030D-6E8A-4147-A177-3AD203B41FA5}">
                      <a16:colId xmlns:a16="http://schemas.microsoft.com/office/drawing/2014/main" val="243527285"/>
                    </a:ext>
                  </a:extLst>
                </a:gridCol>
                <a:gridCol w="781397">
                  <a:extLst>
                    <a:ext uri="{9D8B030D-6E8A-4147-A177-3AD203B41FA5}">
                      <a16:colId xmlns:a16="http://schemas.microsoft.com/office/drawing/2014/main" val="4240294042"/>
                    </a:ext>
                  </a:extLst>
                </a:gridCol>
                <a:gridCol w="440574">
                  <a:extLst>
                    <a:ext uri="{9D8B030D-6E8A-4147-A177-3AD203B41FA5}">
                      <a16:colId xmlns:a16="http://schemas.microsoft.com/office/drawing/2014/main" val="3620562053"/>
                    </a:ext>
                  </a:extLst>
                </a:gridCol>
                <a:gridCol w="504194">
                  <a:extLst>
                    <a:ext uri="{9D8B030D-6E8A-4147-A177-3AD203B41FA5}">
                      <a16:colId xmlns:a16="http://schemas.microsoft.com/office/drawing/2014/main" val="2700300825"/>
                    </a:ext>
                  </a:extLst>
                </a:gridCol>
              </a:tblGrid>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IP</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Gateway</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Mask</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IF</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Metric</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3709011"/>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140.115.120.0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93726706"/>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140.115.130.0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eth1</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0092813"/>
                  </a:ext>
                </a:extLst>
              </a:tr>
              <a:tr h="196917">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140.115.140.0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255.255.255.0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eth2</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chemeClr val="tx1"/>
                          </a:solidFill>
                          <a:latin typeface="Times New Roman" panose="02020603050405020304" pitchFamily="18" charset="0"/>
                          <a:cs typeface="Times New Roman" panose="02020603050405020304" pitchFamily="18" charset="0"/>
                        </a:rPr>
                        <a:t>0</a:t>
                      </a:r>
                      <a:endParaRPr lang="zh-TW" altLang="en-US" sz="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7893279"/>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140.117.150.0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0842340"/>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140.117.150.0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140.118.100.254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eth3</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08044952"/>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6209811"/>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140.117.155.0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140.118.100.254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eth3</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58115850"/>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140.117.164.0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140.117.100.254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25090948"/>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140.117.164.0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140.118.100.254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eth3</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52640658"/>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140.118.122.0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58045505"/>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140.118.122.0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140.115.101.254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2319183"/>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140.118.133.0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45666916"/>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140.118.133.0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140.115.101.254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3586290"/>
                  </a:ext>
                </a:extLst>
              </a:tr>
              <a:tr h="196917">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140.118.144.0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140.118.100.254</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255.255.255.0</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eth3</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FF0000"/>
                          </a:solidFill>
                          <a:latin typeface="Times New Roman" panose="02020603050405020304" pitchFamily="18" charset="0"/>
                          <a:cs typeface="Times New Roman" panose="02020603050405020304" pitchFamily="18" charset="0"/>
                        </a:rPr>
                        <a:t>1</a:t>
                      </a:r>
                      <a:endParaRPr lang="zh-TW" altLang="en-US" sz="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5690700"/>
                  </a:ext>
                </a:extLst>
              </a:tr>
              <a:tr h="196917">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140.118.144.0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140.115.101.254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255.255.255.0</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eth4</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sz="800" b="0" dirty="0">
                          <a:solidFill>
                            <a:srgbClr val="1010FF"/>
                          </a:solidFill>
                          <a:latin typeface="Times New Roman" panose="02020603050405020304" pitchFamily="18" charset="0"/>
                          <a:cs typeface="Times New Roman" panose="02020603050405020304" pitchFamily="18" charset="0"/>
                        </a:rPr>
                        <a:t>2</a:t>
                      </a:r>
                      <a:endParaRPr lang="zh-TW" altLang="en-US" sz="800" b="0" dirty="0">
                        <a:solidFill>
                          <a:srgbClr val="101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8170814"/>
                  </a:ext>
                </a:extLst>
              </a:tr>
            </a:tbl>
          </a:graphicData>
        </a:graphic>
      </p:graphicFrame>
    </p:spTree>
    <p:extLst>
      <p:ext uri="{BB962C8B-B14F-4D97-AF65-F5344CB8AC3E}">
        <p14:creationId xmlns:p14="http://schemas.microsoft.com/office/powerpoint/2010/main" val="3739493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62"/>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0"/>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5"/>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67"/>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79"/>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59"/>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78"/>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8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8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2.29167E-6 -1.48148E-6 L -0.11016 0.09676 " pathEditMode="relative" rAng="0" ptsTypes="AA">
                                      <p:cBhvr>
                                        <p:cTn id="26" dur="2000" fill="hold"/>
                                        <p:tgtEl>
                                          <p:spTgt spid="19"/>
                                        </p:tgtEl>
                                        <p:attrNameLst>
                                          <p:attrName>ppt_x</p:attrName>
                                          <p:attrName>ppt_y</p:attrName>
                                        </p:attrNameLst>
                                      </p:cBhvr>
                                      <p:rCtr x="-5508" y="4838"/>
                                    </p:animMotion>
                                  </p:childTnLst>
                                </p:cTn>
                              </p:par>
                              <p:par>
                                <p:cTn id="27" presetID="42" presetClass="path" presetSubtype="0" accel="50000" decel="50000" fill="hold" grpId="0" nodeType="withEffect">
                                  <p:stCondLst>
                                    <p:cond delay="0"/>
                                  </p:stCondLst>
                                  <p:childTnLst>
                                    <p:animMotion origin="layout" path="M 3.54167E-6 2.96296E-6 L -0.22891 -0.0081 " pathEditMode="relative" rAng="0" ptsTypes="AA">
                                      <p:cBhvr>
                                        <p:cTn id="28" dur="2000" fill="hold"/>
                                        <p:tgtEl>
                                          <p:spTgt spid="17"/>
                                        </p:tgtEl>
                                        <p:attrNameLst>
                                          <p:attrName>ppt_x</p:attrName>
                                          <p:attrName>ppt_y</p:attrName>
                                        </p:attrNameLst>
                                      </p:cBhvr>
                                      <p:rCtr x="-11445" y="-417"/>
                                    </p:animMotion>
                                  </p:childTnLst>
                                </p:cTn>
                              </p:par>
                              <p:par>
                                <p:cTn id="29" presetID="42" presetClass="path" presetSubtype="0" accel="50000" decel="50000" fill="hold" grpId="0" nodeType="withEffect">
                                  <p:stCondLst>
                                    <p:cond delay="0"/>
                                  </p:stCondLst>
                                  <p:childTnLst>
                                    <p:animMotion origin="layout" path="M -2.08333E-7 -7.40741E-7 L 0.22891 -7.40741E-7 " pathEditMode="relative" rAng="0" ptsTypes="AA">
                                      <p:cBhvr>
                                        <p:cTn id="30" dur="2000" fill="hold"/>
                                        <p:tgtEl>
                                          <p:spTgt spid="16"/>
                                        </p:tgtEl>
                                        <p:attrNameLst>
                                          <p:attrName>ppt_x</p:attrName>
                                          <p:attrName>ppt_y</p:attrName>
                                        </p:attrNameLst>
                                      </p:cBhvr>
                                      <p:rCtr x="11445" y="0"/>
                                    </p:animMotion>
                                  </p:childTnLst>
                                </p:cTn>
                              </p:par>
                              <p:par>
                                <p:cTn id="31" presetID="42" presetClass="path" presetSubtype="0" accel="50000" decel="50000" fill="hold" grpId="0" nodeType="withEffect">
                                  <p:stCondLst>
                                    <p:cond delay="0"/>
                                  </p:stCondLst>
                                  <p:childTnLst>
                                    <p:animMotion origin="layout" path="M 3.54167E-6 -4.81481E-6 L 0.10573 -0.09305 " pathEditMode="relative" rAng="0" ptsTypes="AA">
                                      <p:cBhvr>
                                        <p:cTn id="32" dur="2000" fill="hold"/>
                                        <p:tgtEl>
                                          <p:spTgt spid="18"/>
                                        </p:tgtEl>
                                        <p:attrNameLst>
                                          <p:attrName>ppt_x</p:attrName>
                                          <p:attrName>ppt_y</p:attrName>
                                        </p:attrNameLst>
                                      </p:cBhvr>
                                      <p:rCtr x="5286" y="-4653"/>
                                    </p:animMotion>
                                  </p:childTnLst>
                                </p:cTn>
                              </p:par>
                              <p:par>
                                <p:cTn id="33" presetID="42" presetClass="path" presetSubtype="0" accel="50000" decel="50000" fill="hold" grpId="0" nodeType="withEffect">
                                  <p:stCondLst>
                                    <p:cond delay="0"/>
                                  </p:stCondLst>
                                  <p:childTnLst>
                                    <p:animMotion origin="layout" path="M 1.875E-6 -4.07407E-6 L -0.1112 -0.10625 " pathEditMode="relative" rAng="0" ptsTypes="AA">
                                      <p:cBhvr>
                                        <p:cTn id="34" dur="2000" fill="hold"/>
                                        <p:tgtEl>
                                          <p:spTgt spid="38"/>
                                        </p:tgtEl>
                                        <p:attrNameLst>
                                          <p:attrName>ppt_x</p:attrName>
                                          <p:attrName>ppt_y</p:attrName>
                                        </p:attrNameLst>
                                      </p:cBhvr>
                                      <p:rCtr x="-5560" y="-5324"/>
                                    </p:animMotion>
                                  </p:childTnLst>
                                </p:cTn>
                              </p:par>
                              <p:par>
                                <p:cTn id="35" presetID="42" presetClass="path" presetSubtype="0" accel="50000" decel="50000" fill="hold" grpId="0" nodeType="withEffect">
                                  <p:stCondLst>
                                    <p:cond delay="0"/>
                                  </p:stCondLst>
                                  <p:childTnLst>
                                    <p:animMotion origin="layout" path="M -2.08333E-7 -4.07407E-6 L 0.10964 0.10278 " pathEditMode="relative" rAng="0" ptsTypes="AA">
                                      <p:cBhvr>
                                        <p:cTn id="36" dur="2000" fill="hold"/>
                                        <p:tgtEl>
                                          <p:spTgt spid="40"/>
                                        </p:tgtEl>
                                        <p:attrNameLst>
                                          <p:attrName>ppt_x</p:attrName>
                                          <p:attrName>ppt_y</p:attrName>
                                        </p:attrNameLst>
                                      </p:cBhvr>
                                      <p:rCtr x="5482" y="5139"/>
                                    </p:animMotion>
                                  </p:childTnLst>
                                </p:cTn>
                              </p:par>
                            </p:childTnLst>
                          </p:cTn>
                        </p:par>
                        <p:par>
                          <p:cTn id="37" fill="hold">
                            <p:stCondLst>
                              <p:cond delay="2000"/>
                            </p:stCondLst>
                            <p:childTnLst>
                              <p:par>
                                <p:cTn id="38" presetID="1" presetClass="entr" presetSubtype="0" fill="hold" nodeType="afterEffect">
                                  <p:stCondLst>
                                    <p:cond delay="0"/>
                                  </p:stCondLst>
                                  <p:childTnLst>
                                    <p:set>
                                      <p:cBhvr>
                                        <p:cTn id="39" dur="1" fill="hold">
                                          <p:stCondLst>
                                            <p:cond delay="0"/>
                                          </p:stCondLst>
                                        </p:cTn>
                                        <p:tgtEl>
                                          <p:spTgt spid="65"/>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62"/>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42" presetClass="path" presetSubtype="0" accel="50000" decel="50000" fill="hold" grpId="0" nodeType="clickEffect">
                                  <p:stCondLst>
                                    <p:cond delay="0"/>
                                  </p:stCondLst>
                                  <p:childTnLst>
                                    <p:animMotion origin="layout" path="M -2.08333E-7 -2.96296E-6 L 0.22891 -2.96296E-6 " pathEditMode="relative" rAng="0" ptsTypes="AA">
                                      <p:cBhvr>
                                        <p:cTn id="47" dur="2000" fill="hold"/>
                                        <p:tgtEl>
                                          <p:spTgt spid="64"/>
                                        </p:tgtEl>
                                        <p:attrNameLst>
                                          <p:attrName>ppt_x</p:attrName>
                                          <p:attrName>ppt_y</p:attrName>
                                        </p:attrNameLst>
                                      </p:cBhvr>
                                      <p:rCtr x="11445" y="0"/>
                                    </p:animMotion>
                                  </p:childTnLst>
                                </p:cTn>
                              </p:par>
                              <p:par>
                                <p:cTn id="48" presetID="42" presetClass="path" presetSubtype="0" accel="50000" decel="50000" fill="hold" grpId="0" nodeType="withEffect">
                                  <p:stCondLst>
                                    <p:cond delay="0"/>
                                  </p:stCondLst>
                                  <p:childTnLst>
                                    <p:animMotion origin="layout" path="M 2.77556E-17 1.85185E-6 L 0.10964 0.10278 " pathEditMode="relative" rAng="0" ptsTypes="AA">
                                      <p:cBhvr>
                                        <p:cTn id="49" dur="2000" fill="hold"/>
                                        <p:tgtEl>
                                          <p:spTgt spid="66"/>
                                        </p:tgtEl>
                                        <p:attrNameLst>
                                          <p:attrName>ppt_x</p:attrName>
                                          <p:attrName>ppt_y</p:attrName>
                                        </p:attrNameLst>
                                      </p:cBhvr>
                                      <p:rCtr x="5482" y="5139"/>
                                    </p:animMotion>
                                  </p:childTnLst>
                                </p:cTn>
                              </p:par>
                              <p:par>
                                <p:cTn id="50" presetID="42" presetClass="path" presetSubtype="0" accel="50000" decel="50000" fill="hold" grpId="0" nodeType="withEffect">
                                  <p:stCondLst>
                                    <p:cond delay="0"/>
                                  </p:stCondLst>
                                  <p:childTnLst>
                                    <p:animMotion origin="layout" path="M 4.16667E-6 -1.85185E-6 L -0.1112 -0.10625 " pathEditMode="relative" rAng="0" ptsTypes="AA">
                                      <p:cBhvr>
                                        <p:cTn id="51" dur="2000" fill="hold"/>
                                        <p:tgtEl>
                                          <p:spTgt spid="68"/>
                                        </p:tgtEl>
                                        <p:attrNameLst>
                                          <p:attrName>ppt_x</p:attrName>
                                          <p:attrName>ppt_y</p:attrName>
                                        </p:attrNameLst>
                                      </p:cBhvr>
                                      <p:rCtr x="-5560" y="-5324"/>
                                    </p:animMotion>
                                  </p:childTnLst>
                                </p:cTn>
                              </p:par>
                              <p:par>
                                <p:cTn id="52" presetID="42" presetClass="path" presetSubtype="0" accel="50000" decel="50000" fill="hold" grpId="0" nodeType="withEffect">
                                  <p:stCondLst>
                                    <p:cond delay="0"/>
                                  </p:stCondLst>
                                  <p:childTnLst>
                                    <p:animMotion origin="layout" path="M 8.33333E-7 1.11111E-6 L 0.10573 -0.09306 " pathEditMode="relative" rAng="0" ptsTypes="AA">
                                      <p:cBhvr>
                                        <p:cTn id="53" dur="2000" fill="hold"/>
                                        <p:tgtEl>
                                          <p:spTgt spid="69"/>
                                        </p:tgtEl>
                                        <p:attrNameLst>
                                          <p:attrName>ppt_x</p:attrName>
                                          <p:attrName>ppt_y</p:attrName>
                                        </p:attrNameLst>
                                      </p:cBhvr>
                                      <p:rCtr x="5286" y="-4653"/>
                                    </p:animMotion>
                                  </p:childTnLst>
                                </p:cTn>
                              </p:par>
                              <p:par>
                                <p:cTn id="54" presetID="42" presetClass="path" presetSubtype="0" accel="50000" decel="50000" fill="hold" grpId="0" nodeType="withEffect">
                                  <p:stCondLst>
                                    <p:cond delay="0"/>
                                  </p:stCondLst>
                                  <p:childTnLst>
                                    <p:animMotion origin="layout" path="M 1.45833E-6 -1.48148E-6 L -0.11016 0.09676 " pathEditMode="relative" rAng="0" ptsTypes="AA">
                                      <p:cBhvr>
                                        <p:cTn id="55" dur="2000" fill="hold"/>
                                        <p:tgtEl>
                                          <p:spTgt spid="70"/>
                                        </p:tgtEl>
                                        <p:attrNameLst>
                                          <p:attrName>ppt_x</p:attrName>
                                          <p:attrName>ppt_y</p:attrName>
                                        </p:attrNameLst>
                                      </p:cBhvr>
                                      <p:rCtr x="-5508" y="4838"/>
                                    </p:animMotion>
                                  </p:childTnLst>
                                </p:cTn>
                              </p:par>
                              <p:par>
                                <p:cTn id="56" presetID="42" presetClass="path" presetSubtype="0" accel="50000" decel="50000" fill="hold" grpId="0" nodeType="withEffect">
                                  <p:stCondLst>
                                    <p:cond delay="0"/>
                                  </p:stCondLst>
                                  <p:childTnLst>
                                    <p:animMotion origin="layout" path="M 2.5E-6 1.11111E-6 L -0.22891 -0.0081 " pathEditMode="relative" rAng="0" ptsTypes="AA">
                                      <p:cBhvr>
                                        <p:cTn id="57" dur="2000" fill="hold"/>
                                        <p:tgtEl>
                                          <p:spTgt spid="71"/>
                                        </p:tgtEl>
                                        <p:attrNameLst>
                                          <p:attrName>ppt_x</p:attrName>
                                          <p:attrName>ppt_y</p:attrName>
                                        </p:attrNameLst>
                                      </p:cBhvr>
                                      <p:rCtr x="-11445" y="-417"/>
                                    </p:animMotion>
                                  </p:childTnLst>
                                </p:cTn>
                              </p:par>
                            </p:childTnLst>
                          </p:cTn>
                        </p:par>
                        <p:par>
                          <p:cTn id="58" fill="hold">
                            <p:stCondLst>
                              <p:cond delay="2000"/>
                            </p:stCondLst>
                            <p:childTnLst>
                              <p:par>
                                <p:cTn id="59" presetID="1" presetClass="exit" presetSubtype="0" fill="hold" nodeType="afterEffect">
                                  <p:stCondLst>
                                    <p:cond delay="0"/>
                                  </p:stCondLst>
                                  <p:childTnLst>
                                    <p:set>
                                      <p:cBhvr>
                                        <p:cTn id="60" dur="1" fill="hold">
                                          <p:stCondLst>
                                            <p:cond delay="0"/>
                                          </p:stCondLst>
                                        </p:cTn>
                                        <p:tgtEl>
                                          <p:spTgt spid="6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20"/>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65"/>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3"/>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5"/>
                                        </p:tgtEl>
                                        <p:attrNameLst>
                                          <p:attrName>style.visibility</p:attrName>
                                        </p:attrNameLst>
                                      </p:cBhvr>
                                      <p:to>
                                        <p:strVal val="hidden"/>
                                      </p:to>
                                    </p:set>
                                  </p:childTnLst>
                                </p:cTn>
                              </p:par>
                              <p:par>
                                <p:cTn id="69" presetID="1" presetClass="exit" presetSubtype="0" fill="hold" grpId="0" nodeType="withEffect">
                                  <p:stCondLst>
                                    <p:cond delay="0"/>
                                  </p:stCondLst>
                                  <p:childTnLst>
                                    <p:set>
                                      <p:cBhvr>
                                        <p:cTn id="70" dur="1" fill="hold">
                                          <p:stCondLst>
                                            <p:cond delay="0"/>
                                          </p:stCondLst>
                                        </p:cTn>
                                        <p:tgtEl>
                                          <p:spTgt spid="50"/>
                                        </p:tgtEl>
                                        <p:attrNameLst>
                                          <p:attrName>style.visibility</p:attrName>
                                        </p:attrNameLst>
                                      </p:cBhvr>
                                      <p:to>
                                        <p:strVal val="hidden"/>
                                      </p:to>
                                    </p:set>
                                  </p:childTnLst>
                                </p:cTn>
                              </p:par>
                              <p:par>
                                <p:cTn id="71" presetID="1" presetClass="exit" presetSubtype="0" fill="hold" grpId="0" nodeType="withEffect">
                                  <p:stCondLst>
                                    <p:cond delay="0"/>
                                  </p:stCondLst>
                                  <p:childTnLst>
                                    <p:set>
                                      <p:cBhvr>
                                        <p:cTn id="72" dur="1" fill="hold">
                                          <p:stCondLst>
                                            <p:cond delay="0"/>
                                          </p:stCondLst>
                                        </p:cTn>
                                        <p:tgtEl>
                                          <p:spTgt spid="52"/>
                                        </p:tgtEl>
                                        <p:attrNameLst>
                                          <p:attrName>style.visibility</p:attrName>
                                        </p:attrNameLst>
                                      </p:cBhvr>
                                      <p:to>
                                        <p:strVal val="hidden"/>
                                      </p:to>
                                    </p:set>
                                  </p:childTnLst>
                                </p:cTn>
                              </p:par>
                              <p:par>
                                <p:cTn id="73" presetID="1" presetClass="exit" presetSubtype="0" fill="hold" grpId="0" nodeType="withEffect">
                                  <p:stCondLst>
                                    <p:cond delay="0"/>
                                  </p:stCondLst>
                                  <p:childTnLst>
                                    <p:set>
                                      <p:cBhvr>
                                        <p:cTn id="74" dur="1" fill="hold">
                                          <p:stCondLst>
                                            <p:cond delay="0"/>
                                          </p:stCondLst>
                                        </p:cTn>
                                        <p:tgtEl>
                                          <p:spTgt spid="51"/>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14"/>
                                        </p:tgtEl>
                                        <p:attrNameLst>
                                          <p:attrName>style.visibility</p:attrName>
                                        </p:attrNameLst>
                                      </p:cBhvr>
                                      <p:to>
                                        <p:strVal val="hidden"/>
                                      </p:to>
                                    </p:set>
                                  </p:childTnLst>
                                </p:cTn>
                              </p:par>
                              <p:par>
                                <p:cTn id="77" presetID="1" presetClass="entr" presetSubtype="0" fill="hold" nodeType="withEffect">
                                  <p:stCondLst>
                                    <p:cond delay="0"/>
                                  </p:stCondLst>
                                  <p:childTnLst>
                                    <p:set>
                                      <p:cBhvr>
                                        <p:cTn id="78" dur="1" fill="hold">
                                          <p:stCondLst>
                                            <p:cond delay="0"/>
                                          </p:stCondLst>
                                        </p:cTn>
                                        <p:tgtEl>
                                          <p:spTgt spid="59"/>
                                        </p:tgtEl>
                                        <p:attrNameLst>
                                          <p:attrName>style.visibility</p:attrName>
                                        </p:attrNameLst>
                                      </p:cBhvr>
                                      <p:to>
                                        <p:strVal val="visible"/>
                                      </p:to>
                                    </p:set>
                                  </p:childTnLst>
                                </p:cTn>
                              </p:par>
                            </p:childTnLst>
                          </p:cTn>
                        </p:par>
                        <p:par>
                          <p:cTn id="79" fill="hold">
                            <p:stCondLst>
                              <p:cond delay="2000"/>
                            </p:stCondLst>
                            <p:childTnLst>
                              <p:par>
                                <p:cTn id="80" presetID="1" presetClass="entr" presetSubtype="0" fill="hold" nodeType="afterEffect">
                                  <p:stCondLst>
                                    <p:cond delay="0"/>
                                  </p:stCondLst>
                                  <p:childTnLst>
                                    <p:set>
                                      <p:cBhvr>
                                        <p:cTn id="81" dur="1" fill="hold">
                                          <p:stCondLst>
                                            <p:cond delay="0"/>
                                          </p:stCondLst>
                                        </p:cTn>
                                        <p:tgtEl>
                                          <p:spTgt spid="67"/>
                                        </p:tgtEl>
                                        <p:attrNameLst>
                                          <p:attrName>style.visibility</p:attrName>
                                        </p:attrNameLst>
                                      </p:cBhvr>
                                      <p:to>
                                        <p:strVal val="visible"/>
                                      </p:to>
                                    </p:set>
                                  </p:childTnLst>
                                </p:cTn>
                              </p:par>
                              <p:par>
                                <p:cTn id="82" presetID="1" presetClass="entr" presetSubtype="0" fill="hold" nodeType="withEffect">
                                  <p:stCondLst>
                                    <p:cond delay="0"/>
                                  </p:stCondLst>
                                  <p:childTnLst>
                                    <p:set>
                                      <p:cBhvr>
                                        <p:cTn id="83" dur="1" fill="hold">
                                          <p:stCondLst>
                                            <p:cond delay="0"/>
                                          </p:stCondLst>
                                        </p:cTn>
                                        <p:tgtEl>
                                          <p:spTgt spid="78"/>
                                        </p:tgtEl>
                                        <p:attrNameLst>
                                          <p:attrName>style.visibility</p:attrName>
                                        </p:attrNameLst>
                                      </p:cBhvr>
                                      <p:to>
                                        <p:strVal val="visible"/>
                                      </p:to>
                                    </p:set>
                                  </p:childTnLst>
                                </p:cTn>
                              </p:par>
                              <p:par>
                                <p:cTn id="84" presetID="1" presetClass="entr" presetSubtype="0" fill="hold" grpId="1" nodeType="withEffect">
                                  <p:stCondLst>
                                    <p:cond delay="0"/>
                                  </p:stCondLst>
                                  <p:childTnLst>
                                    <p:set>
                                      <p:cBhvr>
                                        <p:cTn id="85" dur="1" fill="hold">
                                          <p:stCondLst>
                                            <p:cond delay="0"/>
                                          </p:stCondLst>
                                        </p:cTn>
                                        <p:tgtEl>
                                          <p:spTgt spid="79"/>
                                        </p:tgtEl>
                                        <p:attrNameLst>
                                          <p:attrName>style.visibility</p:attrName>
                                        </p:attrNameLst>
                                      </p:cBhvr>
                                      <p:to>
                                        <p:strVal val="visible"/>
                                      </p:to>
                                    </p:set>
                                  </p:childTnLst>
                                </p:cTn>
                              </p:par>
                              <p:par>
                                <p:cTn id="86" presetID="1" presetClass="entr" presetSubtype="0" fill="hold" grpId="1" nodeType="withEffect">
                                  <p:stCondLst>
                                    <p:cond delay="0"/>
                                  </p:stCondLst>
                                  <p:childTnLst>
                                    <p:set>
                                      <p:cBhvr>
                                        <p:cTn id="87" dur="1" fill="hold">
                                          <p:stCondLst>
                                            <p:cond delay="0"/>
                                          </p:stCondLst>
                                        </p:cTn>
                                        <p:tgtEl>
                                          <p:spTgt spid="80"/>
                                        </p:tgtEl>
                                        <p:attrNameLst>
                                          <p:attrName>style.visibility</p:attrName>
                                        </p:attrNameLst>
                                      </p:cBhvr>
                                      <p:to>
                                        <p:strVal val="visible"/>
                                      </p:to>
                                    </p:set>
                                  </p:childTnLst>
                                </p:cTn>
                              </p:par>
                              <p:par>
                                <p:cTn id="88" presetID="1" presetClass="entr" presetSubtype="0" fill="hold" grpId="1" nodeType="withEffect">
                                  <p:stCondLst>
                                    <p:cond delay="0"/>
                                  </p:stCondLst>
                                  <p:childTnLst>
                                    <p:set>
                                      <p:cBhvr>
                                        <p:cTn id="89"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18" grpId="0" animBg="1"/>
      <p:bldP spid="19" grpId="0" animBg="1"/>
      <p:bldP spid="38" grpId="0" animBg="1"/>
      <p:bldP spid="40" grpId="0" animBg="1"/>
      <p:bldP spid="50" grpId="0"/>
      <p:bldP spid="51" grpId="0"/>
      <p:bldP spid="52" grpId="0"/>
      <p:bldP spid="64" grpId="0" animBg="1"/>
      <p:bldP spid="66" grpId="0" animBg="1"/>
      <p:bldP spid="68" grpId="0" animBg="1"/>
      <p:bldP spid="69" grpId="0" animBg="1"/>
      <p:bldP spid="70" grpId="0" animBg="1"/>
      <p:bldP spid="71" grpId="0" animBg="1"/>
      <p:bldP spid="79" grpId="0"/>
      <p:bldP spid="79" grpId="1"/>
      <p:bldP spid="80" grpId="0"/>
      <p:bldP spid="80" grpId="1"/>
      <p:bldP spid="81" grpId="0"/>
      <p:bldP spid="81" grpId="1"/>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標題 1"/>
          <p:cNvSpPr>
            <a:spLocks noGrp="1"/>
          </p:cNvSpPr>
          <p:nvPr>
            <p:ph type="title"/>
          </p:nvPr>
        </p:nvSpPr>
        <p:spPr>
          <a:xfrm>
            <a:off x="529251" y="33916"/>
            <a:ext cx="11067003" cy="1325563"/>
          </a:xfrm>
        </p:spPr>
        <p:txBody>
          <a:bodyPr/>
          <a:lstStyle/>
          <a:p>
            <a:r>
              <a:rPr lang="en-US" altLang="zh-TW" dirty="0">
                <a:latin typeface="Times New Roman" panose="02020603050405020304" pitchFamily="18" charset="0"/>
                <a:ea typeface="標楷體" panose="03000509000000000000" pitchFamily="65" charset="-120"/>
                <a:cs typeface="Times New Roman" panose="02020603050405020304" pitchFamily="18" charset="0"/>
              </a:rPr>
              <a:t>Routing Table (Open Shortest Path First, OSPF)</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grpSp>
        <p:nvGrpSpPr>
          <p:cNvPr id="10" name="群組 9"/>
          <p:cNvGrpSpPr/>
          <p:nvPr/>
        </p:nvGrpSpPr>
        <p:grpSpPr>
          <a:xfrm>
            <a:off x="529251" y="1642112"/>
            <a:ext cx="7259128" cy="1708160"/>
            <a:chOff x="529251" y="1642112"/>
            <a:chExt cx="7259128" cy="1708160"/>
          </a:xfrm>
        </p:grpSpPr>
        <p:sp>
          <p:nvSpPr>
            <p:cNvPr id="5" name="文字方塊 4"/>
            <p:cNvSpPr txBox="1"/>
            <p:nvPr/>
          </p:nvSpPr>
          <p:spPr>
            <a:xfrm>
              <a:off x="986452" y="2011444"/>
              <a:ext cx="6801927" cy="1338828"/>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OSPF</a:t>
              </a:r>
              <a:r>
                <a:rPr lang="zh-TW" altLang="en-US" dirty="0">
                  <a:latin typeface="Times New Roman" panose="02020603050405020304" pitchFamily="18" charset="0"/>
                  <a:cs typeface="Times New Roman" panose="02020603050405020304" pitchFamily="18" charset="0"/>
                </a:rPr>
                <a:t>沒有</a:t>
              </a:r>
              <a:r>
                <a:rPr lang="en-US" altLang="zh-TW" dirty="0">
                  <a:latin typeface="Times New Roman" panose="02020603050405020304" pitchFamily="18" charset="0"/>
                  <a:cs typeface="Times New Roman" panose="02020603050405020304" pitchFamily="18" charset="0"/>
                </a:rPr>
                <a:t>Hop</a:t>
              </a:r>
              <a:r>
                <a:rPr lang="zh-TW" altLang="en-US" dirty="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Count</a:t>
              </a:r>
              <a:r>
                <a:rPr lang="zh-TW" altLang="en-US" dirty="0">
                  <a:latin typeface="Times New Roman" panose="02020603050405020304" pitchFamily="18" charset="0"/>
                  <a:cs typeface="Times New Roman" panose="02020603050405020304" pitchFamily="18" charset="0"/>
                </a:rPr>
                <a:t>限制</a:t>
              </a:r>
              <a:endParaRPr lang="en-US" altLang="zh-TW" dirty="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zh-TW" altLang="en-US" dirty="0">
                  <a:latin typeface="Times New Roman" panose="02020603050405020304" pitchFamily="18" charset="0"/>
                  <a:cs typeface="Times New Roman" panose="02020603050405020304" pitchFamily="18" charset="0"/>
                </a:rPr>
                <a:t>採用最短路徑優先演算法（</a:t>
              </a:r>
              <a:r>
                <a:rPr lang="en-US" altLang="zh-TW" dirty="0">
                  <a:latin typeface="Times New Roman" panose="02020603050405020304" pitchFamily="18" charset="0"/>
                  <a:cs typeface="Times New Roman" panose="02020603050405020304" pitchFamily="18" charset="0"/>
                </a:rPr>
                <a:t>Shortest Path First Algorithm</a:t>
              </a:r>
              <a:r>
                <a:rPr lang="zh-TW" altLang="en-US" dirty="0">
                  <a:latin typeface="Times New Roman" panose="02020603050405020304" pitchFamily="18" charset="0"/>
                  <a:cs typeface="Times New Roman" panose="02020603050405020304" pitchFamily="18" charset="0"/>
                </a:rPr>
                <a:t>，</a:t>
              </a:r>
              <a:r>
                <a:rPr lang="en-US" altLang="zh-TW" dirty="0">
                  <a:latin typeface="Times New Roman" panose="02020603050405020304" pitchFamily="18" charset="0"/>
                  <a:cs typeface="Times New Roman" panose="02020603050405020304" pitchFamily="18" charset="0"/>
                </a:rPr>
                <a:t>SPF</a:t>
              </a:r>
              <a:r>
                <a:rPr lang="zh-TW" altLang="en-US" dirty="0">
                  <a:latin typeface="Times New Roman" panose="02020603050405020304" pitchFamily="18" charset="0"/>
                  <a:cs typeface="Times New Roman" panose="02020603050405020304" pitchFamily="18" charset="0"/>
                </a:rPr>
                <a:t>）</a:t>
              </a:r>
              <a:endParaRPr lang="en-US" altLang="zh-TW" dirty="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en-US" altLang="zh-TW" dirty="0">
                  <a:latin typeface="Times New Roman" panose="02020603050405020304" pitchFamily="18" charset="0"/>
                  <a:ea typeface="標楷體" panose="03000509000000000000" pitchFamily="65" charset="-120"/>
                  <a:cs typeface="Times New Roman" panose="02020603050405020304" pitchFamily="18" charset="0"/>
                </a:rPr>
                <a:t>OSPF</a:t>
              </a:r>
              <a:r>
                <a:rPr lang="zh-TW" altLang="en-US" dirty="0">
                  <a:latin typeface="Times New Roman" panose="02020603050405020304" pitchFamily="18" charset="0"/>
                  <a:cs typeface="Times New Roman" panose="02020603050405020304" pitchFamily="18" charset="0"/>
                </a:rPr>
                <a:t>協定 </a:t>
              </a:r>
              <a:r>
                <a:rPr lang="en-US" altLang="zh-TW" dirty="0">
                  <a:latin typeface="Times New Roman" panose="02020603050405020304" pitchFamily="18" charset="0"/>
                  <a:cs typeface="Times New Roman" panose="02020603050405020304" pitchFamily="18" charset="0"/>
                </a:rPr>
                <a:t>(Protocol = 89)</a:t>
              </a:r>
              <a:endParaRPr lang="zh-TW" altLang="en-US" dirty="0">
                <a:latin typeface="Times New Roman" panose="02020603050405020304" pitchFamily="18" charset="0"/>
                <a:cs typeface="Times New Roman" panose="02020603050405020304" pitchFamily="18" charset="0"/>
              </a:endParaRPr>
            </a:p>
          </p:txBody>
        </p:sp>
        <p:sp>
          <p:nvSpPr>
            <p:cNvPr id="6" name="文字方塊 5"/>
            <p:cNvSpPr txBox="1"/>
            <p:nvPr/>
          </p:nvSpPr>
          <p:spPr>
            <a:xfrm>
              <a:off x="529251" y="1642112"/>
              <a:ext cx="708848" cy="369332"/>
            </a:xfrm>
            <a:prstGeom prst="rect">
              <a:avLst/>
            </a:prstGeom>
            <a:noFill/>
          </p:spPr>
          <p:txBody>
            <a:bodyPr wrap="none" rtlCol="0">
              <a:spAutoFit/>
            </a:bodyPr>
            <a:lstStyle/>
            <a:p>
              <a:r>
                <a:rPr lang="zh-TW" altLang="en-US" b="1" dirty="0"/>
                <a:t>特色</a:t>
              </a:r>
              <a:r>
                <a:rPr lang="en-US" altLang="zh-TW" b="1" dirty="0"/>
                <a:t>:</a:t>
              </a:r>
              <a:endParaRPr lang="zh-TW" altLang="en-US" b="1" dirty="0"/>
            </a:p>
          </p:txBody>
        </p:sp>
      </p:grpSp>
      <p:grpSp>
        <p:nvGrpSpPr>
          <p:cNvPr id="9" name="群組 8"/>
          <p:cNvGrpSpPr/>
          <p:nvPr/>
        </p:nvGrpSpPr>
        <p:grpSpPr>
          <a:xfrm>
            <a:off x="529251" y="3640287"/>
            <a:ext cx="10888326" cy="1425315"/>
            <a:chOff x="529251" y="3183087"/>
            <a:chExt cx="10888326" cy="1425315"/>
          </a:xfrm>
        </p:grpSpPr>
        <p:sp>
          <p:nvSpPr>
            <p:cNvPr id="7" name="文字方塊 6"/>
            <p:cNvSpPr txBox="1"/>
            <p:nvPr/>
          </p:nvSpPr>
          <p:spPr>
            <a:xfrm>
              <a:off x="529251" y="3183087"/>
              <a:ext cx="1928733" cy="369332"/>
            </a:xfrm>
            <a:prstGeom prst="rect">
              <a:avLst/>
            </a:prstGeom>
            <a:noFill/>
          </p:spPr>
          <p:txBody>
            <a:bodyPr wrap="none" rtlCol="0">
              <a:spAutoFit/>
            </a:bodyPr>
            <a:lstStyle/>
            <a:p>
              <a:r>
                <a:rPr lang="en-US" altLang="zh-TW" b="1" dirty="0">
                  <a:latin typeface="Times New Roman" panose="02020603050405020304" pitchFamily="18" charset="0"/>
                  <a:cs typeface="Times New Roman" panose="02020603050405020304" pitchFamily="18" charset="0"/>
                </a:rPr>
                <a:t>OPSF</a:t>
              </a:r>
              <a:r>
                <a:rPr lang="zh-TW" altLang="en-US" b="1" dirty="0">
                  <a:latin typeface="Times New Roman" panose="02020603050405020304" pitchFamily="18" charset="0"/>
                  <a:cs typeface="Times New Roman" panose="02020603050405020304" pitchFamily="18" charset="0"/>
                </a:rPr>
                <a:t>與</a:t>
              </a:r>
              <a:r>
                <a:rPr lang="en-US" altLang="zh-TW" b="1" dirty="0">
                  <a:latin typeface="Times New Roman" panose="02020603050405020304" pitchFamily="18" charset="0"/>
                  <a:cs typeface="Times New Roman" panose="02020603050405020304" pitchFamily="18" charset="0"/>
                </a:rPr>
                <a:t>RIP</a:t>
              </a:r>
              <a:r>
                <a:rPr lang="zh-TW" altLang="en-US" b="1" dirty="0">
                  <a:latin typeface="Times New Roman" panose="02020603050405020304" pitchFamily="18" charset="0"/>
                  <a:cs typeface="Times New Roman" panose="02020603050405020304" pitchFamily="18" charset="0"/>
                </a:rPr>
                <a:t>差異</a:t>
              </a:r>
              <a:r>
                <a:rPr lang="en-US" altLang="zh-TW" b="1" dirty="0"/>
                <a:t>:</a:t>
              </a:r>
              <a:endParaRPr lang="zh-TW" altLang="en-US" b="1" dirty="0"/>
            </a:p>
          </p:txBody>
        </p:sp>
        <p:sp>
          <p:nvSpPr>
            <p:cNvPr id="8" name="文字方塊 7"/>
            <p:cNvSpPr txBox="1"/>
            <p:nvPr/>
          </p:nvSpPr>
          <p:spPr>
            <a:xfrm>
              <a:off x="986452" y="3685072"/>
              <a:ext cx="10431125" cy="923330"/>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OSPF</a:t>
              </a:r>
              <a:r>
                <a:rPr lang="zh-TW" altLang="en-US" dirty="0">
                  <a:latin typeface="Times New Roman" panose="02020603050405020304" pitchFamily="18" charset="0"/>
                  <a:cs typeface="Times New Roman" panose="02020603050405020304" pitchFamily="18" charset="0"/>
                </a:rPr>
                <a:t>屬於</a:t>
              </a:r>
              <a:r>
                <a:rPr lang="en-US" altLang="zh-TW" dirty="0">
                  <a:latin typeface="Times New Roman" panose="02020603050405020304" pitchFamily="18" charset="0"/>
                  <a:cs typeface="Times New Roman" panose="02020603050405020304" pitchFamily="18" charset="0"/>
                </a:rPr>
                <a:t>Link State</a:t>
              </a:r>
              <a:r>
                <a:rPr lang="zh-TW" altLang="en-US" dirty="0">
                  <a:latin typeface="Times New Roman" panose="02020603050405020304" pitchFamily="18" charset="0"/>
                  <a:cs typeface="Times New Roman" panose="02020603050405020304" pitchFamily="18" charset="0"/>
                </a:rPr>
                <a:t>路由協定 </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使用</a:t>
              </a:r>
              <a:r>
                <a:rPr lang="en-US" altLang="zh-TW" dirty="0">
                  <a:latin typeface="Times New Roman" panose="02020603050405020304" pitchFamily="18" charset="0"/>
                  <a:cs typeface="Times New Roman" panose="02020603050405020304" pitchFamily="18" charset="0"/>
                </a:rPr>
                <a:t>LSA(Link-state Advertisement)</a:t>
              </a:r>
              <a:r>
                <a:rPr lang="zh-TW" altLang="en-US" dirty="0">
                  <a:latin typeface="Times New Roman" panose="02020603050405020304" pitchFamily="18" charset="0"/>
                  <a:cs typeface="Times New Roman" panose="02020603050405020304" pitchFamily="18" charset="0"/>
                </a:rPr>
                <a:t>的方式與其他路由器設備交換資訊</a:t>
              </a:r>
              <a:r>
                <a:rPr lang="en-US" altLang="zh-TW" dirty="0">
                  <a:latin typeface="Times New Roman" panose="02020603050405020304" pitchFamily="18" charset="0"/>
                  <a:cs typeface="Times New Roman" panose="02020603050405020304" pitchFamily="18" charset="0"/>
                </a:rPr>
                <a:t>)</a:t>
              </a:r>
            </a:p>
            <a:p>
              <a:pPr marL="285750" indent="-285750">
                <a:lnSpc>
                  <a:spcPct val="150000"/>
                </a:lnSpc>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RIP</a:t>
              </a:r>
              <a:r>
                <a:rPr lang="zh-TW" altLang="en-US" dirty="0">
                  <a:latin typeface="Times New Roman" panose="02020603050405020304" pitchFamily="18" charset="0"/>
                  <a:cs typeface="Times New Roman" panose="02020603050405020304" pitchFamily="18" charset="0"/>
                </a:rPr>
                <a:t>屬於</a:t>
              </a:r>
              <a:r>
                <a:rPr lang="en-US" altLang="zh-TW" dirty="0">
                  <a:latin typeface="Times New Roman" panose="02020603050405020304" pitchFamily="18" charset="0"/>
                  <a:cs typeface="Times New Roman" panose="02020603050405020304" pitchFamily="18" charset="0"/>
                </a:rPr>
                <a:t>Distance Vector</a:t>
              </a:r>
              <a:r>
                <a:rPr lang="zh-TW" altLang="en-US" dirty="0">
                  <a:latin typeface="Times New Roman" panose="02020603050405020304" pitchFamily="18" charset="0"/>
                  <a:cs typeface="Times New Roman" panose="02020603050405020304" pitchFamily="18" charset="0"/>
                </a:rPr>
                <a:t>路由協定 </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發送全部或是部分</a:t>
              </a:r>
              <a:r>
                <a:rPr lang="en-US" altLang="zh-TW" dirty="0">
                  <a:latin typeface="Times New Roman" panose="02020603050405020304" pitchFamily="18" charset="0"/>
                  <a:cs typeface="Times New Roman" panose="02020603050405020304" pitchFamily="18" charset="0"/>
                </a:rPr>
                <a:t>Routing Table</a:t>
              </a:r>
              <a:r>
                <a:rPr lang="zh-TW" altLang="en-US" dirty="0">
                  <a:latin typeface="Times New Roman" panose="02020603050405020304" pitchFamily="18" charset="0"/>
                  <a:cs typeface="Times New Roman" panose="02020603050405020304" pitchFamily="18" charset="0"/>
                </a:rPr>
                <a:t>中的資料給鄰近的設備</a:t>
              </a:r>
              <a:r>
                <a:rPr lang="en-US" altLang="zh-TW" dirty="0">
                  <a:latin typeface="Times New Roman" panose="02020603050405020304" pitchFamily="18" charset="0"/>
                  <a:cs typeface="Times New Roman" panose="02020603050405020304" pitchFamily="18" charset="0"/>
                </a:rPr>
                <a:t>)</a:t>
              </a:r>
              <a:endParaRPr lang="zh-TW" altLang="en-US"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9822584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 name="橢圓 21"/>
          <p:cNvSpPr/>
          <p:nvPr/>
        </p:nvSpPr>
        <p:spPr>
          <a:xfrm>
            <a:off x="877354" y="126099"/>
            <a:ext cx="3616185" cy="3616185"/>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56" name="直線接點 55"/>
          <p:cNvCxnSpPr/>
          <p:nvPr/>
        </p:nvCxnSpPr>
        <p:spPr>
          <a:xfrm>
            <a:off x="3578084" y="1563878"/>
            <a:ext cx="893816" cy="619917"/>
          </a:xfrm>
          <a:prstGeom prst="line">
            <a:avLst/>
          </a:prstGeom>
          <a:ln w="28575"/>
        </p:spPr>
        <p:style>
          <a:lnRef idx="1">
            <a:schemeClr val="dk1"/>
          </a:lnRef>
          <a:fillRef idx="0">
            <a:schemeClr val="dk1"/>
          </a:fillRef>
          <a:effectRef idx="0">
            <a:schemeClr val="dk1"/>
          </a:effectRef>
          <a:fontRef idx="minor">
            <a:schemeClr val="tx1"/>
          </a:fontRef>
        </p:style>
      </p:cxnSp>
      <p:cxnSp>
        <p:nvCxnSpPr>
          <p:cNvPr id="53" name="直線接點 52"/>
          <p:cNvCxnSpPr/>
          <p:nvPr/>
        </p:nvCxnSpPr>
        <p:spPr>
          <a:xfrm flipV="1">
            <a:off x="6119611" y="2229757"/>
            <a:ext cx="1603393" cy="813062"/>
          </a:xfrm>
          <a:prstGeom prst="line">
            <a:avLst/>
          </a:prstGeom>
          <a:ln w="28575"/>
        </p:spPr>
        <p:style>
          <a:lnRef idx="1">
            <a:schemeClr val="dk1"/>
          </a:lnRef>
          <a:fillRef idx="0">
            <a:schemeClr val="dk1"/>
          </a:fillRef>
          <a:effectRef idx="0">
            <a:schemeClr val="dk1"/>
          </a:effectRef>
          <a:fontRef idx="minor">
            <a:schemeClr val="tx1"/>
          </a:fontRef>
        </p:style>
      </p:cxnSp>
      <p:cxnSp>
        <p:nvCxnSpPr>
          <p:cNvPr id="51" name="直線接點 50"/>
          <p:cNvCxnSpPr/>
          <p:nvPr/>
        </p:nvCxnSpPr>
        <p:spPr>
          <a:xfrm>
            <a:off x="4493539" y="2187463"/>
            <a:ext cx="1669350" cy="855356"/>
          </a:xfrm>
          <a:prstGeom prst="line">
            <a:avLst/>
          </a:prstGeom>
          <a:ln w="28575"/>
        </p:spPr>
        <p:style>
          <a:lnRef idx="1">
            <a:schemeClr val="dk1"/>
          </a:lnRef>
          <a:fillRef idx="0">
            <a:schemeClr val="dk1"/>
          </a:fillRef>
          <a:effectRef idx="0">
            <a:schemeClr val="dk1"/>
          </a:effectRef>
          <a:fontRef idx="minor">
            <a:schemeClr val="tx1"/>
          </a:fontRef>
        </p:style>
      </p:cxnSp>
      <p:cxnSp>
        <p:nvCxnSpPr>
          <p:cNvPr id="50" name="直線接點 49"/>
          <p:cNvCxnSpPr/>
          <p:nvPr/>
        </p:nvCxnSpPr>
        <p:spPr>
          <a:xfrm>
            <a:off x="4425225" y="2164459"/>
            <a:ext cx="3297779" cy="0"/>
          </a:xfrm>
          <a:prstGeom prst="line">
            <a:avLst/>
          </a:prstGeom>
          <a:ln w="28575"/>
        </p:spPr>
        <p:style>
          <a:lnRef idx="1">
            <a:schemeClr val="dk1"/>
          </a:lnRef>
          <a:fillRef idx="0">
            <a:schemeClr val="dk1"/>
          </a:fillRef>
          <a:effectRef idx="0">
            <a:schemeClr val="dk1"/>
          </a:effectRef>
          <a:fontRef idx="minor">
            <a:schemeClr val="tx1"/>
          </a:fontRef>
        </p:style>
      </p:cxnSp>
      <p:sp>
        <p:nvSpPr>
          <p:cNvPr id="29" name="橢圓 28"/>
          <p:cNvSpPr/>
          <p:nvPr/>
        </p:nvSpPr>
        <p:spPr>
          <a:xfrm>
            <a:off x="7654691" y="97249"/>
            <a:ext cx="3616185" cy="3616185"/>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橢圓 37"/>
          <p:cNvSpPr/>
          <p:nvPr/>
        </p:nvSpPr>
        <p:spPr>
          <a:xfrm>
            <a:off x="4266023" y="3035482"/>
            <a:ext cx="3616185" cy="3616185"/>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6" name="圖片 5"/>
          <p:cNvPicPr>
            <a:picLocks noChangeAspect="1"/>
          </p:cNvPicPr>
          <p:nvPr/>
        </p:nvPicPr>
        <p:blipFill>
          <a:blip r:embed="rId3"/>
          <a:stretch>
            <a:fillRect/>
          </a:stretch>
        </p:blipFill>
        <p:spPr>
          <a:xfrm>
            <a:off x="4171837" y="1934192"/>
            <a:ext cx="506777" cy="423959"/>
          </a:xfrm>
          <a:prstGeom prst="rect">
            <a:avLst/>
          </a:prstGeom>
        </p:spPr>
      </p:pic>
      <p:cxnSp>
        <p:nvCxnSpPr>
          <p:cNvPr id="58" name="直線接點 57"/>
          <p:cNvCxnSpPr/>
          <p:nvPr/>
        </p:nvCxnSpPr>
        <p:spPr>
          <a:xfrm>
            <a:off x="2603590" y="931770"/>
            <a:ext cx="974494" cy="603258"/>
          </a:xfrm>
          <a:prstGeom prst="line">
            <a:avLst/>
          </a:prstGeom>
          <a:ln w="28575"/>
        </p:spPr>
        <p:style>
          <a:lnRef idx="1">
            <a:schemeClr val="dk1"/>
          </a:lnRef>
          <a:fillRef idx="0">
            <a:schemeClr val="dk1"/>
          </a:fillRef>
          <a:effectRef idx="0">
            <a:schemeClr val="dk1"/>
          </a:effectRef>
          <a:fontRef idx="minor">
            <a:schemeClr val="tx1"/>
          </a:fontRef>
        </p:style>
      </p:cxnSp>
      <p:cxnSp>
        <p:nvCxnSpPr>
          <p:cNvPr id="60" name="直線接點 59"/>
          <p:cNvCxnSpPr/>
          <p:nvPr/>
        </p:nvCxnSpPr>
        <p:spPr>
          <a:xfrm flipH="1">
            <a:off x="1590103" y="950423"/>
            <a:ext cx="970773" cy="967435"/>
          </a:xfrm>
          <a:prstGeom prst="line">
            <a:avLst/>
          </a:prstGeom>
          <a:ln w="28575"/>
        </p:spPr>
        <p:style>
          <a:lnRef idx="1">
            <a:schemeClr val="dk1"/>
          </a:lnRef>
          <a:fillRef idx="0">
            <a:schemeClr val="dk1"/>
          </a:fillRef>
          <a:effectRef idx="0">
            <a:schemeClr val="dk1"/>
          </a:effectRef>
          <a:fontRef idx="minor">
            <a:schemeClr val="tx1"/>
          </a:fontRef>
        </p:style>
      </p:cxnSp>
      <p:cxnSp>
        <p:nvCxnSpPr>
          <p:cNvPr id="63" name="直線接點 62"/>
          <p:cNvCxnSpPr/>
          <p:nvPr/>
        </p:nvCxnSpPr>
        <p:spPr>
          <a:xfrm flipV="1">
            <a:off x="2743749" y="1601804"/>
            <a:ext cx="877049" cy="544367"/>
          </a:xfrm>
          <a:prstGeom prst="line">
            <a:avLst/>
          </a:prstGeom>
          <a:ln w="28575"/>
        </p:spPr>
        <p:style>
          <a:lnRef idx="1">
            <a:schemeClr val="dk1"/>
          </a:lnRef>
          <a:fillRef idx="0">
            <a:schemeClr val="dk1"/>
          </a:fillRef>
          <a:effectRef idx="0">
            <a:schemeClr val="dk1"/>
          </a:effectRef>
          <a:fontRef idx="minor">
            <a:schemeClr val="tx1"/>
          </a:fontRef>
        </p:style>
      </p:cxnSp>
      <p:cxnSp>
        <p:nvCxnSpPr>
          <p:cNvPr id="66" name="直線接點 65"/>
          <p:cNvCxnSpPr/>
          <p:nvPr/>
        </p:nvCxnSpPr>
        <p:spPr>
          <a:xfrm>
            <a:off x="1637519" y="2859691"/>
            <a:ext cx="1593173" cy="44501"/>
          </a:xfrm>
          <a:prstGeom prst="line">
            <a:avLst/>
          </a:prstGeom>
          <a:ln w="28575"/>
        </p:spPr>
        <p:style>
          <a:lnRef idx="1">
            <a:schemeClr val="dk1"/>
          </a:lnRef>
          <a:fillRef idx="0">
            <a:schemeClr val="dk1"/>
          </a:fillRef>
          <a:effectRef idx="0">
            <a:schemeClr val="dk1"/>
          </a:effectRef>
          <a:fontRef idx="minor">
            <a:schemeClr val="tx1"/>
          </a:fontRef>
        </p:style>
      </p:cxnSp>
      <p:cxnSp>
        <p:nvCxnSpPr>
          <p:cNvPr id="69" name="直線接點 68"/>
          <p:cNvCxnSpPr/>
          <p:nvPr/>
        </p:nvCxnSpPr>
        <p:spPr>
          <a:xfrm>
            <a:off x="2703236" y="2116591"/>
            <a:ext cx="527456" cy="815801"/>
          </a:xfrm>
          <a:prstGeom prst="line">
            <a:avLst/>
          </a:prstGeom>
          <a:ln w="28575"/>
        </p:spPr>
        <p:style>
          <a:lnRef idx="1">
            <a:schemeClr val="dk1"/>
          </a:lnRef>
          <a:fillRef idx="0">
            <a:schemeClr val="dk1"/>
          </a:fillRef>
          <a:effectRef idx="0">
            <a:schemeClr val="dk1"/>
          </a:effectRef>
          <a:fontRef idx="minor">
            <a:schemeClr val="tx1"/>
          </a:fontRef>
        </p:style>
      </p:cxnSp>
      <p:grpSp>
        <p:nvGrpSpPr>
          <p:cNvPr id="26" name="群組 25"/>
          <p:cNvGrpSpPr/>
          <p:nvPr/>
        </p:nvGrpSpPr>
        <p:grpSpPr>
          <a:xfrm>
            <a:off x="1377024" y="707678"/>
            <a:ext cx="2474752" cy="2408494"/>
            <a:chOff x="2206550" y="1630719"/>
            <a:chExt cx="2474752" cy="2408494"/>
          </a:xfrm>
        </p:grpSpPr>
        <p:pic>
          <p:nvPicPr>
            <p:cNvPr id="13" name="圖片 12"/>
            <p:cNvPicPr>
              <a:picLocks noChangeAspect="1"/>
            </p:cNvPicPr>
            <p:nvPr/>
          </p:nvPicPr>
          <p:blipFill>
            <a:blip r:embed="rId3">
              <a:duotone>
                <a:prstClr val="black"/>
                <a:schemeClr val="tx2">
                  <a:tint val="45000"/>
                  <a:satMod val="400000"/>
                </a:schemeClr>
              </a:duotone>
            </a:blip>
            <a:stretch>
              <a:fillRect/>
            </a:stretch>
          </p:blipFill>
          <p:spPr>
            <a:xfrm>
              <a:off x="2206550" y="2645253"/>
              <a:ext cx="506777" cy="423959"/>
            </a:xfrm>
            <a:prstGeom prst="rect">
              <a:avLst/>
            </a:prstGeom>
          </p:spPr>
        </p:pic>
        <p:pic>
          <p:nvPicPr>
            <p:cNvPr id="14" name="圖片 13"/>
            <p:cNvPicPr>
              <a:picLocks noChangeAspect="1"/>
            </p:cNvPicPr>
            <p:nvPr/>
          </p:nvPicPr>
          <p:blipFill>
            <a:blip r:embed="rId3">
              <a:duotone>
                <a:prstClr val="black"/>
                <a:schemeClr val="accent4">
                  <a:tint val="45000"/>
                  <a:satMod val="400000"/>
                </a:schemeClr>
              </a:duotone>
            </a:blip>
            <a:stretch>
              <a:fillRect/>
            </a:stretch>
          </p:blipFill>
          <p:spPr>
            <a:xfrm>
              <a:off x="3307080" y="2840899"/>
              <a:ext cx="506777" cy="423959"/>
            </a:xfrm>
            <a:prstGeom prst="rect">
              <a:avLst/>
            </a:prstGeom>
          </p:spPr>
        </p:pic>
        <p:pic>
          <p:nvPicPr>
            <p:cNvPr id="15" name="圖片 14"/>
            <p:cNvPicPr>
              <a:picLocks noChangeAspect="1"/>
            </p:cNvPicPr>
            <p:nvPr/>
          </p:nvPicPr>
          <p:blipFill>
            <a:blip r:embed="rId3">
              <a:duotone>
                <a:prstClr val="black"/>
                <a:srgbClr val="7030A0">
                  <a:tint val="45000"/>
                  <a:satMod val="400000"/>
                </a:srgbClr>
              </a:duotone>
            </a:blip>
            <a:stretch>
              <a:fillRect/>
            </a:stretch>
          </p:blipFill>
          <p:spPr>
            <a:xfrm>
              <a:off x="2213657" y="3570752"/>
              <a:ext cx="506777" cy="423959"/>
            </a:xfrm>
            <a:prstGeom prst="rect">
              <a:avLst/>
            </a:prstGeom>
          </p:spPr>
        </p:pic>
        <p:pic>
          <p:nvPicPr>
            <p:cNvPr id="23" name="圖片 22"/>
            <p:cNvPicPr>
              <a:picLocks noChangeAspect="1"/>
            </p:cNvPicPr>
            <p:nvPr/>
          </p:nvPicPr>
          <p:blipFill>
            <a:blip r:embed="rId3">
              <a:duotone>
                <a:prstClr val="black"/>
                <a:schemeClr val="accent1">
                  <a:tint val="45000"/>
                  <a:satMod val="400000"/>
                </a:schemeClr>
              </a:duotone>
            </a:blip>
            <a:stretch>
              <a:fillRect/>
            </a:stretch>
          </p:blipFill>
          <p:spPr>
            <a:xfrm>
              <a:off x="3096970" y="1630719"/>
              <a:ext cx="506777" cy="423959"/>
            </a:xfrm>
            <a:prstGeom prst="rect">
              <a:avLst/>
            </a:prstGeom>
          </p:spPr>
        </p:pic>
        <p:pic>
          <p:nvPicPr>
            <p:cNvPr id="25" name="圖片 24"/>
            <p:cNvPicPr>
              <a:picLocks noChangeAspect="1"/>
            </p:cNvPicPr>
            <p:nvPr/>
          </p:nvPicPr>
          <p:blipFill>
            <a:blip r:embed="rId3">
              <a:duotone>
                <a:prstClr val="black"/>
                <a:schemeClr val="accent6">
                  <a:tint val="45000"/>
                  <a:satMod val="400000"/>
                </a:schemeClr>
              </a:duotone>
            </a:blip>
            <a:stretch>
              <a:fillRect/>
            </a:stretch>
          </p:blipFill>
          <p:spPr>
            <a:xfrm>
              <a:off x="3768361" y="3615254"/>
              <a:ext cx="506777" cy="423959"/>
            </a:xfrm>
            <a:prstGeom prst="rect">
              <a:avLst/>
            </a:prstGeom>
          </p:spPr>
        </p:pic>
        <p:pic>
          <p:nvPicPr>
            <p:cNvPr id="24" name="圖片 23"/>
            <p:cNvPicPr>
              <a:picLocks noChangeAspect="1"/>
            </p:cNvPicPr>
            <p:nvPr/>
          </p:nvPicPr>
          <p:blipFill>
            <a:blip r:embed="rId3">
              <a:duotone>
                <a:prstClr val="black"/>
                <a:schemeClr val="accent2">
                  <a:tint val="45000"/>
                  <a:satMod val="400000"/>
                </a:schemeClr>
              </a:duotone>
            </a:blip>
            <a:stretch>
              <a:fillRect/>
            </a:stretch>
          </p:blipFill>
          <p:spPr>
            <a:xfrm>
              <a:off x="4174525" y="2274940"/>
              <a:ext cx="506777" cy="423959"/>
            </a:xfrm>
            <a:prstGeom prst="rect">
              <a:avLst/>
            </a:prstGeom>
          </p:spPr>
        </p:pic>
      </p:grpSp>
      <p:cxnSp>
        <p:nvCxnSpPr>
          <p:cNvPr id="72" name="直線接點 71"/>
          <p:cNvCxnSpPr/>
          <p:nvPr/>
        </p:nvCxnSpPr>
        <p:spPr>
          <a:xfrm flipV="1">
            <a:off x="5909501" y="3043786"/>
            <a:ext cx="272975" cy="812096"/>
          </a:xfrm>
          <a:prstGeom prst="line">
            <a:avLst/>
          </a:prstGeom>
          <a:ln w="28575"/>
        </p:spPr>
        <p:style>
          <a:lnRef idx="1">
            <a:schemeClr val="dk1"/>
          </a:lnRef>
          <a:fillRef idx="0">
            <a:schemeClr val="dk1"/>
          </a:fillRef>
          <a:effectRef idx="0">
            <a:schemeClr val="dk1"/>
          </a:effectRef>
          <a:fontRef idx="minor">
            <a:schemeClr val="tx1"/>
          </a:fontRef>
        </p:style>
      </p:cxnSp>
      <p:cxnSp>
        <p:nvCxnSpPr>
          <p:cNvPr id="74" name="直線接點 73"/>
          <p:cNvCxnSpPr/>
          <p:nvPr/>
        </p:nvCxnSpPr>
        <p:spPr>
          <a:xfrm flipV="1">
            <a:off x="5014350" y="3873145"/>
            <a:ext cx="851873" cy="1015894"/>
          </a:xfrm>
          <a:prstGeom prst="line">
            <a:avLst/>
          </a:prstGeom>
          <a:ln w="28575"/>
        </p:spPr>
        <p:style>
          <a:lnRef idx="1">
            <a:schemeClr val="dk1"/>
          </a:lnRef>
          <a:fillRef idx="0">
            <a:schemeClr val="dk1"/>
          </a:fillRef>
          <a:effectRef idx="0">
            <a:schemeClr val="dk1"/>
          </a:effectRef>
          <a:fontRef idx="minor">
            <a:schemeClr val="tx1"/>
          </a:fontRef>
        </p:style>
      </p:cxnSp>
      <p:cxnSp>
        <p:nvCxnSpPr>
          <p:cNvPr id="76" name="直線接點 75"/>
          <p:cNvCxnSpPr/>
          <p:nvPr/>
        </p:nvCxnSpPr>
        <p:spPr>
          <a:xfrm>
            <a:off x="5965754" y="3855882"/>
            <a:ext cx="197135" cy="1199672"/>
          </a:xfrm>
          <a:prstGeom prst="line">
            <a:avLst/>
          </a:prstGeom>
          <a:ln w="28575"/>
        </p:spPr>
        <p:style>
          <a:lnRef idx="1">
            <a:schemeClr val="dk1"/>
          </a:lnRef>
          <a:fillRef idx="0">
            <a:schemeClr val="dk1"/>
          </a:fillRef>
          <a:effectRef idx="0">
            <a:schemeClr val="dk1"/>
          </a:effectRef>
          <a:fontRef idx="minor">
            <a:schemeClr val="tx1"/>
          </a:fontRef>
        </p:style>
      </p:cxnSp>
      <p:cxnSp>
        <p:nvCxnSpPr>
          <p:cNvPr id="79" name="直線接點 78"/>
          <p:cNvCxnSpPr/>
          <p:nvPr/>
        </p:nvCxnSpPr>
        <p:spPr>
          <a:xfrm flipV="1">
            <a:off x="6580892" y="4511257"/>
            <a:ext cx="447905" cy="1276022"/>
          </a:xfrm>
          <a:prstGeom prst="line">
            <a:avLst/>
          </a:prstGeom>
          <a:ln w="28575"/>
        </p:spPr>
        <p:style>
          <a:lnRef idx="1">
            <a:schemeClr val="dk1"/>
          </a:lnRef>
          <a:fillRef idx="0">
            <a:schemeClr val="dk1"/>
          </a:fillRef>
          <a:effectRef idx="0">
            <a:schemeClr val="dk1"/>
          </a:effectRef>
          <a:fontRef idx="minor">
            <a:schemeClr val="tx1"/>
          </a:fontRef>
        </p:style>
      </p:cxnSp>
      <p:cxnSp>
        <p:nvCxnSpPr>
          <p:cNvPr id="82" name="直線接點 81"/>
          <p:cNvCxnSpPr/>
          <p:nvPr/>
        </p:nvCxnSpPr>
        <p:spPr>
          <a:xfrm flipV="1">
            <a:off x="6175864" y="4473261"/>
            <a:ext cx="786765" cy="619967"/>
          </a:xfrm>
          <a:prstGeom prst="line">
            <a:avLst/>
          </a:prstGeom>
          <a:ln w="28575"/>
        </p:spPr>
        <p:style>
          <a:lnRef idx="1">
            <a:schemeClr val="dk1"/>
          </a:lnRef>
          <a:fillRef idx="0">
            <a:schemeClr val="dk1"/>
          </a:fillRef>
          <a:effectRef idx="0">
            <a:schemeClr val="dk1"/>
          </a:effectRef>
          <a:fontRef idx="minor">
            <a:schemeClr val="tx1"/>
          </a:fontRef>
        </p:style>
      </p:cxnSp>
      <p:cxnSp>
        <p:nvCxnSpPr>
          <p:cNvPr id="85" name="直線接點 84"/>
          <p:cNvCxnSpPr/>
          <p:nvPr/>
        </p:nvCxnSpPr>
        <p:spPr>
          <a:xfrm flipH="1" flipV="1">
            <a:off x="5038667" y="4879790"/>
            <a:ext cx="40411" cy="933785"/>
          </a:xfrm>
          <a:prstGeom prst="line">
            <a:avLst/>
          </a:prstGeom>
          <a:ln w="28575"/>
        </p:spPr>
        <p:style>
          <a:lnRef idx="1">
            <a:schemeClr val="dk1"/>
          </a:lnRef>
          <a:fillRef idx="0">
            <a:schemeClr val="dk1"/>
          </a:fillRef>
          <a:effectRef idx="0">
            <a:schemeClr val="dk1"/>
          </a:effectRef>
          <a:fontRef idx="minor">
            <a:schemeClr val="tx1"/>
          </a:fontRef>
        </p:style>
      </p:cxnSp>
      <p:grpSp>
        <p:nvGrpSpPr>
          <p:cNvPr id="39" name="群組 38"/>
          <p:cNvGrpSpPr/>
          <p:nvPr/>
        </p:nvGrpSpPr>
        <p:grpSpPr>
          <a:xfrm>
            <a:off x="4765693" y="3617061"/>
            <a:ext cx="2474752" cy="2408494"/>
            <a:chOff x="2206550" y="1630719"/>
            <a:chExt cx="2474752" cy="2408494"/>
          </a:xfrm>
        </p:grpSpPr>
        <p:pic>
          <p:nvPicPr>
            <p:cNvPr id="40" name="圖片 39"/>
            <p:cNvPicPr>
              <a:picLocks noChangeAspect="1"/>
            </p:cNvPicPr>
            <p:nvPr/>
          </p:nvPicPr>
          <p:blipFill>
            <a:blip r:embed="rId3"/>
            <a:stretch>
              <a:fillRect/>
            </a:stretch>
          </p:blipFill>
          <p:spPr>
            <a:xfrm>
              <a:off x="2206550" y="2645253"/>
              <a:ext cx="506777" cy="423959"/>
            </a:xfrm>
            <a:prstGeom prst="rect">
              <a:avLst/>
            </a:prstGeom>
          </p:spPr>
        </p:pic>
        <p:pic>
          <p:nvPicPr>
            <p:cNvPr id="41" name="圖片 40"/>
            <p:cNvPicPr>
              <a:picLocks noChangeAspect="1"/>
            </p:cNvPicPr>
            <p:nvPr/>
          </p:nvPicPr>
          <p:blipFill>
            <a:blip r:embed="rId3"/>
            <a:stretch>
              <a:fillRect/>
            </a:stretch>
          </p:blipFill>
          <p:spPr>
            <a:xfrm>
              <a:off x="3307080" y="2840899"/>
              <a:ext cx="506777" cy="423959"/>
            </a:xfrm>
            <a:prstGeom prst="rect">
              <a:avLst/>
            </a:prstGeom>
          </p:spPr>
        </p:pic>
        <p:pic>
          <p:nvPicPr>
            <p:cNvPr id="42" name="圖片 41"/>
            <p:cNvPicPr>
              <a:picLocks noChangeAspect="1"/>
            </p:cNvPicPr>
            <p:nvPr/>
          </p:nvPicPr>
          <p:blipFill>
            <a:blip r:embed="rId3"/>
            <a:stretch>
              <a:fillRect/>
            </a:stretch>
          </p:blipFill>
          <p:spPr>
            <a:xfrm>
              <a:off x="2213657" y="3570752"/>
              <a:ext cx="506777" cy="423959"/>
            </a:xfrm>
            <a:prstGeom prst="rect">
              <a:avLst/>
            </a:prstGeom>
          </p:spPr>
        </p:pic>
        <p:pic>
          <p:nvPicPr>
            <p:cNvPr id="43" name="圖片 42"/>
            <p:cNvPicPr>
              <a:picLocks noChangeAspect="1"/>
            </p:cNvPicPr>
            <p:nvPr/>
          </p:nvPicPr>
          <p:blipFill>
            <a:blip r:embed="rId3"/>
            <a:stretch>
              <a:fillRect/>
            </a:stretch>
          </p:blipFill>
          <p:spPr>
            <a:xfrm>
              <a:off x="3096970" y="1630719"/>
              <a:ext cx="506777" cy="423959"/>
            </a:xfrm>
            <a:prstGeom prst="rect">
              <a:avLst/>
            </a:prstGeom>
          </p:spPr>
        </p:pic>
        <p:pic>
          <p:nvPicPr>
            <p:cNvPr id="44" name="圖片 43"/>
            <p:cNvPicPr>
              <a:picLocks noChangeAspect="1"/>
            </p:cNvPicPr>
            <p:nvPr/>
          </p:nvPicPr>
          <p:blipFill>
            <a:blip r:embed="rId3"/>
            <a:stretch>
              <a:fillRect/>
            </a:stretch>
          </p:blipFill>
          <p:spPr>
            <a:xfrm>
              <a:off x="4174525" y="2274940"/>
              <a:ext cx="506777" cy="423959"/>
            </a:xfrm>
            <a:prstGeom prst="rect">
              <a:avLst/>
            </a:prstGeom>
          </p:spPr>
        </p:pic>
        <p:pic>
          <p:nvPicPr>
            <p:cNvPr id="45" name="圖片 44"/>
            <p:cNvPicPr>
              <a:picLocks noChangeAspect="1"/>
            </p:cNvPicPr>
            <p:nvPr/>
          </p:nvPicPr>
          <p:blipFill>
            <a:blip r:embed="rId3"/>
            <a:stretch>
              <a:fillRect/>
            </a:stretch>
          </p:blipFill>
          <p:spPr>
            <a:xfrm>
              <a:off x="3768361" y="3615254"/>
              <a:ext cx="506777" cy="423959"/>
            </a:xfrm>
            <a:prstGeom prst="rect">
              <a:avLst/>
            </a:prstGeom>
          </p:spPr>
        </p:pic>
      </p:grpSp>
      <p:cxnSp>
        <p:nvCxnSpPr>
          <p:cNvPr id="87" name="直線接點 86"/>
          <p:cNvCxnSpPr/>
          <p:nvPr/>
        </p:nvCxnSpPr>
        <p:spPr>
          <a:xfrm flipV="1">
            <a:off x="7739849" y="1905341"/>
            <a:ext cx="736214" cy="340895"/>
          </a:xfrm>
          <a:prstGeom prst="line">
            <a:avLst/>
          </a:prstGeom>
          <a:ln w="28575"/>
        </p:spPr>
        <p:style>
          <a:lnRef idx="1">
            <a:schemeClr val="dk1"/>
          </a:lnRef>
          <a:fillRef idx="0">
            <a:schemeClr val="dk1"/>
          </a:fillRef>
          <a:effectRef idx="0">
            <a:schemeClr val="dk1"/>
          </a:effectRef>
          <a:fontRef idx="minor">
            <a:schemeClr val="tx1"/>
          </a:fontRef>
        </p:style>
      </p:cxnSp>
      <p:cxnSp>
        <p:nvCxnSpPr>
          <p:cNvPr id="89" name="直線接點 88"/>
          <p:cNvCxnSpPr/>
          <p:nvPr/>
        </p:nvCxnSpPr>
        <p:spPr>
          <a:xfrm flipV="1">
            <a:off x="8398809" y="950423"/>
            <a:ext cx="856082" cy="945061"/>
          </a:xfrm>
          <a:prstGeom prst="line">
            <a:avLst/>
          </a:prstGeom>
          <a:ln w="28575"/>
        </p:spPr>
        <p:style>
          <a:lnRef idx="1">
            <a:schemeClr val="dk1"/>
          </a:lnRef>
          <a:fillRef idx="0">
            <a:schemeClr val="dk1"/>
          </a:fillRef>
          <a:effectRef idx="0">
            <a:schemeClr val="dk1"/>
          </a:effectRef>
          <a:fontRef idx="minor">
            <a:schemeClr val="tx1"/>
          </a:fontRef>
        </p:style>
      </p:cxnSp>
      <p:cxnSp>
        <p:nvCxnSpPr>
          <p:cNvPr id="91" name="直線接點 90"/>
          <p:cNvCxnSpPr/>
          <p:nvPr/>
        </p:nvCxnSpPr>
        <p:spPr>
          <a:xfrm flipH="1" flipV="1">
            <a:off x="9405256" y="965565"/>
            <a:ext cx="950165" cy="636239"/>
          </a:xfrm>
          <a:prstGeom prst="line">
            <a:avLst/>
          </a:prstGeom>
          <a:ln w="28575"/>
        </p:spPr>
        <p:style>
          <a:lnRef idx="1">
            <a:schemeClr val="dk1"/>
          </a:lnRef>
          <a:fillRef idx="0">
            <a:schemeClr val="dk1"/>
          </a:fillRef>
          <a:effectRef idx="0">
            <a:schemeClr val="dk1"/>
          </a:effectRef>
          <a:fontRef idx="minor">
            <a:schemeClr val="tx1"/>
          </a:fontRef>
        </p:style>
      </p:cxnSp>
      <p:cxnSp>
        <p:nvCxnSpPr>
          <p:cNvPr id="94" name="直線接點 93"/>
          <p:cNvCxnSpPr/>
          <p:nvPr/>
        </p:nvCxnSpPr>
        <p:spPr>
          <a:xfrm flipH="1">
            <a:off x="9999009" y="1596742"/>
            <a:ext cx="376716" cy="1307450"/>
          </a:xfrm>
          <a:prstGeom prst="line">
            <a:avLst/>
          </a:prstGeom>
          <a:ln w="28575"/>
        </p:spPr>
        <p:style>
          <a:lnRef idx="1">
            <a:schemeClr val="dk1"/>
          </a:lnRef>
          <a:fillRef idx="0">
            <a:schemeClr val="dk1"/>
          </a:fillRef>
          <a:effectRef idx="0">
            <a:schemeClr val="dk1"/>
          </a:effectRef>
          <a:fontRef idx="minor">
            <a:schemeClr val="tx1"/>
          </a:fontRef>
        </p:style>
      </p:cxnSp>
      <p:cxnSp>
        <p:nvCxnSpPr>
          <p:cNvPr id="97" name="直線接點 96"/>
          <p:cNvCxnSpPr/>
          <p:nvPr/>
        </p:nvCxnSpPr>
        <p:spPr>
          <a:xfrm flipH="1">
            <a:off x="8405197" y="2075788"/>
            <a:ext cx="1146361" cy="799554"/>
          </a:xfrm>
          <a:prstGeom prst="line">
            <a:avLst/>
          </a:prstGeom>
          <a:ln w="28575"/>
        </p:spPr>
        <p:style>
          <a:lnRef idx="1">
            <a:schemeClr val="dk1"/>
          </a:lnRef>
          <a:fillRef idx="0">
            <a:schemeClr val="dk1"/>
          </a:fillRef>
          <a:effectRef idx="0">
            <a:schemeClr val="dk1"/>
          </a:effectRef>
          <a:fontRef idx="minor">
            <a:schemeClr val="tx1"/>
          </a:fontRef>
        </p:style>
      </p:cxnSp>
      <p:cxnSp>
        <p:nvCxnSpPr>
          <p:cNvPr id="99" name="直線接點 98"/>
          <p:cNvCxnSpPr/>
          <p:nvPr/>
        </p:nvCxnSpPr>
        <p:spPr>
          <a:xfrm>
            <a:off x="9314772" y="965565"/>
            <a:ext cx="248624" cy="1151026"/>
          </a:xfrm>
          <a:prstGeom prst="line">
            <a:avLst/>
          </a:prstGeom>
          <a:ln w="28575"/>
        </p:spPr>
        <p:style>
          <a:lnRef idx="1">
            <a:schemeClr val="dk1"/>
          </a:lnRef>
          <a:fillRef idx="0">
            <a:schemeClr val="dk1"/>
          </a:fillRef>
          <a:effectRef idx="0">
            <a:schemeClr val="dk1"/>
          </a:effectRef>
          <a:fontRef idx="minor">
            <a:schemeClr val="tx1"/>
          </a:fontRef>
        </p:style>
      </p:cxnSp>
      <p:grpSp>
        <p:nvGrpSpPr>
          <p:cNvPr id="30" name="群組 29"/>
          <p:cNvGrpSpPr/>
          <p:nvPr/>
        </p:nvGrpSpPr>
        <p:grpSpPr>
          <a:xfrm>
            <a:off x="8154361" y="678828"/>
            <a:ext cx="2474752" cy="2408494"/>
            <a:chOff x="2206550" y="1630719"/>
            <a:chExt cx="2474752" cy="2408494"/>
          </a:xfrm>
        </p:grpSpPr>
        <p:pic>
          <p:nvPicPr>
            <p:cNvPr id="31" name="圖片 30"/>
            <p:cNvPicPr>
              <a:picLocks noChangeAspect="1"/>
            </p:cNvPicPr>
            <p:nvPr/>
          </p:nvPicPr>
          <p:blipFill>
            <a:blip r:embed="rId3"/>
            <a:stretch>
              <a:fillRect/>
            </a:stretch>
          </p:blipFill>
          <p:spPr>
            <a:xfrm>
              <a:off x="2206550" y="2645253"/>
              <a:ext cx="506777" cy="423959"/>
            </a:xfrm>
            <a:prstGeom prst="rect">
              <a:avLst/>
            </a:prstGeom>
          </p:spPr>
        </p:pic>
        <p:pic>
          <p:nvPicPr>
            <p:cNvPr id="32" name="圖片 31"/>
            <p:cNvPicPr>
              <a:picLocks noChangeAspect="1"/>
            </p:cNvPicPr>
            <p:nvPr/>
          </p:nvPicPr>
          <p:blipFill>
            <a:blip r:embed="rId3"/>
            <a:stretch>
              <a:fillRect/>
            </a:stretch>
          </p:blipFill>
          <p:spPr>
            <a:xfrm>
              <a:off x="3307080" y="2840899"/>
              <a:ext cx="506777" cy="423959"/>
            </a:xfrm>
            <a:prstGeom prst="rect">
              <a:avLst/>
            </a:prstGeom>
          </p:spPr>
        </p:pic>
        <p:pic>
          <p:nvPicPr>
            <p:cNvPr id="33" name="圖片 32"/>
            <p:cNvPicPr>
              <a:picLocks noChangeAspect="1"/>
            </p:cNvPicPr>
            <p:nvPr/>
          </p:nvPicPr>
          <p:blipFill>
            <a:blip r:embed="rId3"/>
            <a:stretch>
              <a:fillRect/>
            </a:stretch>
          </p:blipFill>
          <p:spPr>
            <a:xfrm>
              <a:off x="2213657" y="3570752"/>
              <a:ext cx="506777" cy="423959"/>
            </a:xfrm>
            <a:prstGeom prst="rect">
              <a:avLst/>
            </a:prstGeom>
          </p:spPr>
        </p:pic>
        <p:pic>
          <p:nvPicPr>
            <p:cNvPr id="34" name="圖片 33"/>
            <p:cNvPicPr>
              <a:picLocks noChangeAspect="1"/>
            </p:cNvPicPr>
            <p:nvPr/>
          </p:nvPicPr>
          <p:blipFill>
            <a:blip r:embed="rId3"/>
            <a:stretch>
              <a:fillRect/>
            </a:stretch>
          </p:blipFill>
          <p:spPr>
            <a:xfrm>
              <a:off x="3096970" y="1630719"/>
              <a:ext cx="506777" cy="423959"/>
            </a:xfrm>
            <a:prstGeom prst="rect">
              <a:avLst/>
            </a:prstGeom>
          </p:spPr>
        </p:pic>
        <p:pic>
          <p:nvPicPr>
            <p:cNvPr id="35" name="圖片 34"/>
            <p:cNvPicPr>
              <a:picLocks noChangeAspect="1"/>
            </p:cNvPicPr>
            <p:nvPr/>
          </p:nvPicPr>
          <p:blipFill>
            <a:blip r:embed="rId3"/>
            <a:stretch>
              <a:fillRect/>
            </a:stretch>
          </p:blipFill>
          <p:spPr>
            <a:xfrm>
              <a:off x="4174525" y="2274940"/>
              <a:ext cx="506777" cy="423959"/>
            </a:xfrm>
            <a:prstGeom prst="rect">
              <a:avLst/>
            </a:prstGeom>
          </p:spPr>
        </p:pic>
        <p:pic>
          <p:nvPicPr>
            <p:cNvPr id="36" name="圖片 35"/>
            <p:cNvPicPr>
              <a:picLocks noChangeAspect="1"/>
            </p:cNvPicPr>
            <p:nvPr/>
          </p:nvPicPr>
          <p:blipFill>
            <a:blip r:embed="rId3"/>
            <a:stretch>
              <a:fillRect/>
            </a:stretch>
          </p:blipFill>
          <p:spPr>
            <a:xfrm>
              <a:off x="3768361" y="3615254"/>
              <a:ext cx="506777" cy="423959"/>
            </a:xfrm>
            <a:prstGeom prst="rect">
              <a:avLst/>
            </a:prstGeom>
          </p:spPr>
        </p:pic>
      </p:grpSp>
      <p:pic>
        <p:nvPicPr>
          <p:cNvPr id="7" name="圖片 6"/>
          <p:cNvPicPr>
            <a:picLocks noChangeAspect="1"/>
          </p:cNvPicPr>
          <p:nvPr/>
        </p:nvPicPr>
        <p:blipFill>
          <a:blip r:embed="rId3"/>
          <a:stretch>
            <a:fillRect/>
          </a:stretch>
        </p:blipFill>
        <p:spPr>
          <a:xfrm>
            <a:off x="7469616" y="2017777"/>
            <a:ext cx="506777" cy="423959"/>
          </a:xfrm>
          <a:prstGeom prst="rect">
            <a:avLst/>
          </a:prstGeom>
        </p:spPr>
      </p:pic>
      <p:pic>
        <p:nvPicPr>
          <p:cNvPr id="8" name="圖片 7"/>
          <p:cNvPicPr>
            <a:picLocks noChangeAspect="1"/>
          </p:cNvPicPr>
          <p:nvPr/>
        </p:nvPicPr>
        <p:blipFill>
          <a:blip r:embed="rId3"/>
          <a:stretch>
            <a:fillRect/>
          </a:stretch>
        </p:blipFill>
        <p:spPr>
          <a:xfrm>
            <a:off x="5909501" y="2830840"/>
            <a:ext cx="506777" cy="423959"/>
          </a:xfrm>
          <a:prstGeom prst="rect">
            <a:avLst/>
          </a:prstGeom>
        </p:spPr>
      </p:pic>
      <p:sp>
        <p:nvSpPr>
          <p:cNvPr id="102" name="文字方塊 101"/>
          <p:cNvSpPr txBox="1"/>
          <p:nvPr/>
        </p:nvSpPr>
        <p:spPr>
          <a:xfrm>
            <a:off x="2196700" y="453989"/>
            <a:ext cx="474810" cy="276999"/>
          </a:xfrm>
          <a:prstGeom prst="rect">
            <a:avLst/>
          </a:prstGeom>
          <a:solidFill>
            <a:srgbClr val="94CEFA"/>
          </a:solid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LSA</a:t>
            </a:r>
            <a:endParaRPr lang="zh-TW" altLang="en-US" sz="1200" dirty="0">
              <a:latin typeface="Times New Roman" panose="02020603050405020304" pitchFamily="18" charset="0"/>
              <a:cs typeface="Times New Roman" panose="02020603050405020304" pitchFamily="18" charset="0"/>
            </a:endParaRPr>
          </a:p>
        </p:txBody>
      </p:sp>
      <p:sp>
        <p:nvSpPr>
          <p:cNvPr id="105" name="文字方塊 104"/>
          <p:cNvSpPr txBox="1"/>
          <p:nvPr/>
        </p:nvSpPr>
        <p:spPr>
          <a:xfrm>
            <a:off x="2504849" y="544854"/>
            <a:ext cx="474810" cy="276999"/>
          </a:xfrm>
          <a:prstGeom prst="rect">
            <a:avLst/>
          </a:prstGeom>
          <a:solidFill>
            <a:srgbClr val="94CEFA"/>
          </a:solid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LSA</a:t>
            </a:r>
            <a:endParaRPr lang="zh-TW" altLang="en-US" sz="1200" dirty="0">
              <a:latin typeface="Times New Roman" panose="02020603050405020304" pitchFamily="18" charset="0"/>
              <a:cs typeface="Times New Roman" panose="02020603050405020304" pitchFamily="18" charset="0"/>
            </a:endParaRPr>
          </a:p>
        </p:txBody>
      </p:sp>
      <p:sp>
        <p:nvSpPr>
          <p:cNvPr id="106" name="文字方塊 105"/>
          <p:cNvSpPr txBox="1"/>
          <p:nvPr/>
        </p:nvSpPr>
        <p:spPr>
          <a:xfrm>
            <a:off x="1239826" y="1477723"/>
            <a:ext cx="474810" cy="276999"/>
          </a:xfrm>
          <a:prstGeom prst="rect">
            <a:avLst/>
          </a:prstGeom>
          <a:solidFill>
            <a:srgbClr val="B4BBC9"/>
          </a:solid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LSA</a:t>
            </a:r>
            <a:endParaRPr lang="zh-TW" altLang="en-US" sz="1200" dirty="0">
              <a:latin typeface="Times New Roman" panose="02020603050405020304" pitchFamily="18" charset="0"/>
              <a:cs typeface="Times New Roman" panose="02020603050405020304" pitchFamily="18" charset="0"/>
            </a:endParaRPr>
          </a:p>
        </p:txBody>
      </p:sp>
      <p:sp>
        <p:nvSpPr>
          <p:cNvPr id="107" name="文字方塊 106"/>
          <p:cNvSpPr txBox="1"/>
          <p:nvPr/>
        </p:nvSpPr>
        <p:spPr>
          <a:xfrm>
            <a:off x="3439815" y="1129159"/>
            <a:ext cx="474810" cy="276999"/>
          </a:xfrm>
          <a:prstGeom prst="rect">
            <a:avLst/>
          </a:prstGeom>
          <a:solidFill>
            <a:srgbClr val="DC946B"/>
          </a:solid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LSA</a:t>
            </a:r>
            <a:endParaRPr lang="zh-TW" altLang="en-US" sz="1200" dirty="0">
              <a:latin typeface="Times New Roman" panose="02020603050405020304" pitchFamily="18" charset="0"/>
              <a:cs typeface="Times New Roman" panose="02020603050405020304" pitchFamily="18" charset="0"/>
            </a:endParaRPr>
          </a:p>
        </p:txBody>
      </p:sp>
      <p:sp>
        <p:nvSpPr>
          <p:cNvPr id="108" name="文字方塊 107"/>
          <p:cNvSpPr txBox="1"/>
          <p:nvPr/>
        </p:nvSpPr>
        <p:spPr>
          <a:xfrm>
            <a:off x="3620734" y="1419609"/>
            <a:ext cx="474810" cy="276999"/>
          </a:xfrm>
          <a:prstGeom prst="rect">
            <a:avLst/>
          </a:prstGeom>
          <a:solidFill>
            <a:srgbClr val="DC946B"/>
          </a:solid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LSA</a:t>
            </a:r>
            <a:endParaRPr lang="zh-TW" altLang="en-US" sz="1200" dirty="0">
              <a:latin typeface="Times New Roman" panose="02020603050405020304" pitchFamily="18" charset="0"/>
              <a:cs typeface="Times New Roman" panose="02020603050405020304" pitchFamily="18" charset="0"/>
            </a:endParaRPr>
          </a:p>
        </p:txBody>
      </p:sp>
      <p:sp>
        <p:nvSpPr>
          <p:cNvPr id="109" name="文字方塊 108"/>
          <p:cNvSpPr txBox="1"/>
          <p:nvPr/>
        </p:nvSpPr>
        <p:spPr>
          <a:xfrm>
            <a:off x="3087315" y="1432585"/>
            <a:ext cx="474810" cy="276999"/>
          </a:xfrm>
          <a:prstGeom prst="rect">
            <a:avLst/>
          </a:prstGeom>
          <a:solidFill>
            <a:srgbClr val="DC946B"/>
          </a:solid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LSA</a:t>
            </a:r>
            <a:endParaRPr lang="zh-TW" altLang="en-US" sz="1200" dirty="0">
              <a:latin typeface="Times New Roman" panose="02020603050405020304" pitchFamily="18" charset="0"/>
              <a:cs typeface="Times New Roman" panose="02020603050405020304" pitchFamily="18" charset="0"/>
            </a:endParaRPr>
          </a:p>
        </p:txBody>
      </p:sp>
      <p:sp>
        <p:nvSpPr>
          <p:cNvPr id="110" name="文字方塊 109"/>
          <p:cNvSpPr txBox="1"/>
          <p:nvPr/>
        </p:nvSpPr>
        <p:spPr>
          <a:xfrm>
            <a:off x="2209468" y="1837688"/>
            <a:ext cx="474810" cy="276999"/>
          </a:xfrm>
          <a:prstGeom prst="rect">
            <a:avLst/>
          </a:prstGeom>
          <a:solidFill>
            <a:srgbClr val="E7DB61"/>
          </a:solid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LSA</a:t>
            </a:r>
            <a:endParaRPr lang="zh-TW" altLang="en-US" sz="1200" dirty="0">
              <a:latin typeface="Times New Roman" panose="02020603050405020304" pitchFamily="18" charset="0"/>
              <a:cs typeface="Times New Roman" panose="02020603050405020304" pitchFamily="18" charset="0"/>
            </a:endParaRPr>
          </a:p>
        </p:txBody>
      </p:sp>
      <p:sp>
        <p:nvSpPr>
          <p:cNvPr id="111" name="文字方塊 110"/>
          <p:cNvSpPr txBox="1"/>
          <p:nvPr/>
        </p:nvSpPr>
        <p:spPr>
          <a:xfrm>
            <a:off x="2249981" y="2100987"/>
            <a:ext cx="474810" cy="276999"/>
          </a:xfrm>
          <a:prstGeom prst="rect">
            <a:avLst/>
          </a:prstGeom>
          <a:solidFill>
            <a:srgbClr val="E7DB61"/>
          </a:solid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LSA</a:t>
            </a:r>
            <a:endParaRPr lang="zh-TW" altLang="en-US" sz="1200" dirty="0">
              <a:latin typeface="Times New Roman" panose="02020603050405020304" pitchFamily="18" charset="0"/>
              <a:cs typeface="Times New Roman" panose="02020603050405020304" pitchFamily="18" charset="0"/>
            </a:endParaRPr>
          </a:p>
        </p:txBody>
      </p:sp>
      <p:sp>
        <p:nvSpPr>
          <p:cNvPr id="112" name="文字方塊 111"/>
          <p:cNvSpPr txBox="1"/>
          <p:nvPr/>
        </p:nvSpPr>
        <p:spPr>
          <a:xfrm>
            <a:off x="3284595" y="2633100"/>
            <a:ext cx="474810" cy="276999"/>
          </a:xfrm>
          <a:prstGeom prst="rect">
            <a:avLst/>
          </a:prstGeom>
          <a:solidFill>
            <a:srgbClr val="B2EB99"/>
          </a:solid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LSA</a:t>
            </a:r>
            <a:endParaRPr lang="zh-TW" altLang="en-US" sz="1200" dirty="0">
              <a:latin typeface="Times New Roman" panose="02020603050405020304" pitchFamily="18" charset="0"/>
              <a:cs typeface="Times New Roman" panose="02020603050405020304" pitchFamily="18" charset="0"/>
            </a:endParaRPr>
          </a:p>
        </p:txBody>
      </p:sp>
      <p:sp>
        <p:nvSpPr>
          <p:cNvPr id="113" name="文字方塊 112"/>
          <p:cNvSpPr txBox="1"/>
          <p:nvPr/>
        </p:nvSpPr>
        <p:spPr>
          <a:xfrm>
            <a:off x="3284595" y="2869260"/>
            <a:ext cx="474810" cy="276999"/>
          </a:xfrm>
          <a:prstGeom prst="rect">
            <a:avLst/>
          </a:prstGeom>
          <a:solidFill>
            <a:srgbClr val="B2EB99"/>
          </a:solid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LSA</a:t>
            </a:r>
            <a:endParaRPr lang="zh-TW" altLang="en-US" sz="1200" dirty="0">
              <a:latin typeface="Times New Roman" panose="02020603050405020304" pitchFamily="18" charset="0"/>
              <a:cs typeface="Times New Roman" panose="02020603050405020304" pitchFamily="18" charset="0"/>
            </a:endParaRPr>
          </a:p>
        </p:txBody>
      </p:sp>
      <p:sp>
        <p:nvSpPr>
          <p:cNvPr id="114" name="文字方塊 113"/>
          <p:cNvSpPr txBox="1"/>
          <p:nvPr/>
        </p:nvSpPr>
        <p:spPr>
          <a:xfrm>
            <a:off x="1702656" y="2667228"/>
            <a:ext cx="474810" cy="276999"/>
          </a:xfrm>
          <a:prstGeom prst="rect">
            <a:avLst/>
          </a:prstGeom>
          <a:solidFill>
            <a:srgbClr val="C5A2F5"/>
          </a:solidFill>
        </p:spPr>
        <p:txBody>
          <a:bodyPr wrap="none" rtlCol="0">
            <a:spAutoFit/>
          </a:bodyPr>
          <a:lstStyle/>
          <a:p>
            <a:r>
              <a:rPr lang="en-US" altLang="zh-TW" sz="1200" dirty="0">
                <a:latin typeface="Times New Roman" panose="02020603050405020304" pitchFamily="18" charset="0"/>
                <a:cs typeface="Times New Roman" panose="02020603050405020304" pitchFamily="18" charset="0"/>
              </a:rPr>
              <a:t>LSA</a:t>
            </a:r>
            <a:endParaRPr lang="zh-TW" altLang="en-US" sz="1200" dirty="0">
              <a:latin typeface="Times New Roman" panose="02020603050405020304" pitchFamily="18" charset="0"/>
              <a:cs typeface="Times New Roman" panose="02020603050405020304" pitchFamily="18" charset="0"/>
            </a:endParaRPr>
          </a:p>
        </p:txBody>
      </p:sp>
      <p:sp>
        <p:nvSpPr>
          <p:cNvPr id="115" name="圓角矩形 114"/>
          <p:cNvSpPr/>
          <p:nvPr/>
        </p:nvSpPr>
        <p:spPr>
          <a:xfrm>
            <a:off x="2222904" y="447523"/>
            <a:ext cx="618830" cy="265962"/>
          </a:xfrm>
          <a:prstGeom prst="roundRect">
            <a:avLst/>
          </a:prstGeom>
          <a:solidFill>
            <a:srgbClr val="94CE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LSDB</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sp>
        <p:nvSpPr>
          <p:cNvPr id="116" name="圓角矩形 115"/>
          <p:cNvSpPr/>
          <p:nvPr/>
        </p:nvSpPr>
        <p:spPr>
          <a:xfrm>
            <a:off x="3300016" y="1108924"/>
            <a:ext cx="618830" cy="265962"/>
          </a:xfrm>
          <a:prstGeom prst="roundRect">
            <a:avLst/>
          </a:prstGeom>
          <a:solidFill>
            <a:srgbClr val="DC946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LSDB</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sp>
        <p:nvSpPr>
          <p:cNvPr id="117" name="圓角矩形 116"/>
          <p:cNvSpPr/>
          <p:nvPr/>
        </p:nvSpPr>
        <p:spPr>
          <a:xfrm>
            <a:off x="3158415" y="2508733"/>
            <a:ext cx="618830" cy="265962"/>
          </a:xfrm>
          <a:prstGeom prst="roundRect">
            <a:avLst/>
          </a:prstGeom>
          <a:solidFill>
            <a:srgbClr val="B2EB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LSDB</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sp>
        <p:nvSpPr>
          <p:cNvPr id="118" name="圓角矩形 117"/>
          <p:cNvSpPr/>
          <p:nvPr/>
        </p:nvSpPr>
        <p:spPr>
          <a:xfrm>
            <a:off x="1189255" y="2383076"/>
            <a:ext cx="618830" cy="265962"/>
          </a:xfrm>
          <a:prstGeom prst="roundRect">
            <a:avLst/>
          </a:prstGeom>
          <a:solidFill>
            <a:srgbClr val="C5A2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LSDB</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sp>
        <p:nvSpPr>
          <p:cNvPr id="119" name="圓角矩形 118"/>
          <p:cNvSpPr/>
          <p:nvPr/>
        </p:nvSpPr>
        <p:spPr>
          <a:xfrm>
            <a:off x="1010844" y="1456303"/>
            <a:ext cx="618830" cy="265962"/>
          </a:xfrm>
          <a:prstGeom prst="roundRect">
            <a:avLst/>
          </a:prstGeom>
          <a:solidFill>
            <a:srgbClr val="B9C1C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LSDB</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sp>
        <p:nvSpPr>
          <p:cNvPr id="120" name="圓角矩形 119"/>
          <p:cNvSpPr/>
          <p:nvPr/>
        </p:nvSpPr>
        <p:spPr>
          <a:xfrm>
            <a:off x="2176628" y="1629990"/>
            <a:ext cx="618830" cy="265962"/>
          </a:xfrm>
          <a:prstGeom prst="roundRect">
            <a:avLst/>
          </a:prstGeom>
          <a:solidFill>
            <a:srgbClr val="F6E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LSDB</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graphicFrame>
        <p:nvGraphicFramePr>
          <p:cNvPr id="124" name="物件 123"/>
          <p:cNvGraphicFramePr>
            <a:graphicFrameLocks noChangeAspect="1"/>
          </p:cNvGraphicFramePr>
          <p:nvPr>
            <p:extLst>
              <p:ext uri="{D42A27DB-BD31-4B8C-83A1-F6EECF244321}">
                <p14:modId xmlns:p14="http://schemas.microsoft.com/office/powerpoint/2010/main" val="1938130878"/>
              </p:ext>
            </p:extLst>
          </p:nvPr>
        </p:nvGraphicFramePr>
        <p:xfrm>
          <a:off x="332770" y="4063320"/>
          <a:ext cx="3956460" cy="387045"/>
        </p:xfrm>
        <a:graphic>
          <a:graphicData uri="http://schemas.openxmlformats.org/presentationml/2006/ole">
            <mc:AlternateContent xmlns:mc="http://schemas.openxmlformats.org/markup-compatibility/2006">
              <mc:Choice xmlns:v="urn:schemas-microsoft-com:vml" Requires="v">
                <p:oleObj spid="_x0000_s1105" name="方程式" r:id="rId4" imgW="2336760" imgH="228600" progId="Equation.3">
                  <p:embed/>
                </p:oleObj>
              </mc:Choice>
              <mc:Fallback>
                <p:oleObj name="方程式" r:id="rId4" imgW="2336760" imgH="228600" progId="Equation.3">
                  <p:embed/>
                  <p:pic>
                    <p:nvPicPr>
                      <p:cNvPr id="0" name=""/>
                      <p:cNvPicPr/>
                      <p:nvPr/>
                    </p:nvPicPr>
                    <p:blipFill>
                      <a:blip r:embed="rId5"/>
                      <a:stretch>
                        <a:fillRect/>
                      </a:stretch>
                    </p:blipFill>
                    <p:spPr>
                      <a:xfrm>
                        <a:off x="332770" y="4063320"/>
                        <a:ext cx="3956460" cy="387045"/>
                      </a:xfrm>
                      <a:prstGeom prst="rect">
                        <a:avLst/>
                      </a:prstGeom>
                    </p:spPr>
                  </p:pic>
                </p:oleObj>
              </mc:Fallback>
            </mc:AlternateContent>
          </a:graphicData>
        </a:graphic>
      </p:graphicFrame>
      <p:sp>
        <p:nvSpPr>
          <p:cNvPr id="125" name="矩形 124"/>
          <p:cNvSpPr/>
          <p:nvPr/>
        </p:nvSpPr>
        <p:spPr>
          <a:xfrm>
            <a:off x="301847" y="4576108"/>
            <a:ext cx="3717684" cy="923330"/>
          </a:xfrm>
          <a:prstGeom prst="rect">
            <a:avLst/>
          </a:prstGeom>
        </p:spPr>
        <p:txBody>
          <a:bodyPr wrap="none">
            <a:spAutoFit/>
          </a:bodyPr>
          <a:lstStyle/>
          <a:p>
            <a:pPr marL="285750" indent="-285750">
              <a:lnSpc>
                <a:spcPct val="150000"/>
              </a:lnSpc>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LSA :</a:t>
            </a:r>
            <a:r>
              <a:rPr lang="zh-TW" altLang="en-US" dirty="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Link-State Advertisement</a:t>
            </a:r>
          </a:p>
          <a:p>
            <a:pPr marL="285750" indent="-285750">
              <a:lnSpc>
                <a:spcPct val="150000"/>
              </a:lnSpc>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LSDB : Link-State Database (</a:t>
            </a:r>
            <a:r>
              <a:rPr lang="en-US" altLang="zh-TW" dirty="0">
                <a:solidFill>
                  <a:srgbClr val="FF0000"/>
                </a:solidFill>
                <a:latin typeface="Times New Roman" panose="02020603050405020304" pitchFamily="18" charset="0"/>
                <a:cs typeface="Times New Roman" panose="02020603050405020304" pitchFamily="18" charset="0"/>
              </a:rPr>
              <a:t>SPF</a:t>
            </a:r>
            <a:r>
              <a:rPr lang="en-US" altLang="zh-TW" dirty="0">
                <a:latin typeface="Times New Roman" panose="02020603050405020304" pitchFamily="18" charset="0"/>
                <a:cs typeface="Times New Roman" panose="02020603050405020304" pitchFamily="18" charset="0"/>
              </a:rPr>
              <a:t>)</a:t>
            </a:r>
          </a:p>
        </p:txBody>
      </p:sp>
      <p:sp>
        <p:nvSpPr>
          <p:cNvPr id="126" name="圓角矩形 125"/>
          <p:cNvSpPr/>
          <p:nvPr/>
        </p:nvSpPr>
        <p:spPr>
          <a:xfrm>
            <a:off x="3199742" y="2836231"/>
            <a:ext cx="618830" cy="265962"/>
          </a:xfrm>
          <a:prstGeom prst="roundRect">
            <a:avLst/>
          </a:prstGeom>
          <a:solidFill>
            <a:srgbClr val="B2EB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LSDB</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sp>
        <p:nvSpPr>
          <p:cNvPr id="127" name="圓角矩形 126"/>
          <p:cNvSpPr/>
          <p:nvPr/>
        </p:nvSpPr>
        <p:spPr>
          <a:xfrm>
            <a:off x="2258526" y="2038763"/>
            <a:ext cx="618830" cy="265962"/>
          </a:xfrm>
          <a:prstGeom prst="roundRect">
            <a:avLst/>
          </a:prstGeom>
          <a:solidFill>
            <a:srgbClr val="F6E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LSDB</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sp>
        <p:nvSpPr>
          <p:cNvPr id="128" name="圓角矩形 127"/>
          <p:cNvSpPr/>
          <p:nvPr/>
        </p:nvSpPr>
        <p:spPr>
          <a:xfrm>
            <a:off x="3197390" y="1569009"/>
            <a:ext cx="618830" cy="265962"/>
          </a:xfrm>
          <a:prstGeom prst="roundRect">
            <a:avLst/>
          </a:prstGeom>
          <a:solidFill>
            <a:srgbClr val="DC946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LSDB</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sp>
        <p:nvSpPr>
          <p:cNvPr id="129" name="圓角矩形 128"/>
          <p:cNvSpPr/>
          <p:nvPr/>
        </p:nvSpPr>
        <p:spPr>
          <a:xfrm>
            <a:off x="3799416" y="1351899"/>
            <a:ext cx="618830" cy="265962"/>
          </a:xfrm>
          <a:prstGeom prst="roundRect">
            <a:avLst/>
          </a:prstGeom>
          <a:solidFill>
            <a:srgbClr val="DC946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LSDB</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sp>
        <p:nvSpPr>
          <p:cNvPr id="130" name="圓角矩形 129"/>
          <p:cNvSpPr/>
          <p:nvPr/>
        </p:nvSpPr>
        <p:spPr>
          <a:xfrm>
            <a:off x="2412623" y="696441"/>
            <a:ext cx="618830" cy="265962"/>
          </a:xfrm>
          <a:prstGeom prst="roundRect">
            <a:avLst/>
          </a:prstGeom>
          <a:solidFill>
            <a:srgbClr val="94CE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LSDB</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sp>
        <p:nvSpPr>
          <p:cNvPr id="2" name="矩形 1"/>
          <p:cNvSpPr/>
          <p:nvPr/>
        </p:nvSpPr>
        <p:spPr>
          <a:xfrm>
            <a:off x="334301" y="5519172"/>
            <a:ext cx="3954929" cy="1338828"/>
          </a:xfrm>
          <a:prstGeom prst="rect">
            <a:avLst/>
          </a:prstGeom>
        </p:spPr>
        <p:txBody>
          <a:bodyPr wrap="none">
            <a:spAutoFit/>
          </a:bodyPr>
          <a:lstStyle/>
          <a:p>
            <a:pPr>
              <a:lnSpc>
                <a:spcPct val="150000"/>
              </a:lnSpc>
            </a:pPr>
            <a:r>
              <a:rPr lang="en-US" altLang="zh-TW" dirty="0">
                <a:solidFill>
                  <a:srgbClr val="FF0000"/>
                </a:solidFill>
                <a:latin typeface="Times New Roman" panose="02020603050405020304" pitchFamily="18" charset="0"/>
                <a:cs typeface="Times New Roman" panose="02020603050405020304" pitchFamily="18" charset="0"/>
              </a:rPr>
              <a:t>SPF</a:t>
            </a:r>
            <a:r>
              <a:rPr lang="en-US" altLang="zh-TW" dirty="0">
                <a:latin typeface="Times New Roman" panose="02020603050405020304" pitchFamily="18" charset="0"/>
                <a:cs typeface="Times New Roman" panose="02020603050405020304" pitchFamily="18" charset="0"/>
              </a:rPr>
              <a:t> :</a:t>
            </a:r>
            <a:r>
              <a:rPr lang="zh-TW" altLang="en-US" dirty="0">
                <a:latin typeface="Times New Roman" panose="02020603050405020304" pitchFamily="18" charset="0"/>
                <a:cs typeface="Times New Roman" panose="02020603050405020304" pitchFamily="18" charset="0"/>
              </a:rPr>
              <a:t> 尋找路徑成本加總最少的路徑</a:t>
            </a:r>
            <a:endParaRPr lang="en-US" altLang="zh-TW" dirty="0">
              <a:latin typeface="Times New Roman" panose="02020603050405020304" pitchFamily="18" charset="0"/>
              <a:cs typeface="Times New Roman" panose="02020603050405020304" pitchFamily="18" charset="0"/>
            </a:endParaRPr>
          </a:p>
          <a:p>
            <a:pPr>
              <a:lnSpc>
                <a:spcPct val="150000"/>
              </a:lnSpc>
            </a:pPr>
            <a:r>
              <a:rPr lang="en-US" altLang="zh-TW" dirty="0">
                <a:latin typeface="Times New Roman" panose="02020603050405020304" pitchFamily="18" charset="0"/>
                <a:cs typeface="Times New Roman" panose="02020603050405020304" pitchFamily="18" charset="0"/>
              </a:rPr>
              <a:t>Cisco Router</a:t>
            </a:r>
            <a:r>
              <a:rPr lang="zh-TW" altLang="en-US" dirty="0">
                <a:latin typeface="Times New Roman" panose="02020603050405020304" pitchFamily="18" charset="0"/>
                <a:cs typeface="Times New Roman" panose="02020603050405020304" pitchFamily="18" charset="0"/>
              </a:rPr>
              <a:t>路徑成本計算方式 </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 </a:t>
            </a:r>
            <a:endParaRPr lang="en-US" altLang="zh-TW" dirty="0">
              <a:latin typeface="Times New Roman" panose="02020603050405020304" pitchFamily="18" charset="0"/>
              <a:cs typeface="Times New Roman" panose="02020603050405020304" pitchFamily="18" charset="0"/>
            </a:endParaRPr>
          </a:p>
          <a:p>
            <a:pPr>
              <a:lnSpc>
                <a:spcPct val="150000"/>
              </a:lnSpc>
            </a:pPr>
            <a:r>
              <a:rPr lang="en-US" altLang="zh-TW" dirty="0">
                <a:latin typeface="Times New Roman" panose="02020603050405020304" pitchFamily="18" charset="0"/>
                <a:cs typeface="Times New Roman" panose="02020603050405020304" pitchFamily="18" charset="0"/>
              </a:rPr>
              <a:t>		108/Interface</a:t>
            </a:r>
            <a:r>
              <a:rPr lang="zh-TW" altLang="en-US" dirty="0">
                <a:latin typeface="Times New Roman" panose="02020603050405020304" pitchFamily="18" charset="0"/>
                <a:cs typeface="Times New Roman" panose="02020603050405020304" pitchFamily="18" charset="0"/>
              </a:rPr>
              <a:t>的頻寬</a:t>
            </a:r>
            <a:endParaRPr lang="zh-TW" altLang="en-US" dirty="0"/>
          </a:p>
        </p:txBody>
      </p:sp>
    </p:spTree>
    <p:extLst>
      <p:ext uri="{BB962C8B-B14F-4D97-AF65-F5344CB8AC3E}">
        <p14:creationId xmlns:p14="http://schemas.microsoft.com/office/powerpoint/2010/main" val="3578607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14"/>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6"/>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0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05"/>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07"/>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08"/>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09"/>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10"/>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1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113"/>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118"/>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20"/>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127"/>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117"/>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116"/>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115"/>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26"/>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28"/>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129"/>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130"/>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119"/>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1" nodeType="clickEffect">
                                  <p:stCondLst>
                                    <p:cond delay="0"/>
                                  </p:stCondLst>
                                  <p:childTnLst>
                                    <p:set>
                                      <p:cBhvr>
                                        <p:cTn id="52" dur="1" fill="hold">
                                          <p:stCondLst>
                                            <p:cond delay="0"/>
                                          </p:stCondLst>
                                        </p:cTn>
                                        <p:tgtEl>
                                          <p:spTgt spid="114"/>
                                        </p:tgtEl>
                                        <p:attrNameLst>
                                          <p:attrName>style.visibility</p:attrName>
                                        </p:attrNameLst>
                                      </p:cBhvr>
                                      <p:to>
                                        <p:strVal val="visible"/>
                                      </p:to>
                                    </p:set>
                                  </p:childTnLst>
                                </p:cTn>
                              </p:par>
                              <p:par>
                                <p:cTn id="53" presetID="1" presetClass="entr" presetSubtype="0" fill="hold" grpId="1" nodeType="withEffect">
                                  <p:stCondLst>
                                    <p:cond delay="0"/>
                                  </p:stCondLst>
                                  <p:childTnLst>
                                    <p:set>
                                      <p:cBhvr>
                                        <p:cTn id="54" dur="1" fill="hold">
                                          <p:stCondLst>
                                            <p:cond delay="0"/>
                                          </p:stCondLst>
                                        </p:cTn>
                                        <p:tgtEl>
                                          <p:spTgt spid="106"/>
                                        </p:tgtEl>
                                        <p:attrNameLst>
                                          <p:attrName>style.visibility</p:attrName>
                                        </p:attrNameLst>
                                      </p:cBhvr>
                                      <p:to>
                                        <p:strVal val="visible"/>
                                      </p:to>
                                    </p:set>
                                  </p:childTnLst>
                                </p:cTn>
                              </p:par>
                              <p:par>
                                <p:cTn id="55" presetID="1" presetClass="entr" presetSubtype="0" fill="hold" grpId="1" nodeType="withEffect">
                                  <p:stCondLst>
                                    <p:cond delay="0"/>
                                  </p:stCondLst>
                                  <p:childTnLst>
                                    <p:set>
                                      <p:cBhvr>
                                        <p:cTn id="56" dur="1" fill="hold">
                                          <p:stCondLst>
                                            <p:cond delay="0"/>
                                          </p:stCondLst>
                                        </p:cTn>
                                        <p:tgtEl>
                                          <p:spTgt spid="102"/>
                                        </p:tgtEl>
                                        <p:attrNameLst>
                                          <p:attrName>style.visibility</p:attrName>
                                        </p:attrNameLst>
                                      </p:cBhvr>
                                      <p:to>
                                        <p:strVal val="visible"/>
                                      </p:to>
                                    </p:set>
                                  </p:childTnLst>
                                </p:cTn>
                              </p:par>
                              <p:par>
                                <p:cTn id="57" presetID="1" presetClass="entr" presetSubtype="0" fill="hold" grpId="1" nodeType="withEffect">
                                  <p:stCondLst>
                                    <p:cond delay="0"/>
                                  </p:stCondLst>
                                  <p:childTnLst>
                                    <p:set>
                                      <p:cBhvr>
                                        <p:cTn id="58" dur="1" fill="hold">
                                          <p:stCondLst>
                                            <p:cond delay="0"/>
                                          </p:stCondLst>
                                        </p:cTn>
                                        <p:tgtEl>
                                          <p:spTgt spid="105"/>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107"/>
                                        </p:tgtEl>
                                        <p:attrNameLst>
                                          <p:attrName>style.visibility</p:attrName>
                                        </p:attrNameLst>
                                      </p:cBhvr>
                                      <p:to>
                                        <p:strVal val="visible"/>
                                      </p:to>
                                    </p:set>
                                  </p:childTnLst>
                                </p:cTn>
                              </p:par>
                              <p:par>
                                <p:cTn id="61" presetID="1" presetClass="entr" presetSubtype="0" fill="hold" grpId="1" nodeType="withEffect">
                                  <p:stCondLst>
                                    <p:cond delay="0"/>
                                  </p:stCondLst>
                                  <p:childTnLst>
                                    <p:set>
                                      <p:cBhvr>
                                        <p:cTn id="62" dur="1" fill="hold">
                                          <p:stCondLst>
                                            <p:cond delay="0"/>
                                          </p:stCondLst>
                                        </p:cTn>
                                        <p:tgtEl>
                                          <p:spTgt spid="108"/>
                                        </p:tgtEl>
                                        <p:attrNameLst>
                                          <p:attrName>style.visibility</p:attrName>
                                        </p:attrNameLst>
                                      </p:cBhvr>
                                      <p:to>
                                        <p:strVal val="visible"/>
                                      </p:to>
                                    </p:set>
                                  </p:childTnLst>
                                </p:cTn>
                              </p:par>
                              <p:par>
                                <p:cTn id="63" presetID="1" presetClass="entr" presetSubtype="0" fill="hold" grpId="1" nodeType="withEffect">
                                  <p:stCondLst>
                                    <p:cond delay="0"/>
                                  </p:stCondLst>
                                  <p:childTnLst>
                                    <p:set>
                                      <p:cBhvr>
                                        <p:cTn id="64" dur="1" fill="hold">
                                          <p:stCondLst>
                                            <p:cond delay="0"/>
                                          </p:stCondLst>
                                        </p:cTn>
                                        <p:tgtEl>
                                          <p:spTgt spid="109"/>
                                        </p:tgtEl>
                                        <p:attrNameLst>
                                          <p:attrName>style.visibility</p:attrName>
                                        </p:attrNameLst>
                                      </p:cBhvr>
                                      <p:to>
                                        <p:strVal val="visible"/>
                                      </p:to>
                                    </p:set>
                                  </p:childTnLst>
                                </p:cTn>
                              </p:par>
                              <p:par>
                                <p:cTn id="65" presetID="1" presetClass="entr" presetSubtype="0" fill="hold" grpId="1" nodeType="withEffect">
                                  <p:stCondLst>
                                    <p:cond delay="0"/>
                                  </p:stCondLst>
                                  <p:childTnLst>
                                    <p:set>
                                      <p:cBhvr>
                                        <p:cTn id="66" dur="1" fill="hold">
                                          <p:stCondLst>
                                            <p:cond delay="0"/>
                                          </p:stCondLst>
                                        </p:cTn>
                                        <p:tgtEl>
                                          <p:spTgt spid="110"/>
                                        </p:tgtEl>
                                        <p:attrNameLst>
                                          <p:attrName>style.visibility</p:attrName>
                                        </p:attrNameLst>
                                      </p:cBhvr>
                                      <p:to>
                                        <p:strVal val="visible"/>
                                      </p:to>
                                    </p:set>
                                  </p:childTnLst>
                                </p:cTn>
                              </p:par>
                              <p:par>
                                <p:cTn id="67" presetID="1" presetClass="entr" presetSubtype="0" fill="hold" grpId="1" nodeType="withEffect">
                                  <p:stCondLst>
                                    <p:cond delay="0"/>
                                  </p:stCondLst>
                                  <p:childTnLst>
                                    <p:set>
                                      <p:cBhvr>
                                        <p:cTn id="68" dur="1" fill="hold">
                                          <p:stCondLst>
                                            <p:cond delay="0"/>
                                          </p:stCondLst>
                                        </p:cTn>
                                        <p:tgtEl>
                                          <p:spTgt spid="111"/>
                                        </p:tgtEl>
                                        <p:attrNameLst>
                                          <p:attrName>style.visibility</p:attrName>
                                        </p:attrNameLst>
                                      </p:cBhvr>
                                      <p:to>
                                        <p:strVal val="visible"/>
                                      </p:to>
                                    </p:set>
                                  </p:childTnLst>
                                </p:cTn>
                              </p:par>
                              <p:par>
                                <p:cTn id="69" presetID="1" presetClass="entr" presetSubtype="0" fill="hold" grpId="1" nodeType="withEffect">
                                  <p:stCondLst>
                                    <p:cond delay="0"/>
                                  </p:stCondLst>
                                  <p:childTnLst>
                                    <p:set>
                                      <p:cBhvr>
                                        <p:cTn id="70" dur="1" fill="hold">
                                          <p:stCondLst>
                                            <p:cond delay="0"/>
                                          </p:stCondLst>
                                        </p:cTn>
                                        <p:tgtEl>
                                          <p:spTgt spid="112"/>
                                        </p:tgtEl>
                                        <p:attrNameLst>
                                          <p:attrName>style.visibility</p:attrName>
                                        </p:attrNameLst>
                                      </p:cBhvr>
                                      <p:to>
                                        <p:strVal val="visible"/>
                                      </p:to>
                                    </p:set>
                                  </p:childTnLst>
                                </p:cTn>
                              </p:par>
                              <p:par>
                                <p:cTn id="71" presetID="1" presetClass="entr" presetSubtype="0" fill="hold" grpId="1" nodeType="withEffect">
                                  <p:stCondLst>
                                    <p:cond delay="0"/>
                                  </p:stCondLst>
                                  <p:childTnLst>
                                    <p:set>
                                      <p:cBhvr>
                                        <p:cTn id="72" dur="1" fill="hold">
                                          <p:stCondLst>
                                            <p:cond delay="0"/>
                                          </p:stCondLst>
                                        </p:cTn>
                                        <p:tgtEl>
                                          <p:spTgt spid="113"/>
                                        </p:tgtEl>
                                        <p:attrNameLst>
                                          <p:attrName>style.visibility</p:attrName>
                                        </p:attrNameLst>
                                      </p:cBhvr>
                                      <p:to>
                                        <p:strVal val="visible"/>
                                      </p:to>
                                    </p:set>
                                  </p:childTnLst>
                                </p:cTn>
                              </p:par>
                            </p:childTnLst>
                          </p:cTn>
                        </p:par>
                        <p:par>
                          <p:cTn id="73" fill="hold">
                            <p:stCondLst>
                              <p:cond delay="0"/>
                            </p:stCondLst>
                            <p:childTnLst>
                              <p:par>
                                <p:cTn id="74" presetID="42" presetClass="path" presetSubtype="0" accel="50000" decel="50000" fill="hold" grpId="2" nodeType="afterEffect">
                                  <p:stCondLst>
                                    <p:cond delay="0"/>
                                  </p:stCondLst>
                                  <p:childTnLst>
                                    <p:animMotion origin="layout" path="M -3.75E-6 1.85185E-6 L 0.06888 -0.11806 " pathEditMode="relative" rAng="0" ptsTypes="AA">
                                      <p:cBhvr>
                                        <p:cTn id="75" dur="2000" fill="hold"/>
                                        <p:tgtEl>
                                          <p:spTgt spid="106"/>
                                        </p:tgtEl>
                                        <p:attrNameLst>
                                          <p:attrName>ppt_x</p:attrName>
                                          <p:attrName>ppt_y</p:attrName>
                                        </p:attrNameLst>
                                      </p:cBhvr>
                                      <p:rCtr x="3438" y="-5903"/>
                                    </p:animMotion>
                                  </p:childTnLst>
                                </p:cTn>
                              </p:par>
                              <p:par>
                                <p:cTn id="76" presetID="42" presetClass="path" presetSubtype="0" accel="50000" decel="50000" fill="hold" grpId="2" nodeType="withEffect">
                                  <p:stCondLst>
                                    <p:cond delay="0"/>
                                  </p:stCondLst>
                                  <p:childTnLst>
                                    <p:animMotion origin="layout" path="M 6.25E-7 -2.59259E-6 L -0.07851 0.1493 " pathEditMode="relative" rAng="0" ptsTypes="AA">
                                      <p:cBhvr>
                                        <p:cTn id="77" dur="2000" fill="hold"/>
                                        <p:tgtEl>
                                          <p:spTgt spid="102"/>
                                        </p:tgtEl>
                                        <p:attrNameLst>
                                          <p:attrName>ppt_x</p:attrName>
                                          <p:attrName>ppt_y</p:attrName>
                                        </p:attrNameLst>
                                      </p:cBhvr>
                                      <p:rCtr x="-3503" y="9444"/>
                                    </p:animMotion>
                                  </p:childTnLst>
                                </p:cTn>
                              </p:par>
                              <p:par>
                                <p:cTn id="78" presetID="42" presetClass="path" presetSubtype="0" accel="50000" decel="50000" fill="hold" grpId="2" nodeType="withEffect">
                                  <p:stCondLst>
                                    <p:cond delay="0"/>
                                  </p:stCondLst>
                                  <p:childTnLst>
                                    <p:animMotion origin="layout" path="M 2.08333E-7 2.96296E-6 L 0.07109 0.12315 " pathEditMode="relative" rAng="0" ptsTypes="AA">
                                      <p:cBhvr>
                                        <p:cTn id="79" dur="2000" fill="hold"/>
                                        <p:tgtEl>
                                          <p:spTgt spid="105"/>
                                        </p:tgtEl>
                                        <p:attrNameLst>
                                          <p:attrName>ppt_x</p:attrName>
                                          <p:attrName>ppt_y</p:attrName>
                                        </p:attrNameLst>
                                      </p:cBhvr>
                                      <p:rCtr x="3555" y="6157"/>
                                    </p:animMotion>
                                  </p:childTnLst>
                                </p:cTn>
                              </p:par>
                              <p:par>
                                <p:cTn id="80" presetID="42" presetClass="path" presetSubtype="0" accel="50000" decel="50000" fill="hold" grpId="2" nodeType="withEffect">
                                  <p:stCondLst>
                                    <p:cond delay="0"/>
                                  </p:stCondLst>
                                  <p:childTnLst>
                                    <p:animMotion origin="layout" path="M -2.5E-6 -2.22222E-6 L -0.07669 -0.08518 " pathEditMode="relative" rAng="0" ptsTypes="AA">
                                      <p:cBhvr>
                                        <p:cTn id="81" dur="2000" fill="hold"/>
                                        <p:tgtEl>
                                          <p:spTgt spid="107"/>
                                        </p:tgtEl>
                                        <p:attrNameLst>
                                          <p:attrName>ppt_x</p:attrName>
                                          <p:attrName>ppt_y</p:attrName>
                                        </p:attrNameLst>
                                      </p:cBhvr>
                                      <p:rCtr x="-4583" y="-2407"/>
                                    </p:animMotion>
                                  </p:childTnLst>
                                </p:cTn>
                              </p:par>
                              <p:par>
                                <p:cTn id="82" presetID="42" presetClass="path" presetSubtype="0" accel="50000" decel="50000" fill="hold" grpId="2" nodeType="withEffect">
                                  <p:stCondLst>
                                    <p:cond delay="0"/>
                                  </p:stCondLst>
                                  <p:childTnLst>
                                    <p:animMotion origin="layout" path="M 3.75E-6 -3.33333E-6 L 0.04804 0.07431 " pathEditMode="relative" rAng="0" ptsTypes="AA">
                                      <p:cBhvr>
                                        <p:cTn id="83" dur="2000" fill="hold"/>
                                        <p:tgtEl>
                                          <p:spTgt spid="108"/>
                                        </p:tgtEl>
                                        <p:attrNameLst>
                                          <p:attrName>ppt_x</p:attrName>
                                          <p:attrName>ppt_y</p:attrName>
                                        </p:attrNameLst>
                                      </p:cBhvr>
                                      <p:rCtr x="2396" y="3704"/>
                                    </p:animMotion>
                                  </p:childTnLst>
                                </p:cTn>
                              </p:par>
                              <p:par>
                                <p:cTn id="84" presetID="42" presetClass="path" presetSubtype="0" accel="50000" decel="50000" fill="hold" grpId="2" nodeType="withEffect">
                                  <p:stCondLst>
                                    <p:cond delay="0"/>
                                  </p:stCondLst>
                                  <p:childTnLst>
                                    <p:animMotion origin="layout" path="M 3.75E-6 4.81481E-6 L -0.03594 0.06782 " pathEditMode="relative" rAng="0" ptsTypes="AA">
                                      <p:cBhvr>
                                        <p:cTn id="85" dur="2000" fill="hold"/>
                                        <p:tgtEl>
                                          <p:spTgt spid="109"/>
                                        </p:tgtEl>
                                        <p:attrNameLst>
                                          <p:attrName>ppt_x</p:attrName>
                                          <p:attrName>ppt_y</p:attrName>
                                        </p:attrNameLst>
                                      </p:cBhvr>
                                      <p:rCtr x="-1797" y="3380"/>
                                    </p:animMotion>
                                  </p:childTnLst>
                                </p:cTn>
                              </p:par>
                              <p:par>
                                <p:cTn id="86" presetID="42" presetClass="path" presetSubtype="0" accel="50000" decel="50000" fill="hold" grpId="2" nodeType="withEffect">
                                  <p:stCondLst>
                                    <p:cond delay="0"/>
                                  </p:stCondLst>
                                  <p:childTnLst>
                                    <p:animMotion origin="layout" path="M -1.04167E-6 -4.44444E-6 L 0.07201 -0.05926 " pathEditMode="relative" rAng="0" ptsTypes="AA">
                                      <p:cBhvr>
                                        <p:cTn id="87" dur="2000" fill="hold"/>
                                        <p:tgtEl>
                                          <p:spTgt spid="110"/>
                                        </p:tgtEl>
                                        <p:attrNameLst>
                                          <p:attrName>ppt_x</p:attrName>
                                          <p:attrName>ppt_y</p:attrName>
                                        </p:attrNameLst>
                                      </p:cBhvr>
                                      <p:rCtr x="4193" y="-2616"/>
                                    </p:animMotion>
                                  </p:childTnLst>
                                </p:cTn>
                              </p:par>
                              <p:par>
                                <p:cTn id="88" presetID="42" presetClass="path" presetSubtype="0" accel="50000" decel="50000" fill="hold" grpId="2" nodeType="withEffect">
                                  <p:stCondLst>
                                    <p:cond delay="0"/>
                                  </p:stCondLst>
                                  <p:childTnLst>
                                    <p:animMotion origin="layout" path="M 3.75E-6 1.11111E-6 L 0.06302 0.09051 " pathEditMode="relative" rAng="0" ptsTypes="AA">
                                      <p:cBhvr>
                                        <p:cTn id="89" dur="2000" fill="hold"/>
                                        <p:tgtEl>
                                          <p:spTgt spid="111"/>
                                        </p:tgtEl>
                                        <p:attrNameLst>
                                          <p:attrName>ppt_x</p:attrName>
                                          <p:attrName>ppt_y</p:attrName>
                                        </p:attrNameLst>
                                      </p:cBhvr>
                                      <p:rCtr x="3151" y="4514"/>
                                    </p:animMotion>
                                  </p:childTnLst>
                                </p:cTn>
                              </p:par>
                              <p:par>
                                <p:cTn id="90" presetID="42" presetClass="path" presetSubtype="0" accel="50000" decel="50000" fill="hold" grpId="2" nodeType="withEffect">
                                  <p:stCondLst>
                                    <p:cond delay="0"/>
                                  </p:stCondLst>
                                  <p:childTnLst>
                                    <p:animMotion origin="layout" path="M -2.08333E-6 3.33333E-6 L -0.0849 -0.07778 " pathEditMode="relative" rAng="0" ptsTypes="AA">
                                      <p:cBhvr>
                                        <p:cTn id="91" dur="2000" fill="hold"/>
                                        <p:tgtEl>
                                          <p:spTgt spid="112"/>
                                        </p:tgtEl>
                                        <p:attrNameLst>
                                          <p:attrName>ppt_x</p:attrName>
                                          <p:attrName>ppt_y</p:attrName>
                                        </p:attrNameLst>
                                      </p:cBhvr>
                                      <p:rCtr x="-3099" y="-4468"/>
                                    </p:animMotion>
                                  </p:childTnLst>
                                </p:cTn>
                              </p:par>
                              <p:par>
                                <p:cTn id="92" presetID="42" presetClass="path" presetSubtype="0" accel="50000" decel="50000" fill="hold" grpId="2" nodeType="withEffect">
                                  <p:stCondLst>
                                    <p:cond delay="0"/>
                                  </p:stCondLst>
                                  <p:childTnLst>
                                    <p:animMotion origin="layout" path="M -2.08333E-6 4.07407E-6 L -0.15273 -0.01135 " pathEditMode="relative" rAng="0" ptsTypes="AA">
                                      <p:cBhvr>
                                        <p:cTn id="93" dur="2000" fill="hold"/>
                                        <p:tgtEl>
                                          <p:spTgt spid="113"/>
                                        </p:tgtEl>
                                        <p:attrNameLst>
                                          <p:attrName>ppt_x</p:attrName>
                                          <p:attrName>ppt_y</p:attrName>
                                        </p:attrNameLst>
                                      </p:cBhvr>
                                      <p:rCtr x="-7643" y="-579"/>
                                    </p:animMotion>
                                  </p:childTnLst>
                                </p:cTn>
                              </p:par>
                              <p:par>
                                <p:cTn id="94" presetID="42" presetClass="path" presetSubtype="0" accel="50000" decel="50000" fill="hold" grpId="2" nodeType="withEffect">
                                  <p:stCondLst>
                                    <p:cond delay="0"/>
                                  </p:stCondLst>
                                  <p:childTnLst>
                                    <p:animMotion origin="layout" path="M -4.58333E-6 2.22222E-6 L 0.10482 0.03333 " pathEditMode="relative" rAng="0" ptsTypes="AA">
                                      <p:cBhvr>
                                        <p:cTn id="95" dur="2000" fill="hold"/>
                                        <p:tgtEl>
                                          <p:spTgt spid="114"/>
                                        </p:tgtEl>
                                        <p:attrNameLst>
                                          <p:attrName>ppt_x</p:attrName>
                                          <p:attrName>ppt_y</p:attrName>
                                        </p:attrNameLst>
                                      </p:cBhvr>
                                      <p:rCtr x="5234" y="1667"/>
                                    </p:animMotion>
                                  </p:childTnLst>
                                </p:cTn>
                              </p:par>
                            </p:childTnLst>
                          </p:cTn>
                        </p:par>
                      </p:childTnLst>
                    </p:cTn>
                  </p:par>
                  <p:par>
                    <p:cTn id="96" fill="hold">
                      <p:stCondLst>
                        <p:cond delay="indefinite"/>
                      </p:stCondLst>
                      <p:childTnLst>
                        <p:par>
                          <p:cTn id="97" fill="hold">
                            <p:stCondLst>
                              <p:cond delay="0"/>
                            </p:stCondLst>
                            <p:childTnLst>
                              <p:par>
                                <p:cTn id="98" presetID="1" presetClass="exit" presetSubtype="0" fill="hold" grpId="3" nodeType="clickEffect">
                                  <p:stCondLst>
                                    <p:cond delay="0"/>
                                  </p:stCondLst>
                                  <p:childTnLst>
                                    <p:set>
                                      <p:cBhvr>
                                        <p:cTn id="99" dur="1" fill="hold">
                                          <p:stCondLst>
                                            <p:cond delay="0"/>
                                          </p:stCondLst>
                                        </p:cTn>
                                        <p:tgtEl>
                                          <p:spTgt spid="114"/>
                                        </p:tgtEl>
                                        <p:attrNameLst>
                                          <p:attrName>style.visibility</p:attrName>
                                        </p:attrNameLst>
                                      </p:cBhvr>
                                      <p:to>
                                        <p:strVal val="hidden"/>
                                      </p:to>
                                    </p:set>
                                  </p:childTnLst>
                                </p:cTn>
                              </p:par>
                              <p:par>
                                <p:cTn id="100" presetID="1" presetClass="exit" presetSubtype="0" fill="hold" grpId="3" nodeType="withEffect">
                                  <p:stCondLst>
                                    <p:cond delay="0"/>
                                  </p:stCondLst>
                                  <p:childTnLst>
                                    <p:set>
                                      <p:cBhvr>
                                        <p:cTn id="101" dur="1" fill="hold">
                                          <p:stCondLst>
                                            <p:cond delay="0"/>
                                          </p:stCondLst>
                                        </p:cTn>
                                        <p:tgtEl>
                                          <p:spTgt spid="106"/>
                                        </p:tgtEl>
                                        <p:attrNameLst>
                                          <p:attrName>style.visibility</p:attrName>
                                        </p:attrNameLst>
                                      </p:cBhvr>
                                      <p:to>
                                        <p:strVal val="hidden"/>
                                      </p:to>
                                    </p:set>
                                  </p:childTnLst>
                                </p:cTn>
                              </p:par>
                              <p:par>
                                <p:cTn id="102" presetID="1" presetClass="exit" presetSubtype="0" fill="hold" grpId="3" nodeType="withEffect">
                                  <p:stCondLst>
                                    <p:cond delay="0"/>
                                  </p:stCondLst>
                                  <p:childTnLst>
                                    <p:set>
                                      <p:cBhvr>
                                        <p:cTn id="103" dur="1" fill="hold">
                                          <p:stCondLst>
                                            <p:cond delay="0"/>
                                          </p:stCondLst>
                                        </p:cTn>
                                        <p:tgtEl>
                                          <p:spTgt spid="102"/>
                                        </p:tgtEl>
                                        <p:attrNameLst>
                                          <p:attrName>style.visibility</p:attrName>
                                        </p:attrNameLst>
                                      </p:cBhvr>
                                      <p:to>
                                        <p:strVal val="hidden"/>
                                      </p:to>
                                    </p:set>
                                  </p:childTnLst>
                                </p:cTn>
                              </p:par>
                              <p:par>
                                <p:cTn id="104" presetID="1" presetClass="exit" presetSubtype="0" fill="hold" grpId="3" nodeType="withEffect">
                                  <p:stCondLst>
                                    <p:cond delay="0"/>
                                  </p:stCondLst>
                                  <p:childTnLst>
                                    <p:set>
                                      <p:cBhvr>
                                        <p:cTn id="105" dur="1" fill="hold">
                                          <p:stCondLst>
                                            <p:cond delay="0"/>
                                          </p:stCondLst>
                                        </p:cTn>
                                        <p:tgtEl>
                                          <p:spTgt spid="105"/>
                                        </p:tgtEl>
                                        <p:attrNameLst>
                                          <p:attrName>style.visibility</p:attrName>
                                        </p:attrNameLst>
                                      </p:cBhvr>
                                      <p:to>
                                        <p:strVal val="hidden"/>
                                      </p:to>
                                    </p:set>
                                  </p:childTnLst>
                                </p:cTn>
                              </p:par>
                              <p:par>
                                <p:cTn id="106" presetID="1" presetClass="exit" presetSubtype="0" fill="hold" grpId="3" nodeType="withEffect">
                                  <p:stCondLst>
                                    <p:cond delay="0"/>
                                  </p:stCondLst>
                                  <p:childTnLst>
                                    <p:set>
                                      <p:cBhvr>
                                        <p:cTn id="107" dur="1" fill="hold">
                                          <p:stCondLst>
                                            <p:cond delay="0"/>
                                          </p:stCondLst>
                                        </p:cTn>
                                        <p:tgtEl>
                                          <p:spTgt spid="107"/>
                                        </p:tgtEl>
                                        <p:attrNameLst>
                                          <p:attrName>style.visibility</p:attrName>
                                        </p:attrNameLst>
                                      </p:cBhvr>
                                      <p:to>
                                        <p:strVal val="hidden"/>
                                      </p:to>
                                    </p:set>
                                  </p:childTnLst>
                                </p:cTn>
                              </p:par>
                              <p:par>
                                <p:cTn id="108" presetID="1" presetClass="exit" presetSubtype="0" fill="hold" grpId="3" nodeType="withEffect">
                                  <p:stCondLst>
                                    <p:cond delay="0"/>
                                  </p:stCondLst>
                                  <p:childTnLst>
                                    <p:set>
                                      <p:cBhvr>
                                        <p:cTn id="109" dur="1" fill="hold">
                                          <p:stCondLst>
                                            <p:cond delay="0"/>
                                          </p:stCondLst>
                                        </p:cTn>
                                        <p:tgtEl>
                                          <p:spTgt spid="108"/>
                                        </p:tgtEl>
                                        <p:attrNameLst>
                                          <p:attrName>style.visibility</p:attrName>
                                        </p:attrNameLst>
                                      </p:cBhvr>
                                      <p:to>
                                        <p:strVal val="hidden"/>
                                      </p:to>
                                    </p:set>
                                  </p:childTnLst>
                                </p:cTn>
                              </p:par>
                              <p:par>
                                <p:cTn id="110" presetID="1" presetClass="exit" presetSubtype="0" fill="hold" grpId="3" nodeType="withEffect">
                                  <p:stCondLst>
                                    <p:cond delay="0"/>
                                  </p:stCondLst>
                                  <p:childTnLst>
                                    <p:set>
                                      <p:cBhvr>
                                        <p:cTn id="111" dur="1" fill="hold">
                                          <p:stCondLst>
                                            <p:cond delay="0"/>
                                          </p:stCondLst>
                                        </p:cTn>
                                        <p:tgtEl>
                                          <p:spTgt spid="109"/>
                                        </p:tgtEl>
                                        <p:attrNameLst>
                                          <p:attrName>style.visibility</p:attrName>
                                        </p:attrNameLst>
                                      </p:cBhvr>
                                      <p:to>
                                        <p:strVal val="hidden"/>
                                      </p:to>
                                    </p:set>
                                  </p:childTnLst>
                                </p:cTn>
                              </p:par>
                              <p:par>
                                <p:cTn id="112" presetID="1" presetClass="exit" presetSubtype="0" fill="hold" grpId="3" nodeType="withEffect">
                                  <p:stCondLst>
                                    <p:cond delay="0"/>
                                  </p:stCondLst>
                                  <p:childTnLst>
                                    <p:set>
                                      <p:cBhvr>
                                        <p:cTn id="113" dur="1" fill="hold">
                                          <p:stCondLst>
                                            <p:cond delay="0"/>
                                          </p:stCondLst>
                                        </p:cTn>
                                        <p:tgtEl>
                                          <p:spTgt spid="110"/>
                                        </p:tgtEl>
                                        <p:attrNameLst>
                                          <p:attrName>style.visibility</p:attrName>
                                        </p:attrNameLst>
                                      </p:cBhvr>
                                      <p:to>
                                        <p:strVal val="hidden"/>
                                      </p:to>
                                    </p:set>
                                  </p:childTnLst>
                                </p:cTn>
                              </p:par>
                              <p:par>
                                <p:cTn id="114" presetID="1" presetClass="exit" presetSubtype="0" fill="hold" grpId="3" nodeType="withEffect">
                                  <p:stCondLst>
                                    <p:cond delay="0"/>
                                  </p:stCondLst>
                                  <p:childTnLst>
                                    <p:set>
                                      <p:cBhvr>
                                        <p:cTn id="115" dur="1" fill="hold">
                                          <p:stCondLst>
                                            <p:cond delay="0"/>
                                          </p:stCondLst>
                                        </p:cTn>
                                        <p:tgtEl>
                                          <p:spTgt spid="111"/>
                                        </p:tgtEl>
                                        <p:attrNameLst>
                                          <p:attrName>style.visibility</p:attrName>
                                        </p:attrNameLst>
                                      </p:cBhvr>
                                      <p:to>
                                        <p:strVal val="hidden"/>
                                      </p:to>
                                    </p:set>
                                  </p:childTnLst>
                                </p:cTn>
                              </p:par>
                              <p:par>
                                <p:cTn id="116" presetID="1" presetClass="exit" presetSubtype="0" fill="hold" grpId="3" nodeType="withEffect">
                                  <p:stCondLst>
                                    <p:cond delay="0"/>
                                  </p:stCondLst>
                                  <p:childTnLst>
                                    <p:set>
                                      <p:cBhvr>
                                        <p:cTn id="117" dur="1" fill="hold">
                                          <p:stCondLst>
                                            <p:cond delay="0"/>
                                          </p:stCondLst>
                                        </p:cTn>
                                        <p:tgtEl>
                                          <p:spTgt spid="112"/>
                                        </p:tgtEl>
                                        <p:attrNameLst>
                                          <p:attrName>style.visibility</p:attrName>
                                        </p:attrNameLst>
                                      </p:cBhvr>
                                      <p:to>
                                        <p:strVal val="hidden"/>
                                      </p:to>
                                    </p:set>
                                  </p:childTnLst>
                                </p:cTn>
                              </p:par>
                              <p:par>
                                <p:cTn id="118" presetID="1" presetClass="exit" presetSubtype="0" fill="hold" grpId="3" nodeType="withEffect">
                                  <p:stCondLst>
                                    <p:cond delay="0"/>
                                  </p:stCondLst>
                                  <p:childTnLst>
                                    <p:set>
                                      <p:cBhvr>
                                        <p:cTn id="119" dur="1" fill="hold">
                                          <p:stCondLst>
                                            <p:cond delay="0"/>
                                          </p:stCondLst>
                                        </p:cTn>
                                        <p:tgtEl>
                                          <p:spTgt spid="113"/>
                                        </p:tgtEl>
                                        <p:attrNameLst>
                                          <p:attrName>style.visibility</p:attrName>
                                        </p:attrNameLst>
                                      </p:cBhvr>
                                      <p:to>
                                        <p:strVal val="hidden"/>
                                      </p:to>
                                    </p:set>
                                  </p:childTnLst>
                                </p:cTn>
                              </p:par>
                              <p:par>
                                <p:cTn id="120" presetID="1" presetClass="entr" presetSubtype="0" fill="hold" grpId="1" nodeType="withEffect">
                                  <p:stCondLst>
                                    <p:cond delay="0"/>
                                  </p:stCondLst>
                                  <p:childTnLst>
                                    <p:set>
                                      <p:cBhvr>
                                        <p:cTn id="121" dur="1" fill="hold">
                                          <p:stCondLst>
                                            <p:cond delay="0"/>
                                          </p:stCondLst>
                                        </p:cTn>
                                        <p:tgtEl>
                                          <p:spTgt spid="118"/>
                                        </p:tgtEl>
                                        <p:attrNameLst>
                                          <p:attrName>style.visibility</p:attrName>
                                        </p:attrNameLst>
                                      </p:cBhvr>
                                      <p:to>
                                        <p:strVal val="visible"/>
                                      </p:to>
                                    </p:set>
                                  </p:childTnLst>
                                </p:cTn>
                              </p:par>
                              <p:par>
                                <p:cTn id="122" presetID="1" presetClass="entr" presetSubtype="0" fill="hold" grpId="1" nodeType="withEffect">
                                  <p:stCondLst>
                                    <p:cond delay="0"/>
                                  </p:stCondLst>
                                  <p:childTnLst>
                                    <p:set>
                                      <p:cBhvr>
                                        <p:cTn id="123" dur="1" fill="hold">
                                          <p:stCondLst>
                                            <p:cond delay="0"/>
                                          </p:stCondLst>
                                        </p:cTn>
                                        <p:tgtEl>
                                          <p:spTgt spid="120"/>
                                        </p:tgtEl>
                                        <p:attrNameLst>
                                          <p:attrName>style.visibility</p:attrName>
                                        </p:attrNameLst>
                                      </p:cBhvr>
                                      <p:to>
                                        <p:strVal val="visible"/>
                                      </p:to>
                                    </p:set>
                                  </p:childTnLst>
                                </p:cTn>
                              </p:par>
                              <p:par>
                                <p:cTn id="124" presetID="1" presetClass="entr" presetSubtype="0" fill="hold" grpId="1" nodeType="withEffect">
                                  <p:stCondLst>
                                    <p:cond delay="0"/>
                                  </p:stCondLst>
                                  <p:childTnLst>
                                    <p:set>
                                      <p:cBhvr>
                                        <p:cTn id="125" dur="1" fill="hold">
                                          <p:stCondLst>
                                            <p:cond delay="0"/>
                                          </p:stCondLst>
                                        </p:cTn>
                                        <p:tgtEl>
                                          <p:spTgt spid="117"/>
                                        </p:tgtEl>
                                        <p:attrNameLst>
                                          <p:attrName>style.visibility</p:attrName>
                                        </p:attrNameLst>
                                      </p:cBhvr>
                                      <p:to>
                                        <p:strVal val="visible"/>
                                      </p:to>
                                    </p:set>
                                  </p:childTnLst>
                                </p:cTn>
                              </p:par>
                              <p:par>
                                <p:cTn id="126" presetID="1" presetClass="entr" presetSubtype="0" fill="hold" grpId="1" nodeType="withEffect">
                                  <p:stCondLst>
                                    <p:cond delay="0"/>
                                  </p:stCondLst>
                                  <p:childTnLst>
                                    <p:set>
                                      <p:cBhvr>
                                        <p:cTn id="127" dur="1" fill="hold">
                                          <p:stCondLst>
                                            <p:cond delay="0"/>
                                          </p:stCondLst>
                                        </p:cTn>
                                        <p:tgtEl>
                                          <p:spTgt spid="116"/>
                                        </p:tgtEl>
                                        <p:attrNameLst>
                                          <p:attrName>style.visibility</p:attrName>
                                        </p:attrNameLst>
                                      </p:cBhvr>
                                      <p:to>
                                        <p:strVal val="visible"/>
                                      </p:to>
                                    </p:set>
                                  </p:childTnLst>
                                </p:cTn>
                              </p:par>
                              <p:par>
                                <p:cTn id="128" presetID="1" presetClass="entr" presetSubtype="0" fill="hold" grpId="1" nodeType="withEffect">
                                  <p:stCondLst>
                                    <p:cond delay="0"/>
                                  </p:stCondLst>
                                  <p:childTnLst>
                                    <p:set>
                                      <p:cBhvr>
                                        <p:cTn id="129" dur="1" fill="hold">
                                          <p:stCondLst>
                                            <p:cond delay="0"/>
                                          </p:stCondLst>
                                        </p:cTn>
                                        <p:tgtEl>
                                          <p:spTgt spid="115"/>
                                        </p:tgtEl>
                                        <p:attrNameLst>
                                          <p:attrName>style.visibility</p:attrName>
                                        </p:attrNameLst>
                                      </p:cBhvr>
                                      <p:to>
                                        <p:strVal val="visible"/>
                                      </p:to>
                                    </p:set>
                                  </p:childTnLst>
                                </p:cTn>
                              </p:par>
                              <p:par>
                                <p:cTn id="130" presetID="1" presetClass="entr" presetSubtype="0" fill="hold" grpId="1" nodeType="withEffect">
                                  <p:stCondLst>
                                    <p:cond delay="0"/>
                                  </p:stCondLst>
                                  <p:childTnLst>
                                    <p:set>
                                      <p:cBhvr>
                                        <p:cTn id="131" dur="1" fill="hold">
                                          <p:stCondLst>
                                            <p:cond delay="0"/>
                                          </p:stCondLst>
                                        </p:cTn>
                                        <p:tgtEl>
                                          <p:spTgt spid="119"/>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1" nodeType="clickEffect">
                                  <p:stCondLst>
                                    <p:cond delay="0"/>
                                  </p:stCondLst>
                                  <p:childTnLst>
                                    <p:set>
                                      <p:cBhvr>
                                        <p:cTn id="135" dur="1" fill="hold">
                                          <p:stCondLst>
                                            <p:cond delay="0"/>
                                          </p:stCondLst>
                                        </p:cTn>
                                        <p:tgtEl>
                                          <p:spTgt spid="126"/>
                                        </p:tgtEl>
                                        <p:attrNameLst>
                                          <p:attrName>style.visibility</p:attrName>
                                        </p:attrNameLst>
                                      </p:cBhvr>
                                      <p:to>
                                        <p:strVal val="visible"/>
                                      </p:to>
                                    </p:set>
                                  </p:childTnLst>
                                </p:cTn>
                              </p:par>
                              <p:par>
                                <p:cTn id="136" presetID="1" presetClass="entr" presetSubtype="0" fill="hold" grpId="1" nodeType="withEffect">
                                  <p:stCondLst>
                                    <p:cond delay="0"/>
                                  </p:stCondLst>
                                  <p:childTnLst>
                                    <p:set>
                                      <p:cBhvr>
                                        <p:cTn id="137" dur="1" fill="hold">
                                          <p:stCondLst>
                                            <p:cond delay="0"/>
                                          </p:stCondLst>
                                        </p:cTn>
                                        <p:tgtEl>
                                          <p:spTgt spid="127"/>
                                        </p:tgtEl>
                                        <p:attrNameLst>
                                          <p:attrName>style.visibility</p:attrName>
                                        </p:attrNameLst>
                                      </p:cBhvr>
                                      <p:to>
                                        <p:strVal val="visible"/>
                                      </p:to>
                                    </p:set>
                                  </p:childTnLst>
                                </p:cTn>
                              </p:par>
                              <p:par>
                                <p:cTn id="138" presetID="1" presetClass="entr" presetSubtype="0" fill="hold" grpId="1" nodeType="withEffect">
                                  <p:stCondLst>
                                    <p:cond delay="0"/>
                                  </p:stCondLst>
                                  <p:childTnLst>
                                    <p:set>
                                      <p:cBhvr>
                                        <p:cTn id="139" dur="1" fill="hold">
                                          <p:stCondLst>
                                            <p:cond delay="0"/>
                                          </p:stCondLst>
                                        </p:cTn>
                                        <p:tgtEl>
                                          <p:spTgt spid="128"/>
                                        </p:tgtEl>
                                        <p:attrNameLst>
                                          <p:attrName>style.visibility</p:attrName>
                                        </p:attrNameLst>
                                      </p:cBhvr>
                                      <p:to>
                                        <p:strVal val="visible"/>
                                      </p:to>
                                    </p:set>
                                  </p:childTnLst>
                                </p:cTn>
                              </p:par>
                              <p:par>
                                <p:cTn id="140" presetID="1" presetClass="entr" presetSubtype="0" fill="hold" grpId="1" nodeType="withEffect">
                                  <p:stCondLst>
                                    <p:cond delay="0"/>
                                  </p:stCondLst>
                                  <p:childTnLst>
                                    <p:set>
                                      <p:cBhvr>
                                        <p:cTn id="141" dur="1" fill="hold">
                                          <p:stCondLst>
                                            <p:cond delay="0"/>
                                          </p:stCondLst>
                                        </p:cTn>
                                        <p:tgtEl>
                                          <p:spTgt spid="129"/>
                                        </p:tgtEl>
                                        <p:attrNameLst>
                                          <p:attrName>style.visibility</p:attrName>
                                        </p:attrNameLst>
                                      </p:cBhvr>
                                      <p:to>
                                        <p:strVal val="visible"/>
                                      </p:to>
                                    </p:set>
                                  </p:childTnLst>
                                </p:cTn>
                              </p:par>
                              <p:par>
                                <p:cTn id="142" presetID="1" presetClass="entr" presetSubtype="0" fill="hold" grpId="1" nodeType="withEffect">
                                  <p:stCondLst>
                                    <p:cond delay="0"/>
                                  </p:stCondLst>
                                  <p:childTnLst>
                                    <p:set>
                                      <p:cBhvr>
                                        <p:cTn id="143" dur="1" fill="hold">
                                          <p:stCondLst>
                                            <p:cond delay="0"/>
                                          </p:stCondLst>
                                        </p:cTn>
                                        <p:tgtEl>
                                          <p:spTgt spid="130"/>
                                        </p:tgtEl>
                                        <p:attrNameLst>
                                          <p:attrName>style.visibility</p:attrName>
                                        </p:attrNameLst>
                                      </p:cBhvr>
                                      <p:to>
                                        <p:strVal val="visible"/>
                                      </p:to>
                                    </p:set>
                                  </p:childTnLst>
                                </p:cTn>
                              </p:par>
                            </p:childTnLst>
                          </p:cTn>
                        </p:par>
                        <p:par>
                          <p:cTn id="144" fill="hold">
                            <p:stCondLst>
                              <p:cond delay="0"/>
                            </p:stCondLst>
                            <p:childTnLst>
                              <p:par>
                                <p:cTn id="145" presetID="42" presetClass="path" presetSubtype="0" accel="50000" decel="50000" fill="hold" grpId="2" nodeType="afterEffect">
                                  <p:stCondLst>
                                    <p:cond delay="0"/>
                                  </p:stCondLst>
                                  <p:childTnLst>
                                    <p:animMotion origin="layout" path="M 3.33333E-6 1.85185E-6 L 0.1289 0.04954 " pathEditMode="relative" rAng="0" ptsTypes="AA">
                                      <p:cBhvr>
                                        <p:cTn id="146" dur="2000" fill="hold"/>
                                        <p:tgtEl>
                                          <p:spTgt spid="118"/>
                                        </p:tgtEl>
                                        <p:attrNameLst>
                                          <p:attrName>ppt_x</p:attrName>
                                          <p:attrName>ppt_y</p:attrName>
                                        </p:attrNameLst>
                                      </p:cBhvr>
                                      <p:rCtr x="6445" y="2477"/>
                                    </p:animMotion>
                                  </p:childTnLst>
                                </p:cTn>
                              </p:par>
                              <p:par>
                                <p:cTn id="147" presetID="42" presetClass="path" presetSubtype="0" accel="50000" decel="50000" fill="hold" grpId="2" nodeType="withEffect">
                                  <p:stCondLst>
                                    <p:cond delay="0"/>
                                  </p:stCondLst>
                                  <p:childTnLst>
                                    <p:animMotion origin="layout" path="M -4.16667E-7 -3.7037E-7 L -0.15404 -0.01343 " pathEditMode="relative" rAng="0" ptsTypes="AA">
                                      <p:cBhvr>
                                        <p:cTn id="148" dur="2000" fill="hold"/>
                                        <p:tgtEl>
                                          <p:spTgt spid="126"/>
                                        </p:tgtEl>
                                        <p:attrNameLst>
                                          <p:attrName>ppt_x</p:attrName>
                                          <p:attrName>ppt_y</p:attrName>
                                        </p:attrNameLst>
                                      </p:cBhvr>
                                      <p:rCtr x="-7708" y="-671"/>
                                    </p:animMotion>
                                  </p:childTnLst>
                                </p:cTn>
                              </p:par>
                              <p:par>
                                <p:cTn id="149" presetID="42" presetClass="path" presetSubtype="0" accel="50000" decel="50000" fill="hold" grpId="2" nodeType="withEffect">
                                  <p:stCondLst>
                                    <p:cond delay="0"/>
                                  </p:stCondLst>
                                  <p:childTnLst>
                                    <p:animMotion origin="layout" path="M 5E-6 4.81481E-6 L -0.08047 -0.05879 " pathEditMode="relative" rAng="0" ptsTypes="AA">
                                      <p:cBhvr>
                                        <p:cTn id="150" dur="2000" fill="hold"/>
                                        <p:tgtEl>
                                          <p:spTgt spid="117"/>
                                        </p:tgtEl>
                                        <p:attrNameLst>
                                          <p:attrName>ppt_x</p:attrName>
                                          <p:attrName>ppt_y</p:attrName>
                                        </p:attrNameLst>
                                      </p:cBhvr>
                                      <p:rCtr x="-2982" y="-3981"/>
                                    </p:animMotion>
                                  </p:childTnLst>
                                </p:cTn>
                              </p:par>
                              <p:par>
                                <p:cTn id="151" presetID="42" presetClass="path" presetSubtype="0" accel="50000" decel="50000" fill="hold" grpId="2" nodeType="withEffect">
                                  <p:stCondLst>
                                    <p:cond delay="0"/>
                                  </p:stCondLst>
                                  <p:childTnLst>
                                    <p:animMotion origin="layout" path="M 2.91667E-6 3.33333E-6 L 0.07708 0.11621 " pathEditMode="relative" rAng="0" ptsTypes="AA">
                                      <p:cBhvr>
                                        <p:cTn id="152" dur="2000" fill="hold"/>
                                        <p:tgtEl>
                                          <p:spTgt spid="127"/>
                                        </p:tgtEl>
                                        <p:attrNameLst>
                                          <p:attrName>ppt_x</p:attrName>
                                          <p:attrName>ppt_y</p:attrName>
                                        </p:attrNameLst>
                                      </p:cBhvr>
                                      <p:rCtr x="2656" y="4144"/>
                                    </p:animMotion>
                                  </p:childTnLst>
                                </p:cTn>
                              </p:par>
                              <p:par>
                                <p:cTn id="153" presetID="42" presetClass="path" presetSubtype="0" accel="50000" decel="50000" fill="hold" grpId="2" nodeType="withEffect">
                                  <p:stCondLst>
                                    <p:cond delay="0"/>
                                  </p:stCondLst>
                                  <p:childTnLst>
                                    <p:animMotion origin="layout" path="M 3.75E-6 -4.44444E-6 L 0.09766 -0.07222 " pathEditMode="relative" rAng="0" ptsTypes="AA">
                                      <p:cBhvr>
                                        <p:cTn id="154" dur="2000" fill="hold"/>
                                        <p:tgtEl>
                                          <p:spTgt spid="120"/>
                                        </p:tgtEl>
                                        <p:attrNameLst>
                                          <p:attrName>ppt_x</p:attrName>
                                          <p:attrName>ppt_y</p:attrName>
                                        </p:attrNameLst>
                                      </p:cBhvr>
                                      <p:rCtr x="3737" y="-1644"/>
                                    </p:animMotion>
                                  </p:childTnLst>
                                </p:cTn>
                              </p:par>
                              <p:par>
                                <p:cTn id="155" presetID="42" presetClass="path" presetSubtype="0" accel="50000" decel="50000" fill="hold" grpId="2" nodeType="withEffect">
                                  <p:stCondLst>
                                    <p:cond delay="0"/>
                                  </p:stCondLst>
                                  <p:childTnLst>
                                    <p:animMotion origin="layout" path="M -2.08333E-7 1.85185E-6 L -0.07695 0.06852 " pathEditMode="relative" rAng="0" ptsTypes="AA">
                                      <p:cBhvr>
                                        <p:cTn id="156" dur="2000" fill="hold"/>
                                        <p:tgtEl>
                                          <p:spTgt spid="128"/>
                                        </p:tgtEl>
                                        <p:attrNameLst>
                                          <p:attrName>ppt_x</p:attrName>
                                          <p:attrName>ppt_y</p:attrName>
                                        </p:attrNameLst>
                                      </p:cBhvr>
                                      <p:rCtr x="-2930" y="2153"/>
                                    </p:animMotion>
                                  </p:childTnLst>
                                </p:cTn>
                              </p:par>
                              <p:par>
                                <p:cTn id="157" presetID="42" presetClass="path" presetSubtype="0" accel="50000" decel="50000" fill="hold" grpId="2" nodeType="withEffect">
                                  <p:stCondLst>
                                    <p:cond delay="0"/>
                                  </p:stCondLst>
                                  <p:childTnLst>
                                    <p:animMotion origin="layout" path="M 8.33333E-7 4.81481E-6 L 0.02409 0.08981 " pathEditMode="relative" rAng="0" ptsTypes="AA">
                                      <p:cBhvr>
                                        <p:cTn id="158" dur="2000" fill="hold"/>
                                        <p:tgtEl>
                                          <p:spTgt spid="129"/>
                                        </p:tgtEl>
                                        <p:attrNameLst>
                                          <p:attrName>ppt_x</p:attrName>
                                          <p:attrName>ppt_y</p:attrName>
                                        </p:attrNameLst>
                                      </p:cBhvr>
                                      <p:rCtr x="1198" y="4491"/>
                                    </p:animMotion>
                                  </p:childTnLst>
                                </p:cTn>
                              </p:par>
                              <p:par>
                                <p:cTn id="159" presetID="42" presetClass="path" presetSubtype="0" accel="50000" decel="50000" fill="hold" grpId="2" nodeType="withEffect">
                                  <p:stCondLst>
                                    <p:cond delay="0"/>
                                  </p:stCondLst>
                                  <p:childTnLst>
                                    <p:animMotion origin="layout" path="M -3.75E-6 1.48148E-6 L -0.07123 -0.08148 " pathEditMode="relative" rAng="0" ptsTypes="AA">
                                      <p:cBhvr>
                                        <p:cTn id="160" dur="2000" fill="hold"/>
                                        <p:tgtEl>
                                          <p:spTgt spid="116"/>
                                        </p:tgtEl>
                                        <p:attrNameLst>
                                          <p:attrName>ppt_x</p:attrName>
                                          <p:attrName>ppt_y</p:attrName>
                                        </p:attrNameLst>
                                      </p:cBhvr>
                                      <p:rCtr x="-4062" y="-2454"/>
                                    </p:animMotion>
                                  </p:childTnLst>
                                </p:cTn>
                              </p:par>
                              <p:par>
                                <p:cTn id="161" presetID="42" presetClass="path" presetSubtype="0" accel="50000" decel="50000" fill="hold" grpId="2" nodeType="withEffect">
                                  <p:stCondLst>
                                    <p:cond delay="0"/>
                                  </p:stCondLst>
                                  <p:childTnLst>
                                    <p:animMotion origin="layout" path="M 2.70833E-6 -3.33333E-6 L 0.07826 0.06389 " pathEditMode="relative" rAng="0" ptsTypes="AA">
                                      <p:cBhvr>
                                        <p:cTn id="162" dur="2000" fill="hold"/>
                                        <p:tgtEl>
                                          <p:spTgt spid="130"/>
                                        </p:tgtEl>
                                        <p:attrNameLst>
                                          <p:attrName>ppt_x</p:attrName>
                                          <p:attrName>ppt_y</p:attrName>
                                        </p:attrNameLst>
                                      </p:cBhvr>
                                      <p:rCtr x="3060" y="4769"/>
                                    </p:animMotion>
                                  </p:childTnLst>
                                </p:cTn>
                              </p:par>
                              <p:par>
                                <p:cTn id="163" presetID="42" presetClass="path" presetSubtype="0" accel="50000" decel="50000" fill="hold" grpId="2" nodeType="withEffect">
                                  <p:stCondLst>
                                    <p:cond delay="0"/>
                                  </p:stCondLst>
                                  <p:childTnLst>
                                    <p:animMotion origin="layout" path="M -2.29167E-6 -7.40741E-7 L -0.08659 0.15116 " pathEditMode="relative" rAng="0" ptsTypes="AA">
                                      <p:cBhvr>
                                        <p:cTn id="164" dur="2000" fill="hold"/>
                                        <p:tgtEl>
                                          <p:spTgt spid="115"/>
                                        </p:tgtEl>
                                        <p:attrNameLst>
                                          <p:attrName>ppt_x</p:attrName>
                                          <p:attrName>ppt_y</p:attrName>
                                        </p:attrNameLst>
                                      </p:cBhvr>
                                      <p:rCtr x="-4779" y="8819"/>
                                    </p:animMotion>
                                  </p:childTnLst>
                                </p:cTn>
                              </p:par>
                              <p:par>
                                <p:cTn id="165" presetID="42" presetClass="path" presetSubtype="0" accel="50000" decel="50000" fill="hold" grpId="2" nodeType="withEffect">
                                  <p:stCondLst>
                                    <p:cond delay="0"/>
                                  </p:stCondLst>
                                  <p:childTnLst>
                                    <p:animMotion origin="layout" path="M -3.33333E-6 -2.96296E-6 L 0.09128 -0.14537 " pathEditMode="relative" rAng="0" ptsTypes="AA">
                                      <p:cBhvr>
                                        <p:cTn id="166" dur="2000" fill="hold"/>
                                        <p:tgtEl>
                                          <p:spTgt spid="119"/>
                                        </p:tgtEl>
                                        <p:attrNameLst>
                                          <p:attrName>ppt_x</p:attrName>
                                          <p:attrName>ppt_y</p:attrName>
                                        </p:attrNameLst>
                                      </p:cBhvr>
                                      <p:rCtr x="3971" y="-69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2" grpId="1" animBg="1"/>
      <p:bldP spid="102" grpId="2" animBg="1"/>
      <p:bldP spid="102" grpId="3" animBg="1"/>
      <p:bldP spid="105" grpId="0" animBg="1"/>
      <p:bldP spid="105" grpId="1" animBg="1"/>
      <p:bldP spid="105" grpId="2" animBg="1"/>
      <p:bldP spid="105" grpId="3" animBg="1"/>
      <p:bldP spid="106" grpId="0" animBg="1"/>
      <p:bldP spid="106" grpId="1" animBg="1"/>
      <p:bldP spid="106" grpId="2" animBg="1"/>
      <p:bldP spid="106" grpId="3" animBg="1"/>
      <p:bldP spid="107" grpId="0" animBg="1"/>
      <p:bldP spid="107" grpId="1" animBg="1"/>
      <p:bldP spid="107" grpId="2" animBg="1"/>
      <p:bldP spid="107" grpId="3" animBg="1"/>
      <p:bldP spid="108" grpId="0" animBg="1"/>
      <p:bldP spid="108" grpId="1" animBg="1"/>
      <p:bldP spid="108" grpId="2" animBg="1"/>
      <p:bldP spid="108" grpId="3" animBg="1"/>
      <p:bldP spid="109" grpId="0" animBg="1"/>
      <p:bldP spid="109" grpId="1" animBg="1"/>
      <p:bldP spid="109" grpId="2" animBg="1"/>
      <p:bldP spid="109" grpId="3" animBg="1"/>
      <p:bldP spid="110" grpId="0" animBg="1"/>
      <p:bldP spid="110" grpId="1" animBg="1"/>
      <p:bldP spid="110" grpId="2" animBg="1"/>
      <p:bldP spid="110" grpId="3" animBg="1"/>
      <p:bldP spid="111" grpId="0" animBg="1"/>
      <p:bldP spid="111" grpId="1" animBg="1"/>
      <p:bldP spid="111" grpId="2" animBg="1"/>
      <p:bldP spid="111" grpId="3" animBg="1"/>
      <p:bldP spid="112" grpId="0" animBg="1"/>
      <p:bldP spid="112" grpId="1" animBg="1"/>
      <p:bldP spid="112" grpId="2" animBg="1"/>
      <p:bldP spid="112" grpId="3" animBg="1"/>
      <p:bldP spid="113" grpId="0" animBg="1"/>
      <p:bldP spid="113" grpId="1" animBg="1"/>
      <p:bldP spid="113" grpId="2" animBg="1"/>
      <p:bldP spid="113" grpId="3" animBg="1"/>
      <p:bldP spid="114" grpId="0" animBg="1"/>
      <p:bldP spid="114" grpId="1" animBg="1"/>
      <p:bldP spid="114" grpId="2" animBg="1"/>
      <p:bldP spid="114" grpId="3" animBg="1"/>
      <p:bldP spid="115" grpId="0" animBg="1"/>
      <p:bldP spid="115" grpId="1" animBg="1"/>
      <p:bldP spid="115" grpId="2" animBg="1"/>
      <p:bldP spid="116" grpId="0" animBg="1"/>
      <p:bldP spid="116" grpId="1" animBg="1"/>
      <p:bldP spid="116" grpId="2" animBg="1"/>
      <p:bldP spid="117" grpId="0" animBg="1"/>
      <p:bldP spid="117" grpId="1" animBg="1"/>
      <p:bldP spid="117" grpId="2" animBg="1"/>
      <p:bldP spid="118" grpId="0" animBg="1"/>
      <p:bldP spid="118" grpId="1" animBg="1"/>
      <p:bldP spid="118" grpId="2" animBg="1"/>
      <p:bldP spid="119" grpId="0" animBg="1"/>
      <p:bldP spid="119" grpId="1" animBg="1"/>
      <p:bldP spid="119" grpId="2" animBg="1"/>
      <p:bldP spid="120" grpId="0" animBg="1"/>
      <p:bldP spid="120" grpId="1" animBg="1"/>
      <p:bldP spid="120" grpId="2" animBg="1"/>
      <p:bldP spid="126" grpId="0" animBg="1"/>
      <p:bldP spid="126" grpId="1" animBg="1"/>
      <p:bldP spid="126" grpId="2" animBg="1"/>
      <p:bldP spid="127" grpId="0" animBg="1"/>
      <p:bldP spid="127" grpId="1" animBg="1"/>
      <p:bldP spid="127" grpId="2" animBg="1"/>
      <p:bldP spid="128" grpId="0" animBg="1"/>
      <p:bldP spid="128" grpId="1" animBg="1"/>
      <p:bldP spid="128" grpId="2" animBg="1"/>
      <p:bldP spid="129" grpId="0" animBg="1"/>
      <p:bldP spid="129" grpId="1" animBg="1"/>
      <p:bldP spid="129" grpId="2" animBg="1"/>
      <p:bldP spid="130" grpId="0" animBg="1"/>
      <p:bldP spid="130" grpId="1" animBg="1"/>
      <p:bldP spid="130" grpId="2" animBg="1"/>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文字方塊 7"/>
          <p:cNvSpPr txBox="1"/>
          <p:nvPr/>
        </p:nvSpPr>
        <p:spPr>
          <a:xfrm>
            <a:off x="7753320" y="529231"/>
            <a:ext cx="530915" cy="369332"/>
          </a:xfrm>
          <a:prstGeom prst="rect">
            <a:avLst/>
          </a:prstGeom>
          <a:noFill/>
          <a:ln w="19050">
            <a:solidFill>
              <a:srgbClr val="FF0000"/>
            </a:solidFill>
          </a:ln>
        </p:spPr>
        <p:txBody>
          <a:bodyPr wrap="none" rtlCol="0" anchor="ctr">
            <a:spAutoFit/>
          </a:bodyPr>
          <a:lstStyle/>
          <a:p>
            <a:pPr algn="ctr"/>
            <a:r>
              <a:rPr lang="en-US" altLang="zh-TW" dirty="0">
                <a:latin typeface="標楷體" panose="03000509000000000000" pitchFamily="65" charset="-120"/>
                <a:ea typeface="標楷體" panose="03000509000000000000" pitchFamily="65" charset="-120"/>
              </a:rPr>
              <a:t>MAC</a:t>
            </a:r>
            <a:endParaRPr lang="zh-TW" altLang="en-US" dirty="0">
              <a:latin typeface="標楷體" panose="03000509000000000000" pitchFamily="65" charset="-120"/>
              <a:ea typeface="標楷體" panose="03000509000000000000" pitchFamily="65" charset="-120"/>
            </a:endParaRPr>
          </a:p>
        </p:txBody>
      </p:sp>
      <p:sp>
        <p:nvSpPr>
          <p:cNvPr id="9" name="文字方塊 8"/>
          <p:cNvSpPr txBox="1"/>
          <p:nvPr/>
        </p:nvSpPr>
        <p:spPr>
          <a:xfrm>
            <a:off x="8283906" y="529231"/>
            <a:ext cx="415499" cy="369332"/>
          </a:xfrm>
          <a:prstGeom prst="rect">
            <a:avLst/>
          </a:prstGeom>
          <a:noFill/>
          <a:ln w="19050">
            <a:solidFill>
              <a:srgbClr val="FF0000"/>
            </a:solidFill>
          </a:ln>
        </p:spPr>
        <p:txBody>
          <a:bodyPr wrap="none" rtlCol="0" anchor="ctr">
            <a:spAutoFit/>
          </a:bodyPr>
          <a:lstStyle/>
          <a:p>
            <a:pPr algn="ctr"/>
            <a:r>
              <a:rPr lang="en-US" altLang="zh-TW" dirty="0">
                <a:latin typeface="標楷體" panose="03000509000000000000" pitchFamily="65" charset="-120"/>
                <a:ea typeface="標楷體" panose="03000509000000000000" pitchFamily="65" charset="-120"/>
              </a:rPr>
              <a:t>IP</a:t>
            </a:r>
            <a:endParaRPr lang="zh-TW" altLang="en-US" dirty="0">
              <a:latin typeface="標楷體" panose="03000509000000000000" pitchFamily="65" charset="-120"/>
              <a:ea typeface="標楷體" panose="03000509000000000000" pitchFamily="65" charset="-120"/>
            </a:endParaRPr>
          </a:p>
        </p:txBody>
      </p:sp>
      <p:sp>
        <p:nvSpPr>
          <p:cNvPr id="10" name="文字方塊 9"/>
          <p:cNvSpPr txBox="1"/>
          <p:nvPr/>
        </p:nvSpPr>
        <p:spPr>
          <a:xfrm>
            <a:off x="8699405" y="529231"/>
            <a:ext cx="992580" cy="369332"/>
          </a:xfrm>
          <a:prstGeom prst="rect">
            <a:avLst/>
          </a:prstGeom>
          <a:noFill/>
          <a:ln w="19050">
            <a:solidFill>
              <a:srgbClr val="FF0000"/>
            </a:solidFill>
          </a:ln>
        </p:spPr>
        <p:txBody>
          <a:bodyPr wrap="square" rtlCol="0" anchor="ctr">
            <a:spAutoFit/>
          </a:bodyPr>
          <a:lstStyle/>
          <a:p>
            <a:pPr algn="ctr"/>
            <a:r>
              <a:rPr lang="en-US" altLang="zh-TW" dirty="0">
                <a:latin typeface="標楷體" panose="03000509000000000000" pitchFamily="65" charset="-120"/>
                <a:ea typeface="標楷體" panose="03000509000000000000" pitchFamily="65" charset="-120"/>
              </a:rPr>
              <a:t>TCP</a:t>
            </a:r>
            <a:endParaRPr lang="zh-TW" altLang="en-US" dirty="0">
              <a:latin typeface="標楷體" panose="03000509000000000000" pitchFamily="65" charset="-120"/>
              <a:ea typeface="標楷體" panose="03000509000000000000" pitchFamily="65" charset="-120"/>
            </a:endParaRPr>
          </a:p>
        </p:txBody>
      </p:sp>
      <p:sp>
        <p:nvSpPr>
          <p:cNvPr id="11" name="文字方塊 10"/>
          <p:cNvSpPr txBox="1"/>
          <p:nvPr/>
        </p:nvSpPr>
        <p:spPr>
          <a:xfrm>
            <a:off x="9691985" y="529231"/>
            <a:ext cx="1933421" cy="369332"/>
          </a:xfrm>
          <a:prstGeom prst="rect">
            <a:avLst/>
          </a:prstGeom>
          <a:noFill/>
          <a:ln w="19050">
            <a:solidFill>
              <a:srgbClr val="FF0000"/>
            </a:solidFill>
          </a:ln>
        </p:spPr>
        <p:txBody>
          <a:bodyPr wrap="square" rtlCol="0" anchor="ctr">
            <a:spAutoFit/>
          </a:bodyPr>
          <a:lstStyle/>
          <a:p>
            <a:pPr algn="ctr"/>
            <a:r>
              <a:rPr lang="en-US" altLang="zh-TW" dirty="0">
                <a:latin typeface="標楷體" panose="03000509000000000000" pitchFamily="65" charset="-120"/>
                <a:ea typeface="標楷體" panose="03000509000000000000" pitchFamily="65" charset="-120"/>
              </a:rPr>
              <a:t>Payload</a:t>
            </a:r>
            <a:endParaRPr lang="zh-TW" altLang="en-US" dirty="0">
              <a:latin typeface="標楷體" panose="03000509000000000000" pitchFamily="65" charset="-120"/>
              <a:ea typeface="標楷體" panose="03000509000000000000" pitchFamily="65" charset="-120"/>
            </a:endParaRPr>
          </a:p>
        </p:txBody>
      </p:sp>
      <p:graphicFrame>
        <p:nvGraphicFramePr>
          <p:cNvPr id="12" name="表格 11"/>
          <p:cNvGraphicFramePr>
            <a:graphicFrameLocks noGrp="1"/>
          </p:cNvGraphicFramePr>
          <p:nvPr>
            <p:extLst/>
          </p:nvPr>
        </p:nvGraphicFramePr>
        <p:xfrm>
          <a:off x="1209850" y="629658"/>
          <a:ext cx="5067444" cy="370840"/>
        </p:xfrm>
        <a:graphic>
          <a:graphicData uri="http://schemas.openxmlformats.org/drawingml/2006/table">
            <a:tbl>
              <a:tblPr firstRow="1" bandRow="1">
                <a:tableStyleId>{5C22544A-7EE6-4342-B048-85BDC9FD1C3A}</a:tableStyleId>
              </a:tblPr>
              <a:tblGrid>
                <a:gridCol w="1689148">
                  <a:extLst>
                    <a:ext uri="{9D8B030D-6E8A-4147-A177-3AD203B41FA5}">
                      <a16:colId xmlns:a16="http://schemas.microsoft.com/office/drawing/2014/main" val="2740254198"/>
                    </a:ext>
                  </a:extLst>
                </a:gridCol>
                <a:gridCol w="1689148">
                  <a:extLst>
                    <a:ext uri="{9D8B030D-6E8A-4147-A177-3AD203B41FA5}">
                      <a16:colId xmlns:a16="http://schemas.microsoft.com/office/drawing/2014/main" val="2692347258"/>
                    </a:ext>
                  </a:extLst>
                </a:gridCol>
                <a:gridCol w="1689148">
                  <a:extLst>
                    <a:ext uri="{9D8B030D-6E8A-4147-A177-3AD203B41FA5}">
                      <a16:colId xmlns:a16="http://schemas.microsoft.com/office/drawing/2014/main" val="1905981566"/>
                    </a:ext>
                  </a:extLst>
                </a:gridCol>
              </a:tblGrid>
              <a:tr h="370840">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DA(6)</a:t>
                      </a: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SA(6)</a:t>
                      </a: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Ether type(2)</a:t>
                      </a: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8803182"/>
                  </a:ext>
                </a:extLst>
              </a:tr>
            </a:tbl>
          </a:graphicData>
        </a:graphic>
      </p:graphicFrame>
      <p:graphicFrame>
        <p:nvGraphicFramePr>
          <p:cNvPr id="13" name="表格 12"/>
          <p:cNvGraphicFramePr>
            <a:graphicFrameLocks noGrp="1"/>
          </p:cNvGraphicFramePr>
          <p:nvPr>
            <p:extLst/>
          </p:nvPr>
        </p:nvGraphicFramePr>
        <p:xfrm>
          <a:off x="1205124" y="1530620"/>
          <a:ext cx="8698617" cy="2225040"/>
        </p:xfrm>
        <a:graphic>
          <a:graphicData uri="http://schemas.openxmlformats.org/drawingml/2006/table">
            <a:tbl>
              <a:tblPr firstRow="1" bandRow="1">
                <a:tableStyleId>{5C22544A-7EE6-4342-B048-85BDC9FD1C3A}</a:tableStyleId>
              </a:tblPr>
              <a:tblGrid>
                <a:gridCol w="1044976">
                  <a:extLst>
                    <a:ext uri="{9D8B030D-6E8A-4147-A177-3AD203B41FA5}">
                      <a16:colId xmlns:a16="http://schemas.microsoft.com/office/drawing/2014/main" val="1616908827"/>
                    </a:ext>
                  </a:extLst>
                </a:gridCol>
                <a:gridCol w="1102894">
                  <a:extLst>
                    <a:ext uri="{9D8B030D-6E8A-4147-A177-3AD203B41FA5}">
                      <a16:colId xmlns:a16="http://schemas.microsoft.com/office/drawing/2014/main" val="671118595"/>
                    </a:ext>
                  </a:extLst>
                </a:gridCol>
                <a:gridCol w="2128464">
                  <a:extLst>
                    <a:ext uri="{9D8B030D-6E8A-4147-A177-3AD203B41FA5}">
                      <a16:colId xmlns:a16="http://schemas.microsoft.com/office/drawing/2014/main" val="3673199562"/>
                    </a:ext>
                  </a:extLst>
                </a:gridCol>
                <a:gridCol w="852755">
                  <a:extLst>
                    <a:ext uri="{9D8B030D-6E8A-4147-A177-3AD203B41FA5}">
                      <a16:colId xmlns:a16="http://schemas.microsoft.com/office/drawing/2014/main" val="7537756"/>
                    </a:ext>
                  </a:extLst>
                </a:gridCol>
                <a:gridCol w="1421658">
                  <a:extLst>
                    <a:ext uri="{9D8B030D-6E8A-4147-A177-3AD203B41FA5}">
                      <a16:colId xmlns:a16="http://schemas.microsoft.com/office/drawing/2014/main" val="3523682159"/>
                    </a:ext>
                  </a:extLst>
                </a:gridCol>
                <a:gridCol w="2147870">
                  <a:extLst>
                    <a:ext uri="{9D8B030D-6E8A-4147-A177-3AD203B41FA5}">
                      <a16:colId xmlns:a16="http://schemas.microsoft.com/office/drawing/2014/main" val="3956638289"/>
                    </a:ext>
                  </a:extLst>
                </a:gridCol>
              </a:tblGrid>
              <a:tr h="370840">
                <a:tc>
                  <a:txBody>
                    <a:bodyPr/>
                    <a:lstStyle/>
                    <a:p>
                      <a:pPr algn="ctr"/>
                      <a:r>
                        <a:rPr lang="en-US" altLang="zh-TW" sz="1400" b="0" dirty="0">
                          <a:solidFill>
                            <a:schemeClr val="tx1"/>
                          </a:solidFill>
                          <a:latin typeface="標楷體" panose="03000509000000000000" pitchFamily="65" charset="-120"/>
                          <a:ea typeface="標楷體" panose="03000509000000000000" pitchFamily="65" charset="-120"/>
                        </a:rPr>
                        <a:t>Version</a:t>
                      </a:r>
                      <a:endParaRPr lang="zh-TW" altLang="en-US" sz="14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IHL</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Type of Service</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r>
                        <a:rPr lang="en-US" altLang="zh-TW" b="0">
                          <a:solidFill>
                            <a:schemeClr val="tx1"/>
                          </a:solidFill>
                          <a:latin typeface="標楷體" panose="03000509000000000000" pitchFamily="65" charset="-120"/>
                          <a:ea typeface="標楷體" panose="03000509000000000000" pitchFamily="65" charset="-120"/>
                        </a:rPr>
                        <a:t>Total Length</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3121069"/>
                  </a:ext>
                </a:extLst>
              </a:tr>
              <a:tr h="370840">
                <a:tc gridSpan="3">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Identification</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Flags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b="0">
                          <a:solidFill>
                            <a:schemeClr val="tx1"/>
                          </a:solidFill>
                          <a:latin typeface="標楷體" panose="03000509000000000000" pitchFamily="65" charset="-120"/>
                          <a:ea typeface="標楷體" panose="03000509000000000000" pitchFamily="65" charset="-120"/>
                        </a:rPr>
                        <a:t>Fragment Offset</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8941478"/>
                  </a:ext>
                </a:extLst>
              </a:tr>
              <a:tr h="370840">
                <a:tc gridSpan="2">
                  <a:txBody>
                    <a:bodyPr/>
                    <a:lstStyle/>
                    <a:p>
                      <a:pPr algn="ctr"/>
                      <a:r>
                        <a:rPr lang="en-US" altLang="zh-TW" b="0">
                          <a:solidFill>
                            <a:schemeClr val="tx1"/>
                          </a:solidFill>
                          <a:latin typeface="標楷體" panose="03000509000000000000" pitchFamily="65" charset="-120"/>
                          <a:ea typeface="標楷體" panose="03000509000000000000" pitchFamily="65" charset="-120"/>
                        </a:rPr>
                        <a:t>Time to Live</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Protocol</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Header Checksum</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2996003"/>
                  </a:ext>
                </a:extLst>
              </a:tr>
              <a:tr h="370840">
                <a:tc gridSpan="6">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Source IP Address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1334021"/>
                  </a:ext>
                </a:extLst>
              </a:tr>
              <a:tr h="370840">
                <a:tc gridSpan="6">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Destination IP Address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pPr algn="ctr"/>
                      <a:endParaRPr lang="zh-TW" altLang="en-US" b="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0709402"/>
                  </a:ext>
                </a:extLst>
              </a:tr>
              <a:tr h="370840">
                <a:tc gridSpan="5">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Options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pPr algn="ctr"/>
                      <a:endParaRPr lang="zh-TW" altLang="en-US" b="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Padding</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7200663"/>
                  </a:ext>
                </a:extLst>
              </a:tr>
            </a:tbl>
          </a:graphicData>
        </a:graphic>
      </p:graphicFrame>
      <p:sp>
        <p:nvSpPr>
          <p:cNvPr id="14" name="文字方塊 13"/>
          <p:cNvSpPr txBox="1"/>
          <p:nvPr/>
        </p:nvSpPr>
        <p:spPr>
          <a:xfrm>
            <a:off x="1054281" y="1161288"/>
            <a:ext cx="301686" cy="369332"/>
          </a:xfrm>
          <a:prstGeom prst="rect">
            <a:avLst/>
          </a:prstGeom>
          <a:noFill/>
        </p:spPr>
        <p:txBody>
          <a:bodyPr wrap="none" rtlCol="0">
            <a:spAutoFit/>
          </a:bodyPr>
          <a:lstStyle/>
          <a:p>
            <a:r>
              <a:rPr lang="en-US" altLang="zh-TW" dirty="0"/>
              <a:t>0</a:t>
            </a:r>
            <a:endParaRPr lang="zh-TW" altLang="en-US" dirty="0"/>
          </a:p>
        </p:txBody>
      </p:sp>
      <p:sp>
        <p:nvSpPr>
          <p:cNvPr id="15" name="文字方塊 14"/>
          <p:cNvSpPr txBox="1"/>
          <p:nvPr/>
        </p:nvSpPr>
        <p:spPr>
          <a:xfrm>
            <a:off x="2111949" y="1161288"/>
            <a:ext cx="301686" cy="369332"/>
          </a:xfrm>
          <a:prstGeom prst="rect">
            <a:avLst/>
          </a:prstGeom>
          <a:noFill/>
        </p:spPr>
        <p:txBody>
          <a:bodyPr wrap="none" rtlCol="0">
            <a:spAutoFit/>
          </a:bodyPr>
          <a:lstStyle/>
          <a:p>
            <a:r>
              <a:rPr lang="en-US" altLang="zh-TW" dirty="0"/>
              <a:t>4</a:t>
            </a:r>
            <a:endParaRPr lang="zh-TW" altLang="en-US" dirty="0"/>
          </a:p>
        </p:txBody>
      </p:sp>
      <p:sp>
        <p:nvSpPr>
          <p:cNvPr id="16" name="文字方塊 15"/>
          <p:cNvSpPr txBox="1"/>
          <p:nvPr/>
        </p:nvSpPr>
        <p:spPr>
          <a:xfrm>
            <a:off x="3184959" y="1161288"/>
            <a:ext cx="301686" cy="369332"/>
          </a:xfrm>
          <a:prstGeom prst="rect">
            <a:avLst/>
          </a:prstGeom>
          <a:noFill/>
        </p:spPr>
        <p:txBody>
          <a:bodyPr wrap="none" rtlCol="0">
            <a:spAutoFit/>
          </a:bodyPr>
          <a:lstStyle/>
          <a:p>
            <a:r>
              <a:rPr lang="en-US" altLang="zh-TW" dirty="0"/>
              <a:t>8</a:t>
            </a:r>
            <a:endParaRPr lang="zh-TW" altLang="en-US" dirty="0"/>
          </a:p>
        </p:txBody>
      </p:sp>
      <p:sp>
        <p:nvSpPr>
          <p:cNvPr id="17" name="文字方塊 16"/>
          <p:cNvSpPr txBox="1"/>
          <p:nvPr/>
        </p:nvSpPr>
        <p:spPr>
          <a:xfrm>
            <a:off x="5140283" y="1161288"/>
            <a:ext cx="418704" cy="369332"/>
          </a:xfrm>
          <a:prstGeom prst="rect">
            <a:avLst/>
          </a:prstGeom>
          <a:noFill/>
        </p:spPr>
        <p:txBody>
          <a:bodyPr wrap="none" rtlCol="0">
            <a:spAutoFit/>
          </a:bodyPr>
          <a:lstStyle/>
          <a:p>
            <a:r>
              <a:rPr lang="en-US" altLang="zh-TW" dirty="0"/>
              <a:t>15</a:t>
            </a:r>
            <a:endParaRPr lang="zh-TW" altLang="en-US" dirty="0"/>
          </a:p>
        </p:txBody>
      </p:sp>
      <p:sp>
        <p:nvSpPr>
          <p:cNvPr id="18" name="文字方塊 17"/>
          <p:cNvSpPr txBox="1"/>
          <p:nvPr/>
        </p:nvSpPr>
        <p:spPr>
          <a:xfrm>
            <a:off x="5449670" y="1162301"/>
            <a:ext cx="418704" cy="369332"/>
          </a:xfrm>
          <a:prstGeom prst="rect">
            <a:avLst/>
          </a:prstGeom>
          <a:noFill/>
        </p:spPr>
        <p:txBody>
          <a:bodyPr wrap="none" rtlCol="0">
            <a:spAutoFit/>
          </a:bodyPr>
          <a:lstStyle/>
          <a:p>
            <a:r>
              <a:rPr lang="en-US" altLang="zh-TW" dirty="0"/>
              <a:t>16</a:t>
            </a:r>
            <a:endParaRPr lang="zh-TW" altLang="en-US" dirty="0"/>
          </a:p>
        </p:txBody>
      </p:sp>
      <p:sp>
        <p:nvSpPr>
          <p:cNvPr id="19" name="文字方塊 18"/>
          <p:cNvSpPr txBox="1"/>
          <p:nvPr/>
        </p:nvSpPr>
        <p:spPr>
          <a:xfrm>
            <a:off x="9602055" y="1161288"/>
            <a:ext cx="418704" cy="369332"/>
          </a:xfrm>
          <a:prstGeom prst="rect">
            <a:avLst/>
          </a:prstGeom>
          <a:noFill/>
        </p:spPr>
        <p:txBody>
          <a:bodyPr wrap="none" rtlCol="0">
            <a:spAutoFit/>
          </a:bodyPr>
          <a:lstStyle/>
          <a:p>
            <a:r>
              <a:rPr lang="en-US" altLang="zh-TW" dirty="0"/>
              <a:t>31</a:t>
            </a:r>
            <a:endParaRPr lang="zh-TW" altLang="en-US" dirty="0"/>
          </a:p>
        </p:txBody>
      </p:sp>
      <p:sp>
        <p:nvSpPr>
          <p:cNvPr id="20" name="左大括弧 19"/>
          <p:cNvSpPr/>
          <p:nvPr/>
        </p:nvSpPr>
        <p:spPr>
          <a:xfrm>
            <a:off x="792885" y="1530620"/>
            <a:ext cx="247027" cy="1838599"/>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TW" altLang="en-US"/>
          </a:p>
        </p:txBody>
      </p:sp>
      <p:sp>
        <p:nvSpPr>
          <p:cNvPr id="21" name="文字方塊 20"/>
          <p:cNvSpPr txBox="1"/>
          <p:nvPr/>
        </p:nvSpPr>
        <p:spPr>
          <a:xfrm rot="16200000">
            <a:off x="2574" y="2265252"/>
            <a:ext cx="977255" cy="369332"/>
          </a:xfrm>
          <a:prstGeom prst="rect">
            <a:avLst/>
          </a:prstGeom>
          <a:noFill/>
        </p:spPr>
        <p:txBody>
          <a:bodyPr wrap="none" rtlCol="0">
            <a:spAutoFit/>
          </a:bodyPr>
          <a:lstStyle/>
          <a:p>
            <a:r>
              <a:rPr lang="en-US" altLang="zh-TW" dirty="0"/>
              <a:t>20 bytes</a:t>
            </a:r>
            <a:endParaRPr lang="zh-TW" altLang="en-US" dirty="0"/>
          </a:p>
        </p:txBody>
      </p:sp>
      <p:cxnSp>
        <p:nvCxnSpPr>
          <p:cNvPr id="23" name="直線單箭頭接點 22"/>
          <p:cNvCxnSpPr/>
          <p:nvPr/>
        </p:nvCxnSpPr>
        <p:spPr>
          <a:xfrm flipH="1">
            <a:off x="897243" y="790282"/>
            <a:ext cx="26139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文字方塊 23"/>
          <p:cNvSpPr txBox="1"/>
          <p:nvPr/>
        </p:nvSpPr>
        <p:spPr>
          <a:xfrm rot="16200000">
            <a:off x="7300" y="655206"/>
            <a:ext cx="977255" cy="369332"/>
          </a:xfrm>
          <a:prstGeom prst="rect">
            <a:avLst/>
          </a:prstGeom>
          <a:noFill/>
        </p:spPr>
        <p:txBody>
          <a:bodyPr wrap="none" rtlCol="0">
            <a:spAutoFit/>
          </a:bodyPr>
          <a:lstStyle/>
          <a:p>
            <a:r>
              <a:rPr lang="en-US" altLang="zh-TW" dirty="0"/>
              <a:t>14 bytes</a:t>
            </a:r>
            <a:endParaRPr lang="zh-TW" altLang="en-US" dirty="0"/>
          </a:p>
        </p:txBody>
      </p:sp>
      <p:graphicFrame>
        <p:nvGraphicFramePr>
          <p:cNvPr id="26" name="表格 25"/>
          <p:cNvGraphicFramePr>
            <a:graphicFrameLocks noGrp="1"/>
          </p:cNvGraphicFramePr>
          <p:nvPr>
            <p:extLst/>
          </p:nvPr>
        </p:nvGraphicFramePr>
        <p:xfrm>
          <a:off x="1205124" y="4209983"/>
          <a:ext cx="8863392" cy="2494280"/>
        </p:xfrm>
        <a:graphic>
          <a:graphicData uri="http://schemas.openxmlformats.org/drawingml/2006/table">
            <a:tbl>
              <a:tblPr firstRow="1" bandRow="1">
                <a:tableStyleId>{5C22544A-7EE6-4342-B048-85BDC9FD1C3A}</a:tableStyleId>
              </a:tblPr>
              <a:tblGrid>
                <a:gridCol w="1088472">
                  <a:extLst>
                    <a:ext uri="{9D8B030D-6E8A-4147-A177-3AD203B41FA5}">
                      <a16:colId xmlns:a16="http://schemas.microsoft.com/office/drawing/2014/main" val="1616908827"/>
                    </a:ext>
                  </a:extLst>
                </a:gridCol>
                <a:gridCol w="1088472">
                  <a:extLst>
                    <a:ext uri="{9D8B030D-6E8A-4147-A177-3AD203B41FA5}">
                      <a16:colId xmlns:a16="http://schemas.microsoft.com/office/drawing/2014/main" val="3178768829"/>
                    </a:ext>
                  </a:extLst>
                </a:gridCol>
                <a:gridCol w="272118">
                  <a:extLst>
                    <a:ext uri="{9D8B030D-6E8A-4147-A177-3AD203B41FA5}">
                      <a16:colId xmlns:a16="http://schemas.microsoft.com/office/drawing/2014/main" val="3645065035"/>
                    </a:ext>
                  </a:extLst>
                </a:gridCol>
                <a:gridCol w="272118">
                  <a:extLst>
                    <a:ext uri="{9D8B030D-6E8A-4147-A177-3AD203B41FA5}">
                      <a16:colId xmlns:a16="http://schemas.microsoft.com/office/drawing/2014/main" val="921316241"/>
                    </a:ext>
                  </a:extLst>
                </a:gridCol>
                <a:gridCol w="272118">
                  <a:extLst>
                    <a:ext uri="{9D8B030D-6E8A-4147-A177-3AD203B41FA5}">
                      <a16:colId xmlns:a16="http://schemas.microsoft.com/office/drawing/2014/main" val="116752381"/>
                    </a:ext>
                  </a:extLst>
                </a:gridCol>
                <a:gridCol w="272118">
                  <a:extLst>
                    <a:ext uri="{9D8B030D-6E8A-4147-A177-3AD203B41FA5}">
                      <a16:colId xmlns:a16="http://schemas.microsoft.com/office/drawing/2014/main" val="2160469290"/>
                    </a:ext>
                  </a:extLst>
                </a:gridCol>
                <a:gridCol w="272118">
                  <a:extLst>
                    <a:ext uri="{9D8B030D-6E8A-4147-A177-3AD203B41FA5}">
                      <a16:colId xmlns:a16="http://schemas.microsoft.com/office/drawing/2014/main" val="898768386"/>
                    </a:ext>
                  </a:extLst>
                </a:gridCol>
                <a:gridCol w="272118">
                  <a:extLst>
                    <a:ext uri="{9D8B030D-6E8A-4147-A177-3AD203B41FA5}">
                      <a16:colId xmlns:a16="http://schemas.microsoft.com/office/drawing/2014/main" val="455149543"/>
                    </a:ext>
                  </a:extLst>
                </a:gridCol>
                <a:gridCol w="272118">
                  <a:extLst>
                    <a:ext uri="{9D8B030D-6E8A-4147-A177-3AD203B41FA5}">
                      <a16:colId xmlns:a16="http://schemas.microsoft.com/office/drawing/2014/main" val="1122967808"/>
                    </a:ext>
                  </a:extLst>
                </a:gridCol>
                <a:gridCol w="272118">
                  <a:extLst>
                    <a:ext uri="{9D8B030D-6E8A-4147-A177-3AD203B41FA5}">
                      <a16:colId xmlns:a16="http://schemas.microsoft.com/office/drawing/2014/main" val="1920948058"/>
                    </a:ext>
                  </a:extLst>
                </a:gridCol>
                <a:gridCol w="2361634">
                  <a:extLst>
                    <a:ext uri="{9D8B030D-6E8A-4147-A177-3AD203B41FA5}">
                      <a16:colId xmlns:a16="http://schemas.microsoft.com/office/drawing/2014/main" val="2949399013"/>
                    </a:ext>
                  </a:extLst>
                </a:gridCol>
                <a:gridCol w="2147870">
                  <a:extLst>
                    <a:ext uri="{9D8B030D-6E8A-4147-A177-3AD203B41FA5}">
                      <a16:colId xmlns:a16="http://schemas.microsoft.com/office/drawing/2014/main" val="3956638289"/>
                    </a:ext>
                  </a:extLst>
                </a:gridCol>
              </a:tblGrid>
              <a:tr h="370840">
                <a:tc gridSpan="10">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800" b="0" dirty="0">
                          <a:solidFill>
                            <a:schemeClr val="tx1"/>
                          </a:solidFill>
                          <a:latin typeface="標楷體" panose="03000509000000000000" pitchFamily="65" charset="-120"/>
                          <a:ea typeface="標楷體" panose="03000509000000000000" pitchFamily="65" charset="-120"/>
                        </a:rPr>
                        <a:t>Source Port</a:t>
                      </a:r>
                      <a:endParaRPr lang="zh-TW" altLang="en-US" sz="18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2">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Destination Port</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3121069"/>
                  </a:ext>
                </a:extLst>
              </a:tr>
              <a:tr h="370840">
                <a:tc gridSpan="12">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Sequence Number</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8941478"/>
                  </a:ext>
                </a:extLst>
              </a:tr>
              <a:tr h="370840">
                <a:tc gridSpan="12">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Acknowledgment Number</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2996003"/>
                  </a:ext>
                </a:extLst>
              </a:tr>
              <a:tr h="370840">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Data Offset</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sz="1700" b="0" dirty="0">
                          <a:solidFill>
                            <a:schemeClr val="tx1"/>
                          </a:solidFill>
                          <a:latin typeface="標楷體" panose="03000509000000000000" pitchFamily="65" charset="-120"/>
                          <a:ea typeface="標楷體" panose="03000509000000000000" pitchFamily="65" charset="-120"/>
                        </a:rPr>
                        <a:t>Reserved</a:t>
                      </a:r>
                      <a:endParaRPr lang="zh-TW" altLang="en-US" sz="17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CWR</a:t>
                      </a:r>
                      <a:endParaRPr lang="zh-TW" altLang="en-US" b="0" dirty="0">
                        <a:solidFill>
                          <a:schemeClr val="tx1"/>
                        </a:solidFill>
                        <a:latin typeface="標楷體" panose="03000509000000000000" pitchFamily="65" charset="-120"/>
                        <a:ea typeface="標楷體" panose="03000509000000000000" pitchFamily="65" charset="-120"/>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ECE</a:t>
                      </a:r>
                      <a:endParaRPr lang="zh-TW" altLang="en-US" b="0" dirty="0">
                        <a:solidFill>
                          <a:schemeClr val="tx1"/>
                        </a:solidFill>
                        <a:latin typeface="標楷體" panose="03000509000000000000" pitchFamily="65" charset="-120"/>
                        <a:ea typeface="標楷體" panose="03000509000000000000" pitchFamily="65" charset="-120"/>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URG</a:t>
                      </a:r>
                      <a:endParaRPr lang="zh-TW" altLang="en-US" b="0" dirty="0">
                        <a:solidFill>
                          <a:schemeClr val="tx1"/>
                        </a:solidFill>
                        <a:latin typeface="標楷體" panose="03000509000000000000" pitchFamily="65" charset="-120"/>
                        <a:ea typeface="標楷體" panose="03000509000000000000" pitchFamily="65" charset="-120"/>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ACK</a:t>
                      </a:r>
                      <a:endParaRPr lang="zh-TW" altLang="en-US" b="0" dirty="0">
                        <a:solidFill>
                          <a:schemeClr val="tx1"/>
                        </a:solidFill>
                        <a:latin typeface="標楷體" panose="03000509000000000000" pitchFamily="65" charset="-120"/>
                        <a:ea typeface="標楷體" panose="03000509000000000000" pitchFamily="65" charset="-120"/>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PSH</a:t>
                      </a:r>
                      <a:endParaRPr lang="zh-TW" altLang="en-US" b="0" dirty="0">
                        <a:solidFill>
                          <a:schemeClr val="tx1"/>
                        </a:solidFill>
                        <a:latin typeface="標楷體" panose="03000509000000000000" pitchFamily="65" charset="-120"/>
                        <a:ea typeface="標楷體" panose="03000509000000000000" pitchFamily="65" charset="-120"/>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RST</a:t>
                      </a:r>
                      <a:endParaRPr lang="zh-TW" altLang="en-US" b="0" dirty="0">
                        <a:solidFill>
                          <a:schemeClr val="tx1"/>
                        </a:solidFill>
                        <a:latin typeface="標楷體" panose="03000509000000000000" pitchFamily="65" charset="-120"/>
                        <a:ea typeface="標楷體" panose="03000509000000000000" pitchFamily="65" charset="-120"/>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SYN</a:t>
                      </a:r>
                      <a:endParaRPr lang="zh-TW" altLang="en-US" b="0" dirty="0">
                        <a:solidFill>
                          <a:schemeClr val="tx1"/>
                        </a:solidFill>
                        <a:latin typeface="標楷體" panose="03000509000000000000" pitchFamily="65" charset="-120"/>
                        <a:ea typeface="標楷體" panose="03000509000000000000" pitchFamily="65" charset="-120"/>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FIN</a:t>
                      </a:r>
                      <a:endParaRPr lang="zh-TW" altLang="en-US" b="0" dirty="0">
                        <a:solidFill>
                          <a:schemeClr val="tx1"/>
                        </a:solidFill>
                        <a:latin typeface="標楷體" panose="03000509000000000000" pitchFamily="65" charset="-120"/>
                        <a:ea typeface="標楷體" panose="03000509000000000000" pitchFamily="65" charset="-120"/>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Window Size</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1334021"/>
                  </a:ext>
                </a:extLst>
              </a:tr>
              <a:tr h="370840">
                <a:tc gridSpan="10">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Checksum</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2">
                  <a:txBody>
                    <a:bodyPr/>
                    <a:lstStyle/>
                    <a:p>
                      <a:pPr algn="ctr"/>
                      <a:r>
                        <a:rPr lang="en-US" altLang="zh-TW" dirty="0">
                          <a:latin typeface="標楷體" panose="03000509000000000000" pitchFamily="65" charset="-120"/>
                          <a:ea typeface="標楷體" panose="03000509000000000000" pitchFamily="65" charset="-120"/>
                        </a:rPr>
                        <a:t>Urgent Pointer</a:t>
                      </a:r>
                      <a:endParaRPr lang="zh-TW" altLang="en-US" dirty="0">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0709402"/>
                  </a:ext>
                </a:extLst>
              </a:tr>
              <a:tr h="370840">
                <a:tc gridSpan="11">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Options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Padding</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7200663"/>
                  </a:ext>
                </a:extLst>
              </a:tr>
            </a:tbl>
          </a:graphicData>
        </a:graphic>
      </p:graphicFrame>
      <p:sp>
        <p:nvSpPr>
          <p:cNvPr id="27" name="文字方塊 26"/>
          <p:cNvSpPr txBox="1"/>
          <p:nvPr/>
        </p:nvSpPr>
        <p:spPr>
          <a:xfrm>
            <a:off x="1054281" y="3840651"/>
            <a:ext cx="301686" cy="369332"/>
          </a:xfrm>
          <a:prstGeom prst="rect">
            <a:avLst/>
          </a:prstGeom>
          <a:noFill/>
        </p:spPr>
        <p:txBody>
          <a:bodyPr wrap="none" rtlCol="0">
            <a:spAutoFit/>
          </a:bodyPr>
          <a:lstStyle/>
          <a:p>
            <a:r>
              <a:rPr lang="en-US" altLang="zh-TW" dirty="0"/>
              <a:t>0</a:t>
            </a:r>
            <a:endParaRPr lang="zh-TW" altLang="en-US" dirty="0"/>
          </a:p>
        </p:txBody>
      </p:sp>
      <p:sp>
        <p:nvSpPr>
          <p:cNvPr id="28" name="文字方塊 27"/>
          <p:cNvSpPr txBox="1"/>
          <p:nvPr/>
        </p:nvSpPr>
        <p:spPr>
          <a:xfrm>
            <a:off x="2111949" y="3840651"/>
            <a:ext cx="301686" cy="369332"/>
          </a:xfrm>
          <a:prstGeom prst="rect">
            <a:avLst/>
          </a:prstGeom>
          <a:noFill/>
        </p:spPr>
        <p:txBody>
          <a:bodyPr wrap="none" rtlCol="0">
            <a:spAutoFit/>
          </a:bodyPr>
          <a:lstStyle/>
          <a:p>
            <a:r>
              <a:rPr lang="en-US" altLang="zh-TW" dirty="0"/>
              <a:t>4</a:t>
            </a:r>
            <a:endParaRPr lang="zh-TW" altLang="en-US" dirty="0"/>
          </a:p>
        </p:txBody>
      </p:sp>
      <p:sp>
        <p:nvSpPr>
          <p:cNvPr id="29" name="文字方塊 28"/>
          <p:cNvSpPr txBox="1"/>
          <p:nvPr/>
        </p:nvSpPr>
        <p:spPr>
          <a:xfrm>
            <a:off x="3184959" y="3840651"/>
            <a:ext cx="301686" cy="369332"/>
          </a:xfrm>
          <a:prstGeom prst="rect">
            <a:avLst/>
          </a:prstGeom>
          <a:noFill/>
        </p:spPr>
        <p:txBody>
          <a:bodyPr wrap="none" rtlCol="0">
            <a:spAutoFit/>
          </a:bodyPr>
          <a:lstStyle/>
          <a:p>
            <a:r>
              <a:rPr lang="en-US" altLang="zh-TW" dirty="0"/>
              <a:t>8</a:t>
            </a:r>
            <a:endParaRPr lang="zh-TW" altLang="en-US" dirty="0"/>
          </a:p>
        </p:txBody>
      </p:sp>
      <p:sp>
        <p:nvSpPr>
          <p:cNvPr id="30" name="文字方塊 29"/>
          <p:cNvSpPr txBox="1"/>
          <p:nvPr/>
        </p:nvSpPr>
        <p:spPr>
          <a:xfrm>
            <a:off x="5140283" y="3840651"/>
            <a:ext cx="418704" cy="369332"/>
          </a:xfrm>
          <a:prstGeom prst="rect">
            <a:avLst/>
          </a:prstGeom>
          <a:noFill/>
        </p:spPr>
        <p:txBody>
          <a:bodyPr wrap="none" rtlCol="0">
            <a:spAutoFit/>
          </a:bodyPr>
          <a:lstStyle/>
          <a:p>
            <a:r>
              <a:rPr lang="en-US" altLang="zh-TW" dirty="0"/>
              <a:t>15</a:t>
            </a:r>
            <a:endParaRPr lang="zh-TW" altLang="en-US" dirty="0"/>
          </a:p>
        </p:txBody>
      </p:sp>
      <p:sp>
        <p:nvSpPr>
          <p:cNvPr id="31" name="文字方塊 30"/>
          <p:cNvSpPr txBox="1"/>
          <p:nvPr/>
        </p:nvSpPr>
        <p:spPr>
          <a:xfrm>
            <a:off x="5449670" y="3841664"/>
            <a:ext cx="418704" cy="369332"/>
          </a:xfrm>
          <a:prstGeom prst="rect">
            <a:avLst/>
          </a:prstGeom>
          <a:noFill/>
        </p:spPr>
        <p:txBody>
          <a:bodyPr wrap="none" rtlCol="0">
            <a:spAutoFit/>
          </a:bodyPr>
          <a:lstStyle/>
          <a:p>
            <a:r>
              <a:rPr lang="en-US" altLang="zh-TW" dirty="0"/>
              <a:t>16</a:t>
            </a:r>
            <a:endParaRPr lang="zh-TW" altLang="en-US" dirty="0"/>
          </a:p>
        </p:txBody>
      </p:sp>
      <p:sp>
        <p:nvSpPr>
          <p:cNvPr id="32" name="文字方塊 31"/>
          <p:cNvSpPr txBox="1"/>
          <p:nvPr/>
        </p:nvSpPr>
        <p:spPr>
          <a:xfrm>
            <a:off x="9602055" y="3840651"/>
            <a:ext cx="418704" cy="369332"/>
          </a:xfrm>
          <a:prstGeom prst="rect">
            <a:avLst/>
          </a:prstGeom>
          <a:noFill/>
        </p:spPr>
        <p:txBody>
          <a:bodyPr wrap="none" rtlCol="0">
            <a:spAutoFit/>
          </a:bodyPr>
          <a:lstStyle/>
          <a:p>
            <a:r>
              <a:rPr lang="en-US" altLang="zh-TW" dirty="0"/>
              <a:t>31</a:t>
            </a:r>
            <a:endParaRPr lang="zh-TW" altLang="en-US" dirty="0"/>
          </a:p>
        </p:txBody>
      </p:sp>
      <p:sp>
        <p:nvSpPr>
          <p:cNvPr id="33" name="左大括弧 32"/>
          <p:cNvSpPr/>
          <p:nvPr/>
        </p:nvSpPr>
        <p:spPr>
          <a:xfrm>
            <a:off x="792885" y="4209983"/>
            <a:ext cx="247027" cy="2118898"/>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TW" altLang="en-US"/>
          </a:p>
        </p:txBody>
      </p:sp>
      <p:sp>
        <p:nvSpPr>
          <p:cNvPr id="34" name="文字方塊 33"/>
          <p:cNvSpPr txBox="1"/>
          <p:nvPr/>
        </p:nvSpPr>
        <p:spPr>
          <a:xfrm rot="16200000">
            <a:off x="2575" y="5084766"/>
            <a:ext cx="977255" cy="369332"/>
          </a:xfrm>
          <a:prstGeom prst="rect">
            <a:avLst/>
          </a:prstGeom>
          <a:noFill/>
        </p:spPr>
        <p:txBody>
          <a:bodyPr wrap="none" rtlCol="0">
            <a:spAutoFit/>
          </a:bodyPr>
          <a:lstStyle/>
          <a:p>
            <a:r>
              <a:rPr lang="en-US" altLang="zh-TW" dirty="0"/>
              <a:t>20 bytes</a:t>
            </a:r>
            <a:endParaRPr lang="zh-TW" altLang="en-US" dirty="0"/>
          </a:p>
        </p:txBody>
      </p:sp>
    </p:spTree>
    <p:extLst>
      <p:ext uri="{BB962C8B-B14F-4D97-AF65-F5344CB8AC3E}">
        <p14:creationId xmlns:p14="http://schemas.microsoft.com/office/powerpoint/2010/main" val="567236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26"/>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23"/>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12"/>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42" presetClass="path" presetSubtype="0" accel="50000" decel="50000" fill="hold" grpId="0" nodeType="clickEffect">
                                  <p:stCondLst>
                                    <p:cond delay="0"/>
                                  </p:stCondLst>
                                  <p:childTnLst>
                                    <p:animMotion origin="layout" path="M -2.29167E-6 -0.00139 L -0.61224 -0.06737 " pathEditMode="relative" rAng="0" ptsTypes="AA">
                                      <p:cBhvr>
                                        <p:cTn id="50" dur="2000" fill="hold"/>
                                        <p:tgtEl>
                                          <p:spTgt spid="8"/>
                                        </p:tgtEl>
                                        <p:attrNameLst>
                                          <p:attrName>ppt_x</p:attrName>
                                          <p:attrName>ppt_y</p:attrName>
                                        </p:attrNameLst>
                                      </p:cBhvr>
                                      <p:rCtr x="-30612" y="-3310"/>
                                    </p:animMotion>
                                  </p:childTnLst>
                                </p:cTn>
                              </p:par>
                            </p:childTnLst>
                          </p:cTn>
                        </p:par>
                        <p:par>
                          <p:cTn id="51" fill="hold">
                            <p:stCondLst>
                              <p:cond delay="2000"/>
                            </p:stCondLst>
                            <p:childTnLst>
                              <p:par>
                                <p:cTn id="52" presetID="1" presetClass="entr" presetSubtype="0" fill="hold" grpId="1" nodeType="afterEffect">
                                  <p:stCondLst>
                                    <p:cond delay="0"/>
                                  </p:stCondLst>
                                  <p:childTnLst>
                                    <p:set>
                                      <p:cBhvr>
                                        <p:cTn id="53" dur="1" fill="hold">
                                          <p:stCondLst>
                                            <p:cond delay="0"/>
                                          </p:stCondLst>
                                        </p:cTn>
                                        <p:tgtEl>
                                          <p:spTgt spid="24"/>
                                        </p:tgtEl>
                                        <p:attrNameLst>
                                          <p:attrName>style.visibility</p:attrName>
                                        </p:attrNameLst>
                                      </p:cBhvr>
                                      <p:to>
                                        <p:strVal val="visible"/>
                                      </p:to>
                                    </p:set>
                                  </p:childTnLst>
                                </p:cTn>
                              </p:par>
                            </p:childTnLst>
                          </p:cTn>
                        </p:par>
                        <p:par>
                          <p:cTn id="54" fill="hold">
                            <p:stCondLst>
                              <p:cond delay="2000"/>
                            </p:stCondLst>
                            <p:childTnLst>
                              <p:par>
                                <p:cTn id="55" presetID="1" presetClass="entr" presetSubtype="0"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childTnLst>
                          </p:cTn>
                        </p:par>
                        <p:par>
                          <p:cTn id="57" fill="hold">
                            <p:stCondLst>
                              <p:cond delay="2000"/>
                            </p:stCondLst>
                            <p:childTnLst>
                              <p:par>
                                <p:cTn id="58" presetID="1" presetClass="entr" presetSubtype="0" fill="hold" nodeType="afterEffect">
                                  <p:stCondLst>
                                    <p:cond delay="0"/>
                                  </p:stCondLst>
                                  <p:childTnLst>
                                    <p:set>
                                      <p:cBhvr>
                                        <p:cTn id="59" dur="1" fill="hold">
                                          <p:stCondLst>
                                            <p:cond delay="0"/>
                                          </p:stCondLst>
                                        </p:cTn>
                                        <p:tgtEl>
                                          <p:spTgt spid="12"/>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42" presetClass="path" presetSubtype="0" accel="50000" decel="50000" fill="hold" grpId="0" nodeType="clickEffect">
                                  <p:stCondLst>
                                    <p:cond delay="0"/>
                                  </p:stCondLst>
                                  <p:childTnLst>
                                    <p:animMotion origin="layout" path="M -4.375E-6 4.81481E-6 L -0.65182 0.15601 " pathEditMode="relative" rAng="0" ptsTypes="AA">
                                      <p:cBhvr>
                                        <p:cTn id="63" dur="2000" fill="hold"/>
                                        <p:tgtEl>
                                          <p:spTgt spid="9"/>
                                        </p:tgtEl>
                                        <p:attrNameLst>
                                          <p:attrName>ppt_x</p:attrName>
                                          <p:attrName>ppt_y</p:attrName>
                                        </p:attrNameLst>
                                      </p:cBhvr>
                                      <p:rCtr x="-32591" y="7801"/>
                                    </p:animMotion>
                                  </p:childTnLst>
                                </p:cTn>
                              </p:par>
                            </p:childTnLst>
                          </p:cTn>
                        </p:par>
                        <p:par>
                          <p:cTn id="64" fill="hold">
                            <p:stCondLst>
                              <p:cond delay="2000"/>
                            </p:stCondLst>
                            <p:childTnLst>
                              <p:par>
                                <p:cTn id="65" presetID="1" presetClass="entr" presetSubtype="0"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childTnLst>
                                </p:cTn>
                              </p:par>
                            </p:childTnLst>
                          </p:cTn>
                        </p:par>
                        <p:par>
                          <p:cTn id="67" fill="hold">
                            <p:stCondLst>
                              <p:cond delay="2000"/>
                            </p:stCondLst>
                            <p:childTnLst>
                              <p:par>
                                <p:cTn id="68" presetID="1" presetClass="entr" presetSubtype="0" fill="hold" grpId="1" nodeType="afterEffect">
                                  <p:stCondLst>
                                    <p:cond delay="0"/>
                                  </p:stCondLst>
                                  <p:childTnLst>
                                    <p:set>
                                      <p:cBhvr>
                                        <p:cTn id="69" dur="1" fill="hold">
                                          <p:stCondLst>
                                            <p:cond delay="0"/>
                                          </p:stCondLst>
                                        </p:cTn>
                                        <p:tgtEl>
                                          <p:spTgt spid="20"/>
                                        </p:tgtEl>
                                        <p:attrNameLst>
                                          <p:attrName>style.visibility</p:attrName>
                                        </p:attrNameLst>
                                      </p:cBhvr>
                                      <p:to>
                                        <p:strVal val="visible"/>
                                      </p:to>
                                    </p:set>
                                  </p:childTnLst>
                                </p:cTn>
                              </p:par>
                            </p:childTnLst>
                          </p:cTn>
                        </p:par>
                        <p:par>
                          <p:cTn id="70" fill="hold">
                            <p:stCondLst>
                              <p:cond delay="2000"/>
                            </p:stCondLst>
                            <p:childTnLst>
                              <p:par>
                                <p:cTn id="71" presetID="1" presetClass="entr" presetSubtype="0" fill="hold" grpId="1" nodeType="afterEffect">
                                  <p:stCondLst>
                                    <p:cond delay="0"/>
                                  </p:stCondLst>
                                  <p:childTnLst>
                                    <p:set>
                                      <p:cBhvr>
                                        <p:cTn id="72" dur="1" fill="hold">
                                          <p:stCondLst>
                                            <p:cond delay="0"/>
                                          </p:stCondLst>
                                        </p:cTn>
                                        <p:tgtEl>
                                          <p:spTgt spid="21"/>
                                        </p:tgtEl>
                                        <p:attrNameLst>
                                          <p:attrName>style.visibility</p:attrName>
                                        </p:attrNameLst>
                                      </p:cBhvr>
                                      <p:to>
                                        <p:strVal val="visible"/>
                                      </p:to>
                                    </p:set>
                                  </p:childTnLst>
                                </p:cTn>
                              </p:par>
                              <p:par>
                                <p:cTn id="73" presetID="1" presetClass="entr" presetSubtype="0" fill="hold" grpId="1" nodeType="with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par>
                                <p:cTn id="75" presetID="1" presetClass="entr" presetSubtype="0" fill="hold" grpId="1" nodeType="withEffect">
                                  <p:stCondLst>
                                    <p:cond delay="0"/>
                                  </p:stCondLst>
                                  <p:childTnLst>
                                    <p:set>
                                      <p:cBhvr>
                                        <p:cTn id="76" dur="1" fill="hold">
                                          <p:stCondLst>
                                            <p:cond delay="0"/>
                                          </p:stCondLst>
                                        </p:cTn>
                                        <p:tgtEl>
                                          <p:spTgt spid="15"/>
                                        </p:tgtEl>
                                        <p:attrNameLst>
                                          <p:attrName>style.visibility</p:attrName>
                                        </p:attrNameLst>
                                      </p:cBhvr>
                                      <p:to>
                                        <p:strVal val="visible"/>
                                      </p:to>
                                    </p:set>
                                  </p:childTnLst>
                                </p:cTn>
                              </p:par>
                              <p:par>
                                <p:cTn id="77" presetID="1" presetClass="entr" presetSubtype="0" fill="hold" grpId="1" nodeType="withEffect">
                                  <p:stCondLst>
                                    <p:cond delay="0"/>
                                  </p:stCondLst>
                                  <p:childTnLst>
                                    <p:set>
                                      <p:cBhvr>
                                        <p:cTn id="78" dur="1" fill="hold">
                                          <p:stCondLst>
                                            <p:cond delay="0"/>
                                          </p:stCondLst>
                                        </p:cTn>
                                        <p:tgtEl>
                                          <p:spTgt spid="16"/>
                                        </p:tgtEl>
                                        <p:attrNameLst>
                                          <p:attrName>style.visibility</p:attrName>
                                        </p:attrNameLst>
                                      </p:cBhvr>
                                      <p:to>
                                        <p:strVal val="visible"/>
                                      </p:to>
                                    </p:set>
                                  </p:childTnLst>
                                </p:cTn>
                              </p:par>
                              <p:par>
                                <p:cTn id="79" presetID="1" presetClass="entr" presetSubtype="0" fill="hold" grpId="1" nodeType="withEffect">
                                  <p:stCondLst>
                                    <p:cond delay="0"/>
                                  </p:stCondLst>
                                  <p:childTnLst>
                                    <p:set>
                                      <p:cBhvr>
                                        <p:cTn id="80" dur="1" fill="hold">
                                          <p:stCondLst>
                                            <p:cond delay="0"/>
                                          </p:stCondLst>
                                        </p:cTn>
                                        <p:tgtEl>
                                          <p:spTgt spid="17"/>
                                        </p:tgtEl>
                                        <p:attrNameLst>
                                          <p:attrName>style.visibility</p:attrName>
                                        </p:attrNameLst>
                                      </p:cBhvr>
                                      <p:to>
                                        <p:strVal val="visible"/>
                                      </p:to>
                                    </p:set>
                                  </p:childTnLst>
                                </p:cTn>
                              </p:par>
                              <p:par>
                                <p:cTn id="81" presetID="1" presetClass="entr" presetSubtype="0" fill="hold" grpId="1" nodeType="withEffect">
                                  <p:stCondLst>
                                    <p:cond delay="0"/>
                                  </p:stCondLst>
                                  <p:childTnLst>
                                    <p:set>
                                      <p:cBhvr>
                                        <p:cTn id="82" dur="1" fill="hold">
                                          <p:stCondLst>
                                            <p:cond delay="0"/>
                                          </p:stCondLst>
                                        </p:cTn>
                                        <p:tgtEl>
                                          <p:spTgt spid="18"/>
                                        </p:tgtEl>
                                        <p:attrNameLst>
                                          <p:attrName>style.visibility</p:attrName>
                                        </p:attrNameLst>
                                      </p:cBhvr>
                                      <p:to>
                                        <p:strVal val="visible"/>
                                      </p:to>
                                    </p:set>
                                  </p:childTnLst>
                                </p:cTn>
                              </p:par>
                              <p:par>
                                <p:cTn id="83" presetID="1" presetClass="entr" presetSubtype="0" fill="hold" grpId="1" nodeType="withEffect">
                                  <p:stCondLst>
                                    <p:cond delay="0"/>
                                  </p:stCondLst>
                                  <p:childTnLst>
                                    <p:set>
                                      <p:cBhvr>
                                        <p:cTn id="84" dur="1" fill="hold">
                                          <p:stCondLst>
                                            <p:cond delay="0"/>
                                          </p:stCondLst>
                                        </p:cTn>
                                        <p:tgtEl>
                                          <p:spTgt spid="19"/>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42" presetClass="path" presetSubtype="0" accel="50000" decel="50000" fill="hold" grpId="0" nodeType="clickEffect">
                                  <p:stCondLst>
                                    <p:cond delay="0"/>
                                  </p:stCondLst>
                                  <p:childTnLst>
                                    <p:animMotion origin="layout" path="M 3.33333E-6 4.81481E-6 L -0.7112 0.57268 " pathEditMode="relative" rAng="0" ptsTypes="AA">
                                      <p:cBhvr>
                                        <p:cTn id="88" dur="2000" fill="hold"/>
                                        <p:tgtEl>
                                          <p:spTgt spid="10"/>
                                        </p:tgtEl>
                                        <p:attrNameLst>
                                          <p:attrName>ppt_x</p:attrName>
                                          <p:attrName>ppt_y</p:attrName>
                                        </p:attrNameLst>
                                      </p:cBhvr>
                                      <p:rCtr x="-35560" y="28634"/>
                                    </p:animMotion>
                                  </p:childTnLst>
                                </p:cTn>
                              </p:par>
                            </p:childTnLst>
                          </p:cTn>
                        </p:par>
                        <p:par>
                          <p:cTn id="89" fill="hold">
                            <p:stCondLst>
                              <p:cond delay="2000"/>
                            </p:stCondLst>
                            <p:childTnLst>
                              <p:par>
                                <p:cTn id="90" presetID="1" presetClass="entr" presetSubtype="0" fill="hold" nodeType="afterEffect">
                                  <p:stCondLst>
                                    <p:cond delay="0"/>
                                  </p:stCondLst>
                                  <p:childTnLst>
                                    <p:set>
                                      <p:cBhvr>
                                        <p:cTn id="91" dur="1" fill="hold">
                                          <p:stCondLst>
                                            <p:cond delay="0"/>
                                          </p:stCondLst>
                                        </p:cTn>
                                        <p:tgtEl>
                                          <p:spTgt spid="26"/>
                                        </p:tgtEl>
                                        <p:attrNameLst>
                                          <p:attrName>style.visibility</p:attrName>
                                        </p:attrNameLst>
                                      </p:cBhvr>
                                      <p:to>
                                        <p:strVal val="visible"/>
                                      </p:to>
                                    </p:set>
                                  </p:childTnLst>
                                </p:cTn>
                              </p:par>
                            </p:childTnLst>
                          </p:cTn>
                        </p:par>
                        <p:par>
                          <p:cTn id="92" fill="hold">
                            <p:stCondLst>
                              <p:cond delay="2000"/>
                            </p:stCondLst>
                            <p:childTnLst>
                              <p:par>
                                <p:cTn id="93" presetID="1" presetClass="entr" presetSubtype="0" fill="hold" grpId="1" nodeType="afterEffect">
                                  <p:stCondLst>
                                    <p:cond delay="0"/>
                                  </p:stCondLst>
                                  <p:childTnLst>
                                    <p:set>
                                      <p:cBhvr>
                                        <p:cTn id="94" dur="1" fill="hold">
                                          <p:stCondLst>
                                            <p:cond delay="0"/>
                                          </p:stCondLst>
                                        </p:cTn>
                                        <p:tgtEl>
                                          <p:spTgt spid="27"/>
                                        </p:tgtEl>
                                        <p:attrNameLst>
                                          <p:attrName>style.visibility</p:attrName>
                                        </p:attrNameLst>
                                      </p:cBhvr>
                                      <p:to>
                                        <p:strVal val="visible"/>
                                      </p:to>
                                    </p:set>
                                  </p:childTnLst>
                                </p:cTn>
                              </p:par>
                            </p:childTnLst>
                          </p:cTn>
                        </p:par>
                        <p:par>
                          <p:cTn id="95" fill="hold">
                            <p:stCondLst>
                              <p:cond delay="2000"/>
                            </p:stCondLst>
                            <p:childTnLst>
                              <p:par>
                                <p:cTn id="96" presetID="1" presetClass="entr" presetSubtype="0" fill="hold" grpId="1" nodeType="afterEffect">
                                  <p:stCondLst>
                                    <p:cond delay="0"/>
                                  </p:stCondLst>
                                  <p:childTnLst>
                                    <p:set>
                                      <p:cBhvr>
                                        <p:cTn id="97" dur="1" fill="hold">
                                          <p:stCondLst>
                                            <p:cond delay="0"/>
                                          </p:stCondLst>
                                        </p:cTn>
                                        <p:tgtEl>
                                          <p:spTgt spid="28"/>
                                        </p:tgtEl>
                                        <p:attrNameLst>
                                          <p:attrName>style.visibility</p:attrName>
                                        </p:attrNameLst>
                                      </p:cBhvr>
                                      <p:to>
                                        <p:strVal val="visible"/>
                                      </p:to>
                                    </p:set>
                                  </p:childTnLst>
                                </p:cTn>
                              </p:par>
                            </p:childTnLst>
                          </p:cTn>
                        </p:par>
                        <p:par>
                          <p:cTn id="98" fill="hold">
                            <p:stCondLst>
                              <p:cond delay="2000"/>
                            </p:stCondLst>
                            <p:childTnLst>
                              <p:par>
                                <p:cTn id="99" presetID="1" presetClass="entr" presetSubtype="0" fill="hold" grpId="1" nodeType="afterEffect">
                                  <p:stCondLst>
                                    <p:cond delay="0"/>
                                  </p:stCondLst>
                                  <p:childTnLst>
                                    <p:set>
                                      <p:cBhvr>
                                        <p:cTn id="100" dur="1" fill="hold">
                                          <p:stCondLst>
                                            <p:cond delay="0"/>
                                          </p:stCondLst>
                                        </p:cTn>
                                        <p:tgtEl>
                                          <p:spTgt spid="29"/>
                                        </p:tgtEl>
                                        <p:attrNameLst>
                                          <p:attrName>style.visibility</p:attrName>
                                        </p:attrNameLst>
                                      </p:cBhvr>
                                      <p:to>
                                        <p:strVal val="visible"/>
                                      </p:to>
                                    </p:set>
                                  </p:childTnLst>
                                </p:cTn>
                              </p:par>
                            </p:childTnLst>
                          </p:cTn>
                        </p:par>
                        <p:par>
                          <p:cTn id="101" fill="hold">
                            <p:stCondLst>
                              <p:cond delay="2000"/>
                            </p:stCondLst>
                            <p:childTnLst>
                              <p:par>
                                <p:cTn id="102" presetID="1" presetClass="entr" presetSubtype="0" fill="hold" grpId="1" nodeType="afterEffect">
                                  <p:stCondLst>
                                    <p:cond delay="0"/>
                                  </p:stCondLst>
                                  <p:childTnLst>
                                    <p:set>
                                      <p:cBhvr>
                                        <p:cTn id="103" dur="1" fill="hold">
                                          <p:stCondLst>
                                            <p:cond delay="0"/>
                                          </p:stCondLst>
                                        </p:cTn>
                                        <p:tgtEl>
                                          <p:spTgt spid="30"/>
                                        </p:tgtEl>
                                        <p:attrNameLst>
                                          <p:attrName>style.visibility</p:attrName>
                                        </p:attrNameLst>
                                      </p:cBhvr>
                                      <p:to>
                                        <p:strVal val="visible"/>
                                      </p:to>
                                    </p:set>
                                  </p:childTnLst>
                                </p:cTn>
                              </p:par>
                            </p:childTnLst>
                          </p:cTn>
                        </p:par>
                        <p:par>
                          <p:cTn id="104" fill="hold">
                            <p:stCondLst>
                              <p:cond delay="2000"/>
                            </p:stCondLst>
                            <p:childTnLst>
                              <p:par>
                                <p:cTn id="105" presetID="1" presetClass="entr" presetSubtype="0" fill="hold" grpId="1" nodeType="afterEffect">
                                  <p:stCondLst>
                                    <p:cond delay="0"/>
                                  </p:stCondLst>
                                  <p:childTnLst>
                                    <p:set>
                                      <p:cBhvr>
                                        <p:cTn id="106" dur="1" fill="hold">
                                          <p:stCondLst>
                                            <p:cond delay="0"/>
                                          </p:stCondLst>
                                        </p:cTn>
                                        <p:tgtEl>
                                          <p:spTgt spid="31"/>
                                        </p:tgtEl>
                                        <p:attrNameLst>
                                          <p:attrName>style.visibility</p:attrName>
                                        </p:attrNameLst>
                                      </p:cBhvr>
                                      <p:to>
                                        <p:strVal val="visible"/>
                                      </p:to>
                                    </p:set>
                                  </p:childTnLst>
                                </p:cTn>
                              </p:par>
                            </p:childTnLst>
                          </p:cTn>
                        </p:par>
                        <p:par>
                          <p:cTn id="107" fill="hold">
                            <p:stCondLst>
                              <p:cond delay="2000"/>
                            </p:stCondLst>
                            <p:childTnLst>
                              <p:par>
                                <p:cTn id="108" presetID="1" presetClass="entr" presetSubtype="0" fill="hold" grpId="1" nodeType="afterEffect">
                                  <p:stCondLst>
                                    <p:cond delay="0"/>
                                  </p:stCondLst>
                                  <p:childTnLst>
                                    <p:set>
                                      <p:cBhvr>
                                        <p:cTn id="109" dur="1" fill="hold">
                                          <p:stCondLst>
                                            <p:cond delay="0"/>
                                          </p:stCondLst>
                                        </p:cTn>
                                        <p:tgtEl>
                                          <p:spTgt spid="32"/>
                                        </p:tgtEl>
                                        <p:attrNameLst>
                                          <p:attrName>style.visibility</p:attrName>
                                        </p:attrNameLst>
                                      </p:cBhvr>
                                      <p:to>
                                        <p:strVal val="visible"/>
                                      </p:to>
                                    </p:set>
                                  </p:childTnLst>
                                </p:cTn>
                              </p:par>
                            </p:childTnLst>
                          </p:cTn>
                        </p:par>
                        <p:par>
                          <p:cTn id="110" fill="hold">
                            <p:stCondLst>
                              <p:cond delay="2000"/>
                            </p:stCondLst>
                            <p:childTnLst>
                              <p:par>
                                <p:cTn id="111" presetID="1" presetClass="entr" presetSubtype="0" fill="hold" grpId="1" nodeType="afterEffect">
                                  <p:stCondLst>
                                    <p:cond delay="0"/>
                                  </p:stCondLst>
                                  <p:childTnLst>
                                    <p:set>
                                      <p:cBhvr>
                                        <p:cTn id="112" dur="1" fill="hold">
                                          <p:stCondLst>
                                            <p:cond delay="0"/>
                                          </p:stCondLst>
                                        </p:cTn>
                                        <p:tgtEl>
                                          <p:spTgt spid="33"/>
                                        </p:tgtEl>
                                        <p:attrNameLst>
                                          <p:attrName>style.visibility</p:attrName>
                                        </p:attrNameLst>
                                      </p:cBhvr>
                                      <p:to>
                                        <p:strVal val="visible"/>
                                      </p:to>
                                    </p:set>
                                  </p:childTnLst>
                                </p:cTn>
                              </p:par>
                            </p:childTnLst>
                          </p:cTn>
                        </p:par>
                        <p:par>
                          <p:cTn id="113" fill="hold">
                            <p:stCondLst>
                              <p:cond delay="2000"/>
                            </p:stCondLst>
                            <p:childTnLst>
                              <p:par>
                                <p:cTn id="114" presetID="1" presetClass="entr" presetSubtype="0" fill="hold" grpId="1" nodeType="afterEffect">
                                  <p:stCondLst>
                                    <p:cond delay="0"/>
                                  </p:stCondLst>
                                  <p:childTnLst>
                                    <p:set>
                                      <p:cBhvr>
                                        <p:cTn id="115"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4" grpId="0"/>
      <p:bldP spid="14" grpId="1"/>
      <p:bldP spid="15" grpId="0"/>
      <p:bldP spid="15" grpId="1"/>
      <p:bldP spid="16" grpId="0"/>
      <p:bldP spid="16" grpId="1"/>
      <p:bldP spid="17" grpId="0"/>
      <p:bldP spid="17" grpId="1"/>
      <p:bldP spid="18" grpId="0"/>
      <p:bldP spid="18" grpId="1"/>
      <p:bldP spid="19" grpId="0"/>
      <p:bldP spid="19" grpId="1"/>
      <p:bldP spid="20" grpId="0" animBg="1"/>
      <p:bldP spid="20" grpId="1" animBg="1"/>
      <p:bldP spid="21" grpId="0"/>
      <p:bldP spid="21" grpId="1"/>
      <p:bldP spid="24" grpId="0"/>
      <p:bldP spid="24" grpId="1"/>
      <p:bldP spid="27" grpId="0"/>
      <p:bldP spid="27" grpId="1"/>
      <p:bldP spid="28" grpId="0"/>
      <p:bldP spid="28" grpId="1"/>
      <p:bldP spid="29" grpId="0"/>
      <p:bldP spid="29" grpId="1"/>
      <p:bldP spid="30" grpId="0"/>
      <p:bldP spid="30" grpId="1"/>
      <p:bldP spid="31" grpId="0"/>
      <p:bldP spid="31" grpId="1"/>
      <p:bldP spid="32" grpId="0"/>
      <p:bldP spid="32" grpId="1"/>
      <p:bldP spid="33" grpId="0" animBg="1"/>
      <p:bldP spid="33" grpId="1" animBg="1"/>
      <p:bldP spid="34" grpId="0"/>
      <p:bldP spid="34" grpId="1"/>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標題 1"/>
          <p:cNvSpPr>
            <a:spLocks noGrp="1"/>
          </p:cNvSpPr>
          <p:nvPr>
            <p:ph type="title"/>
          </p:nvPr>
        </p:nvSpPr>
        <p:spPr>
          <a:xfrm>
            <a:off x="359118" y="138260"/>
            <a:ext cx="9726922" cy="851647"/>
          </a:xfrm>
        </p:spPr>
        <p:txBody>
          <a:bodyPr/>
          <a:lstStyle/>
          <a:p>
            <a:r>
              <a:rPr lang="en-US" altLang="zh-TW" dirty="0">
                <a:latin typeface="標楷體" panose="03000509000000000000" pitchFamily="65" charset="-120"/>
                <a:ea typeface="標楷體" panose="03000509000000000000" pitchFamily="65" charset="-120"/>
              </a:rPr>
              <a:t>ARP </a:t>
            </a:r>
            <a:r>
              <a:rPr lang="zh-TW" altLang="en-US" dirty="0">
                <a:latin typeface="標楷體" panose="03000509000000000000" pitchFamily="65" charset="-120"/>
                <a:ea typeface="標楷體" panose="03000509000000000000" pitchFamily="65" charset="-120"/>
              </a:rPr>
              <a:t>封包格式</a:t>
            </a:r>
            <a:endParaRPr lang="zh-TW" altLang="en-US" dirty="0"/>
          </a:p>
        </p:txBody>
      </p:sp>
      <p:graphicFrame>
        <p:nvGraphicFramePr>
          <p:cNvPr id="3" name="表格 2"/>
          <p:cNvGraphicFramePr>
            <a:graphicFrameLocks noGrp="1"/>
          </p:cNvGraphicFramePr>
          <p:nvPr>
            <p:extLst>
              <p:ext uri="{D42A27DB-BD31-4B8C-83A1-F6EECF244321}">
                <p14:modId xmlns:p14="http://schemas.microsoft.com/office/powerpoint/2010/main" val="3065704537"/>
              </p:ext>
            </p:extLst>
          </p:nvPr>
        </p:nvGraphicFramePr>
        <p:xfrm>
          <a:off x="3693723" y="1632574"/>
          <a:ext cx="4392177" cy="1005840"/>
        </p:xfrm>
        <a:graphic>
          <a:graphicData uri="http://schemas.openxmlformats.org/drawingml/2006/table">
            <a:tbl>
              <a:tblPr firstRow="1" bandRow="1">
                <a:tableStyleId>{5C22544A-7EE6-4342-B048-85BDC9FD1C3A}</a:tableStyleId>
              </a:tblPr>
              <a:tblGrid>
                <a:gridCol w="1464059">
                  <a:extLst>
                    <a:ext uri="{9D8B030D-6E8A-4147-A177-3AD203B41FA5}">
                      <a16:colId xmlns:a16="http://schemas.microsoft.com/office/drawing/2014/main" val="1742109167"/>
                    </a:ext>
                  </a:extLst>
                </a:gridCol>
                <a:gridCol w="1464059">
                  <a:extLst>
                    <a:ext uri="{9D8B030D-6E8A-4147-A177-3AD203B41FA5}">
                      <a16:colId xmlns:a16="http://schemas.microsoft.com/office/drawing/2014/main" val="948760349"/>
                    </a:ext>
                  </a:extLst>
                </a:gridCol>
                <a:gridCol w="1464059">
                  <a:extLst>
                    <a:ext uri="{9D8B030D-6E8A-4147-A177-3AD203B41FA5}">
                      <a16:colId xmlns:a16="http://schemas.microsoft.com/office/drawing/2014/main" val="1072465206"/>
                    </a:ext>
                  </a:extLst>
                </a:gridCol>
              </a:tblGrid>
              <a:tr h="335675">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48 bits</a:t>
                      </a: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48 bits</a:t>
                      </a: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16 bits</a:t>
                      </a: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1068393"/>
                  </a:ext>
                </a:extLst>
              </a:tr>
              <a:tr h="5793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b="0" dirty="0">
                          <a:solidFill>
                            <a:schemeClr val="tx1"/>
                          </a:solidFill>
                          <a:latin typeface="標楷體" panose="03000509000000000000" pitchFamily="65" charset="-120"/>
                          <a:ea typeface="標楷體" panose="03000509000000000000" pitchFamily="65" charset="-120"/>
                        </a:rPr>
                        <a:t>Destination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b="0" dirty="0">
                          <a:solidFill>
                            <a:schemeClr val="tx1"/>
                          </a:solidFill>
                          <a:latin typeface="標楷體" panose="03000509000000000000" pitchFamily="65" charset="-120"/>
                          <a:ea typeface="標楷體" panose="03000509000000000000" pitchFamily="65" charset="-120"/>
                        </a:rPr>
                        <a:t>Address</a:t>
                      </a: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b="0" dirty="0">
                          <a:solidFill>
                            <a:schemeClr val="tx1"/>
                          </a:solidFill>
                          <a:latin typeface="標楷體" panose="03000509000000000000" pitchFamily="65" charset="-120"/>
                          <a:ea typeface="標楷體" panose="03000509000000000000" pitchFamily="65" charset="-120"/>
                        </a:rPr>
                        <a:t>Source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b="0" dirty="0">
                          <a:solidFill>
                            <a:schemeClr val="tx1"/>
                          </a:solidFill>
                          <a:latin typeface="標楷體" panose="03000509000000000000" pitchFamily="65" charset="-120"/>
                          <a:ea typeface="標楷體" panose="03000509000000000000" pitchFamily="65" charset="-120"/>
                        </a:rPr>
                        <a:t>Address</a:t>
                      </a: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b="0" dirty="0">
                          <a:solidFill>
                            <a:schemeClr val="tx1"/>
                          </a:solidFill>
                          <a:latin typeface="標楷體" panose="03000509000000000000" pitchFamily="65" charset="-120"/>
                          <a:ea typeface="標楷體" panose="03000509000000000000" pitchFamily="65" charset="-120"/>
                        </a:rPr>
                        <a:t>Ether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b="0" dirty="0">
                          <a:solidFill>
                            <a:schemeClr val="tx1"/>
                          </a:solidFill>
                          <a:latin typeface="標楷體" panose="03000509000000000000" pitchFamily="65" charset="-120"/>
                          <a:ea typeface="標楷體" panose="03000509000000000000" pitchFamily="65" charset="-120"/>
                        </a:rPr>
                        <a:t>Type</a:t>
                      </a: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6913761"/>
                  </a:ext>
                </a:extLst>
              </a:tr>
            </a:tbl>
          </a:graphicData>
        </a:graphic>
      </p:graphicFrame>
      <p:graphicFrame>
        <p:nvGraphicFramePr>
          <p:cNvPr id="14" name="表格 13"/>
          <p:cNvGraphicFramePr>
            <a:graphicFrameLocks noGrp="1"/>
          </p:cNvGraphicFramePr>
          <p:nvPr>
            <p:extLst>
              <p:ext uri="{D42A27DB-BD31-4B8C-83A1-F6EECF244321}">
                <p14:modId xmlns:p14="http://schemas.microsoft.com/office/powerpoint/2010/main" val="3720490344"/>
              </p:ext>
            </p:extLst>
          </p:nvPr>
        </p:nvGraphicFramePr>
        <p:xfrm>
          <a:off x="1174374" y="3281082"/>
          <a:ext cx="10748682" cy="1903794"/>
        </p:xfrm>
        <a:graphic>
          <a:graphicData uri="http://schemas.openxmlformats.org/drawingml/2006/table">
            <a:tbl>
              <a:tblPr firstRow="1" bandRow="1">
                <a:tableStyleId>{5C22544A-7EE6-4342-B048-85BDC9FD1C3A}</a:tableStyleId>
              </a:tblPr>
              <a:tblGrid>
                <a:gridCol w="1194298">
                  <a:extLst>
                    <a:ext uri="{9D8B030D-6E8A-4147-A177-3AD203B41FA5}">
                      <a16:colId xmlns:a16="http://schemas.microsoft.com/office/drawing/2014/main" val="1595139013"/>
                    </a:ext>
                  </a:extLst>
                </a:gridCol>
                <a:gridCol w="1194298">
                  <a:extLst>
                    <a:ext uri="{9D8B030D-6E8A-4147-A177-3AD203B41FA5}">
                      <a16:colId xmlns:a16="http://schemas.microsoft.com/office/drawing/2014/main" val="1136198631"/>
                    </a:ext>
                  </a:extLst>
                </a:gridCol>
                <a:gridCol w="1194298">
                  <a:extLst>
                    <a:ext uri="{9D8B030D-6E8A-4147-A177-3AD203B41FA5}">
                      <a16:colId xmlns:a16="http://schemas.microsoft.com/office/drawing/2014/main" val="4136459679"/>
                    </a:ext>
                  </a:extLst>
                </a:gridCol>
                <a:gridCol w="1132544">
                  <a:extLst>
                    <a:ext uri="{9D8B030D-6E8A-4147-A177-3AD203B41FA5}">
                      <a16:colId xmlns:a16="http://schemas.microsoft.com/office/drawing/2014/main" val="2840975342"/>
                    </a:ext>
                  </a:extLst>
                </a:gridCol>
                <a:gridCol w="1271403">
                  <a:extLst>
                    <a:ext uri="{9D8B030D-6E8A-4147-A177-3AD203B41FA5}">
                      <a16:colId xmlns:a16="http://schemas.microsoft.com/office/drawing/2014/main" val="1914586616"/>
                    </a:ext>
                  </a:extLst>
                </a:gridCol>
                <a:gridCol w="1178947">
                  <a:extLst>
                    <a:ext uri="{9D8B030D-6E8A-4147-A177-3AD203B41FA5}">
                      <a16:colId xmlns:a16="http://schemas.microsoft.com/office/drawing/2014/main" val="222329781"/>
                    </a:ext>
                  </a:extLst>
                </a:gridCol>
                <a:gridCol w="1194298">
                  <a:extLst>
                    <a:ext uri="{9D8B030D-6E8A-4147-A177-3AD203B41FA5}">
                      <a16:colId xmlns:a16="http://schemas.microsoft.com/office/drawing/2014/main" val="4128322735"/>
                    </a:ext>
                  </a:extLst>
                </a:gridCol>
                <a:gridCol w="1194298">
                  <a:extLst>
                    <a:ext uri="{9D8B030D-6E8A-4147-A177-3AD203B41FA5}">
                      <a16:colId xmlns:a16="http://schemas.microsoft.com/office/drawing/2014/main" val="254767159"/>
                    </a:ext>
                  </a:extLst>
                </a:gridCol>
                <a:gridCol w="1194298">
                  <a:extLst>
                    <a:ext uri="{9D8B030D-6E8A-4147-A177-3AD203B41FA5}">
                      <a16:colId xmlns:a16="http://schemas.microsoft.com/office/drawing/2014/main" val="3623883675"/>
                    </a:ext>
                  </a:extLst>
                </a:gridCol>
              </a:tblGrid>
              <a:tr h="362485">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16 bits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16 bits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8 bits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8 bits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16 bits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48 bits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32 bits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48 bits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32 bits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25936746"/>
                  </a:ext>
                </a:extLst>
              </a:tr>
              <a:tr h="153803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b="0" dirty="0">
                          <a:solidFill>
                            <a:schemeClr val="tx1"/>
                          </a:solidFill>
                          <a:latin typeface="標楷體" panose="03000509000000000000" pitchFamily="65" charset="-120"/>
                          <a:ea typeface="標楷體" panose="03000509000000000000" pitchFamily="65" charset="-120"/>
                        </a:rPr>
                        <a:t>Hardware Type</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Protocol</a:t>
                      </a:r>
                      <a:r>
                        <a:rPr lang="en-US" altLang="zh-TW" b="0" baseline="0" dirty="0">
                          <a:solidFill>
                            <a:schemeClr val="tx1"/>
                          </a:solidFill>
                          <a:latin typeface="標楷體" panose="03000509000000000000" pitchFamily="65" charset="-120"/>
                          <a:ea typeface="標楷體" panose="03000509000000000000" pitchFamily="65" charset="-120"/>
                        </a:rPr>
                        <a:t> Type</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Hardware</a:t>
                      </a:r>
                    </a:p>
                    <a:p>
                      <a:pPr algn="ctr"/>
                      <a:r>
                        <a:rPr lang="en-US" altLang="zh-TW" b="0" dirty="0">
                          <a:solidFill>
                            <a:schemeClr val="tx1"/>
                          </a:solidFill>
                          <a:latin typeface="標楷體" panose="03000509000000000000" pitchFamily="65" charset="-120"/>
                          <a:ea typeface="標楷體" panose="03000509000000000000" pitchFamily="65" charset="-120"/>
                        </a:rPr>
                        <a:t>Address Length</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Protocol </a:t>
                      </a:r>
                    </a:p>
                    <a:p>
                      <a:pPr algn="ctr"/>
                      <a:r>
                        <a:rPr lang="en-US" altLang="zh-TW" b="0" dirty="0">
                          <a:solidFill>
                            <a:schemeClr val="tx1"/>
                          </a:solidFill>
                          <a:latin typeface="標楷體" panose="03000509000000000000" pitchFamily="65" charset="-120"/>
                          <a:ea typeface="標楷體" panose="03000509000000000000" pitchFamily="65" charset="-120"/>
                        </a:rPr>
                        <a:t>Address Length</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Operation</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Sender Hardware</a:t>
                      </a:r>
                      <a:r>
                        <a:rPr lang="en-US" altLang="zh-TW" b="0" baseline="0" dirty="0">
                          <a:solidFill>
                            <a:schemeClr val="tx1"/>
                          </a:solidFill>
                          <a:latin typeface="標楷體" panose="03000509000000000000" pitchFamily="65" charset="-120"/>
                          <a:ea typeface="標楷體" panose="03000509000000000000" pitchFamily="65" charset="-120"/>
                        </a:rPr>
                        <a:t> Address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b="0" dirty="0">
                          <a:solidFill>
                            <a:schemeClr val="tx1"/>
                          </a:solidFill>
                          <a:latin typeface="標楷體" panose="03000509000000000000" pitchFamily="65" charset="-120"/>
                          <a:ea typeface="標楷體" panose="03000509000000000000" pitchFamily="65" charset="-120"/>
                        </a:rPr>
                        <a:t>Sender Protocol</a:t>
                      </a:r>
                      <a:r>
                        <a:rPr lang="en-US" altLang="zh-TW" b="0" baseline="0" dirty="0">
                          <a:solidFill>
                            <a:schemeClr val="tx1"/>
                          </a:solidFill>
                          <a:latin typeface="標楷體" panose="03000509000000000000" pitchFamily="65" charset="-120"/>
                          <a:ea typeface="標楷體" panose="03000509000000000000" pitchFamily="65" charset="-120"/>
                        </a:rPr>
                        <a:t> Address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b="0" dirty="0">
                          <a:solidFill>
                            <a:schemeClr val="tx1"/>
                          </a:solidFill>
                          <a:latin typeface="標楷體" panose="03000509000000000000" pitchFamily="65" charset="-120"/>
                          <a:ea typeface="標楷體" panose="03000509000000000000" pitchFamily="65" charset="-120"/>
                        </a:rPr>
                        <a:t>Target Hardware Address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b="0" dirty="0">
                          <a:solidFill>
                            <a:schemeClr val="tx1"/>
                          </a:solidFill>
                          <a:latin typeface="標楷體" panose="03000509000000000000" pitchFamily="65" charset="-120"/>
                          <a:ea typeface="標楷體" panose="03000509000000000000" pitchFamily="65" charset="-120"/>
                        </a:rPr>
                        <a:t>Target Protocol Address</a:t>
                      </a:r>
                      <a:endParaRPr lang="zh-TW" altLang="en-US"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32652079"/>
                  </a:ext>
                </a:extLst>
              </a:tr>
            </a:tbl>
          </a:graphicData>
        </a:graphic>
      </p:graphicFrame>
      <p:cxnSp>
        <p:nvCxnSpPr>
          <p:cNvPr id="16" name="直線接點 15"/>
          <p:cNvCxnSpPr/>
          <p:nvPr/>
        </p:nvCxnSpPr>
        <p:spPr>
          <a:xfrm>
            <a:off x="8077200" y="2169459"/>
            <a:ext cx="627529"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17" name="直線接點 16"/>
          <p:cNvCxnSpPr/>
          <p:nvPr/>
        </p:nvCxnSpPr>
        <p:spPr>
          <a:xfrm>
            <a:off x="8704729" y="2169459"/>
            <a:ext cx="0" cy="79785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20" name="直線接點 19"/>
          <p:cNvCxnSpPr/>
          <p:nvPr/>
        </p:nvCxnSpPr>
        <p:spPr>
          <a:xfrm flipV="1">
            <a:off x="591671" y="2958353"/>
            <a:ext cx="8113057" cy="8965"/>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22" name="直線接點 21"/>
          <p:cNvCxnSpPr/>
          <p:nvPr/>
        </p:nvCxnSpPr>
        <p:spPr>
          <a:xfrm>
            <a:off x="591671" y="2958353"/>
            <a:ext cx="0" cy="1398494"/>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26" name="直線單箭頭接點 25"/>
          <p:cNvCxnSpPr/>
          <p:nvPr/>
        </p:nvCxnSpPr>
        <p:spPr>
          <a:xfrm>
            <a:off x="591671" y="4347882"/>
            <a:ext cx="466164"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192837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圖片 48"/>
          <p:cNvPicPr>
            <a:picLocks noChangeAspect="1"/>
          </p:cNvPicPr>
          <p:nvPr/>
        </p:nvPicPr>
        <p:blipFill>
          <a:blip r:embed="rId2"/>
          <a:stretch>
            <a:fillRect/>
          </a:stretch>
        </p:blipFill>
        <p:spPr>
          <a:xfrm>
            <a:off x="3635255" y="4950303"/>
            <a:ext cx="627435" cy="847440"/>
          </a:xfrm>
          <a:prstGeom prst="rect">
            <a:avLst/>
          </a:prstGeom>
        </p:spPr>
      </p:pic>
      <p:pic>
        <p:nvPicPr>
          <p:cNvPr id="47" name="圖片 46"/>
          <p:cNvPicPr>
            <a:picLocks noChangeAspect="1"/>
          </p:cNvPicPr>
          <p:nvPr/>
        </p:nvPicPr>
        <p:blipFill>
          <a:blip r:embed="rId2"/>
          <a:stretch>
            <a:fillRect/>
          </a:stretch>
        </p:blipFill>
        <p:spPr>
          <a:xfrm>
            <a:off x="970958" y="2222322"/>
            <a:ext cx="627435" cy="847440"/>
          </a:xfrm>
          <a:prstGeom prst="rect">
            <a:avLst/>
          </a:prstGeom>
        </p:spPr>
      </p:pic>
      <p:sp>
        <p:nvSpPr>
          <p:cNvPr id="2" name="標題 1"/>
          <p:cNvSpPr>
            <a:spLocks noGrp="1"/>
          </p:cNvSpPr>
          <p:nvPr>
            <p:ph type="title"/>
          </p:nvPr>
        </p:nvSpPr>
        <p:spPr>
          <a:xfrm>
            <a:off x="520968" y="116595"/>
            <a:ext cx="10515600" cy="1325563"/>
          </a:xfrm>
        </p:spPr>
        <p:txBody>
          <a:bodyPr/>
          <a:lstStyle/>
          <a:p>
            <a:r>
              <a:rPr lang="en-US" altLang="zh-TW" dirty="0">
                <a:latin typeface="標楷體" panose="03000509000000000000" pitchFamily="65" charset="-120"/>
                <a:ea typeface="標楷體" panose="03000509000000000000" pitchFamily="65" charset="-120"/>
              </a:rPr>
              <a:t>ARP</a:t>
            </a:r>
            <a:r>
              <a:rPr lang="zh-TW" altLang="en-US" dirty="0">
                <a:latin typeface="標楷體" panose="03000509000000000000" pitchFamily="65" charset="-120"/>
                <a:ea typeface="標楷體" panose="03000509000000000000" pitchFamily="65" charset="-120"/>
              </a:rPr>
              <a:t> 廣播封包</a:t>
            </a:r>
          </a:p>
        </p:txBody>
      </p:sp>
      <p:pic>
        <p:nvPicPr>
          <p:cNvPr id="4" name="圖片 3"/>
          <p:cNvPicPr>
            <a:picLocks noChangeAspect="1"/>
          </p:cNvPicPr>
          <p:nvPr/>
        </p:nvPicPr>
        <p:blipFill>
          <a:blip r:embed="rId3"/>
          <a:stretch>
            <a:fillRect/>
          </a:stretch>
        </p:blipFill>
        <p:spPr>
          <a:xfrm>
            <a:off x="3369148" y="3406868"/>
            <a:ext cx="687600" cy="522160"/>
          </a:xfrm>
          <a:prstGeom prst="rect">
            <a:avLst/>
          </a:prstGeom>
        </p:spPr>
      </p:pic>
      <p:pic>
        <p:nvPicPr>
          <p:cNvPr id="5" name="圖片 4"/>
          <p:cNvPicPr>
            <a:picLocks noChangeAspect="1"/>
          </p:cNvPicPr>
          <p:nvPr/>
        </p:nvPicPr>
        <p:blipFill>
          <a:blip r:embed="rId4"/>
          <a:stretch>
            <a:fillRect/>
          </a:stretch>
        </p:blipFill>
        <p:spPr>
          <a:xfrm>
            <a:off x="4324364" y="2662249"/>
            <a:ext cx="645183" cy="539747"/>
          </a:xfrm>
          <a:prstGeom prst="rect">
            <a:avLst/>
          </a:prstGeom>
        </p:spPr>
      </p:pic>
      <p:pic>
        <p:nvPicPr>
          <p:cNvPr id="7" name="圖片 6"/>
          <p:cNvPicPr>
            <a:picLocks noChangeAspect="1"/>
          </p:cNvPicPr>
          <p:nvPr/>
        </p:nvPicPr>
        <p:blipFill>
          <a:blip r:embed="rId2"/>
          <a:stretch>
            <a:fillRect/>
          </a:stretch>
        </p:blipFill>
        <p:spPr>
          <a:xfrm>
            <a:off x="892465" y="4490322"/>
            <a:ext cx="627435" cy="847440"/>
          </a:xfrm>
          <a:prstGeom prst="rect">
            <a:avLst/>
          </a:prstGeom>
        </p:spPr>
      </p:pic>
      <p:cxnSp>
        <p:nvCxnSpPr>
          <p:cNvPr id="8" name="直線接點 7"/>
          <p:cNvCxnSpPr>
            <a:stCxn id="9" idx="3"/>
            <a:endCxn id="10" idx="3"/>
          </p:cNvCxnSpPr>
          <p:nvPr/>
        </p:nvCxnSpPr>
        <p:spPr>
          <a:xfrm flipV="1">
            <a:off x="1553294" y="3687326"/>
            <a:ext cx="2011680" cy="1222146"/>
          </a:xfrm>
          <a:prstGeom prst="line">
            <a:avLst/>
          </a:prstGeom>
          <a:ln w="19050"/>
        </p:spPr>
        <p:style>
          <a:lnRef idx="1">
            <a:schemeClr val="dk1"/>
          </a:lnRef>
          <a:fillRef idx="0">
            <a:schemeClr val="dk1"/>
          </a:fillRef>
          <a:effectRef idx="0">
            <a:schemeClr val="dk1"/>
          </a:effectRef>
          <a:fontRef idx="minor">
            <a:schemeClr val="tx1"/>
          </a:fontRef>
        </p:style>
      </p:cxnSp>
      <p:sp>
        <p:nvSpPr>
          <p:cNvPr id="9" name="圓角矩形 8"/>
          <p:cNvSpPr/>
          <p:nvPr/>
        </p:nvSpPr>
        <p:spPr>
          <a:xfrm>
            <a:off x="1445519" y="485568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圓角矩形 9"/>
          <p:cNvSpPr/>
          <p:nvPr/>
        </p:nvSpPr>
        <p:spPr>
          <a:xfrm>
            <a:off x="3457199" y="3633537"/>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2" name="直線接點 11"/>
          <p:cNvCxnSpPr>
            <a:stCxn id="13" idx="3"/>
          </p:cNvCxnSpPr>
          <p:nvPr/>
        </p:nvCxnSpPr>
        <p:spPr>
          <a:xfrm flipV="1">
            <a:off x="3832141" y="3063992"/>
            <a:ext cx="674318" cy="502968"/>
          </a:xfrm>
          <a:prstGeom prst="line">
            <a:avLst/>
          </a:prstGeom>
          <a:ln w="19050"/>
        </p:spPr>
        <p:style>
          <a:lnRef idx="1">
            <a:schemeClr val="dk1"/>
          </a:lnRef>
          <a:fillRef idx="0">
            <a:schemeClr val="dk1"/>
          </a:fillRef>
          <a:effectRef idx="0">
            <a:schemeClr val="dk1"/>
          </a:effectRef>
          <a:fontRef idx="minor">
            <a:schemeClr val="tx1"/>
          </a:fontRef>
        </p:style>
      </p:cxnSp>
      <p:sp>
        <p:nvSpPr>
          <p:cNvPr id="13" name="圓角矩形 12"/>
          <p:cNvSpPr/>
          <p:nvPr/>
        </p:nvSpPr>
        <p:spPr>
          <a:xfrm>
            <a:off x="3724366" y="3513171"/>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圓角矩形 13"/>
          <p:cNvSpPr/>
          <p:nvPr/>
        </p:nvSpPr>
        <p:spPr>
          <a:xfrm>
            <a:off x="4414771" y="3032096"/>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5" name="直線接點 14"/>
          <p:cNvCxnSpPr>
            <a:stCxn id="16" idx="3"/>
            <a:endCxn id="17" idx="3"/>
          </p:cNvCxnSpPr>
          <p:nvPr/>
        </p:nvCxnSpPr>
        <p:spPr>
          <a:xfrm flipH="1" flipV="1">
            <a:off x="1636193" y="2688907"/>
            <a:ext cx="1840729" cy="793956"/>
          </a:xfrm>
          <a:prstGeom prst="line">
            <a:avLst/>
          </a:prstGeom>
          <a:ln w="19050"/>
        </p:spPr>
        <p:style>
          <a:lnRef idx="1">
            <a:schemeClr val="dk1"/>
          </a:lnRef>
          <a:fillRef idx="0">
            <a:schemeClr val="dk1"/>
          </a:fillRef>
          <a:effectRef idx="0">
            <a:schemeClr val="dk1"/>
          </a:effectRef>
          <a:fontRef idx="minor">
            <a:schemeClr val="tx1"/>
          </a:fontRef>
        </p:style>
      </p:cxnSp>
      <p:sp>
        <p:nvSpPr>
          <p:cNvPr id="16" name="圓角矩形 15"/>
          <p:cNvSpPr/>
          <p:nvPr/>
        </p:nvSpPr>
        <p:spPr>
          <a:xfrm>
            <a:off x="3369147" y="3429074"/>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圓角矩形 16"/>
          <p:cNvSpPr/>
          <p:nvPr/>
        </p:nvSpPr>
        <p:spPr>
          <a:xfrm>
            <a:off x="1528418" y="2635118"/>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9" name="直線接點 18"/>
          <p:cNvCxnSpPr>
            <a:stCxn id="20" idx="3"/>
            <a:endCxn id="21" idx="3"/>
          </p:cNvCxnSpPr>
          <p:nvPr/>
        </p:nvCxnSpPr>
        <p:spPr>
          <a:xfrm>
            <a:off x="3797082" y="3803170"/>
            <a:ext cx="55019" cy="1239463"/>
          </a:xfrm>
          <a:prstGeom prst="line">
            <a:avLst/>
          </a:prstGeom>
          <a:ln w="19050"/>
        </p:spPr>
        <p:style>
          <a:lnRef idx="1">
            <a:schemeClr val="dk1"/>
          </a:lnRef>
          <a:fillRef idx="0">
            <a:schemeClr val="dk1"/>
          </a:fillRef>
          <a:effectRef idx="0">
            <a:schemeClr val="dk1"/>
          </a:effectRef>
          <a:fontRef idx="minor">
            <a:schemeClr val="tx1"/>
          </a:fontRef>
        </p:style>
      </p:cxnSp>
      <p:sp>
        <p:nvSpPr>
          <p:cNvPr id="20" name="圓角矩形 19"/>
          <p:cNvSpPr/>
          <p:nvPr/>
        </p:nvSpPr>
        <p:spPr>
          <a:xfrm>
            <a:off x="3689307" y="3749381"/>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圓角矩形 20"/>
          <p:cNvSpPr/>
          <p:nvPr/>
        </p:nvSpPr>
        <p:spPr>
          <a:xfrm>
            <a:off x="3744326" y="4988844"/>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36" name="表格 35"/>
          <p:cNvGraphicFramePr>
            <a:graphicFrameLocks noGrp="1"/>
          </p:cNvGraphicFramePr>
          <p:nvPr>
            <p:extLst>
              <p:ext uri="{D42A27DB-BD31-4B8C-83A1-F6EECF244321}">
                <p14:modId xmlns:p14="http://schemas.microsoft.com/office/powerpoint/2010/main" val="848377305"/>
              </p:ext>
            </p:extLst>
          </p:nvPr>
        </p:nvGraphicFramePr>
        <p:xfrm>
          <a:off x="7068085" y="6000274"/>
          <a:ext cx="3990880" cy="741680"/>
        </p:xfrm>
        <a:graphic>
          <a:graphicData uri="http://schemas.openxmlformats.org/drawingml/2006/table">
            <a:tbl>
              <a:tblPr firstRow="1" bandRow="1">
                <a:tableStyleId>{5C22544A-7EE6-4342-B048-85BDC9FD1C3A}</a:tableStyleId>
              </a:tblPr>
              <a:tblGrid>
                <a:gridCol w="1995440">
                  <a:extLst>
                    <a:ext uri="{9D8B030D-6E8A-4147-A177-3AD203B41FA5}">
                      <a16:colId xmlns:a16="http://schemas.microsoft.com/office/drawing/2014/main" val="4203696544"/>
                    </a:ext>
                  </a:extLst>
                </a:gridCol>
                <a:gridCol w="1995440">
                  <a:extLst>
                    <a:ext uri="{9D8B030D-6E8A-4147-A177-3AD203B41FA5}">
                      <a16:colId xmlns:a16="http://schemas.microsoft.com/office/drawing/2014/main" val="4155597082"/>
                    </a:ext>
                  </a:extLst>
                </a:gridCol>
              </a:tblGrid>
              <a:tr h="370840">
                <a:tc>
                  <a:txBody>
                    <a:bodyPr/>
                    <a:lstStyle/>
                    <a:p>
                      <a:pPr algn="ctr"/>
                      <a:r>
                        <a:rPr lang="en-US" altLang="zh-TW" sz="1400" b="0" i="0" dirty="0">
                          <a:solidFill>
                            <a:schemeClr val="tx1"/>
                          </a:solidFill>
                          <a:latin typeface="標楷體" panose="03000509000000000000" pitchFamily="65" charset="-120"/>
                          <a:ea typeface="標楷體" panose="03000509000000000000" pitchFamily="65" charset="-120"/>
                        </a:rPr>
                        <a:t>IP</a:t>
                      </a:r>
                      <a:endParaRPr lang="zh-TW" altLang="en-US" sz="1400" b="0" i="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sz="1400" b="0" dirty="0">
                          <a:solidFill>
                            <a:schemeClr val="tx1"/>
                          </a:solidFill>
                          <a:latin typeface="標楷體" panose="03000509000000000000" pitchFamily="65" charset="-120"/>
                          <a:ea typeface="標楷體" panose="03000509000000000000" pitchFamily="65" charset="-120"/>
                        </a:rPr>
                        <a:t>MAC Address</a:t>
                      </a:r>
                      <a:endParaRPr lang="zh-TW" altLang="en-US" sz="14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15110437"/>
                  </a:ext>
                </a:extLst>
              </a:tr>
              <a:tr h="370840">
                <a:tc>
                  <a:txBody>
                    <a:bodyPr/>
                    <a:lstStyle/>
                    <a:p>
                      <a:pPr algn="ctr"/>
                      <a:endParaRPr lang="zh-TW" altLang="en-US" sz="14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TW" altLang="en-US" sz="14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1141234"/>
                  </a:ext>
                </a:extLst>
              </a:tr>
            </a:tbl>
          </a:graphicData>
        </a:graphic>
      </p:graphicFrame>
      <p:sp>
        <p:nvSpPr>
          <p:cNvPr id="37" name="圓角矩形 36"/>
          <p:cNvSpPr/>
          <p:nvPr/>
        </p:nvSpPr>
        <p:spPr>
          <a:xfrm>
            <a:off x="1436730" y="4860253"/>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40" name="圓角矩形 39"/>
          <p:cNvSpPr/>
          <p:nvPr/>
        </p:nvSpPr>
        <p:spPr>
          <a:xfrm>
            <a:off x="3369148" y="3418274"/>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41" name="圓角矩形 40"/>
          <p:cNvSpPr/>
          <p:nvPr/>
        </p:nvSpPr>
        <p:spPr>
          <a:xfrm>
            <a:off x="3680019" y="3749382"/>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43" name="文字方塊 42"/>
          <p:cNvSpPr txBox="1"/>
          <p:nvPr/>
        </p:nvSpPr>
        <p:spPr>
          <a:xfrm>
            <a:off x="4123033" y="3954662"/>
            <a:ext cx="2249334" cy="523220"/>
          </a:xfrm>
          <a:prstGeom prst="rect">
            <a:avLst/>
          </a:prstGeom>
          <a:noFill/>
          <a:ln>
            <a:solidFill>
              <a:schemeClr val="tx1"/>
            </a:solidFill>
          </a:ln>
        </p:spPr>
        <p:txBody>
          <a:bodyPr wrap="none" rtlCol="0">
            <a:spAutoFit/>
          </a:bodyPr>
          <a:lstStyle/>
          <a:p>
            <a:r>
              <a:rPr lang="en-US" altLang="zh-TW" sz="1400" dirty="0">
                <a:latin typeface="標楷體" panose="03000509000000000000" pitchFamily="65" charset="-120"/>
                <a:ea typeface="標楷體" panose="03000509000000000000" pitchFamily="65" charset="-120"/>
              </a:rPr>
              <a:t>IP : 209.85.246.1</a:t>
            </a:r>
          </a:p>
          <a:p>
            <a:r>
              <a:rPr lang="en-US" altLang="zh-TW" sz="1400" dirty="0">
                <a:latin typeface="標楷體" panose="03000509000000000000" pitchFamily="65" charset="-120"/>
                <a:ea typeface="標楷體" panose="03000509000000000000" pitchFamily="65" charset="-120"/>
              </a:rPr>
              <a:t>MAC : 0C:54:A5:1A:CF:79</a:t>
            </a:r>
            <a:endParaRPr lang="zh-TW" altLang="en-US" sz="1400" dirty="0">
              <a:solidFill>
                <a:sysClr val="windowText" lastClr="000000"/>
              </a:solidFill>
              <a:latin typeface="標楷體" panose="03000509000000000000" pitchFamily="65" charset="-120"/>
              <a:ea typeface="標楷體" panose="03000509000000000000" pitchFamily="65" charset="-120"/>
            </a:endParaRPr>
          </a:p>
        </p:txBody>
      </p:sp>
      <p:sp>
        <p:nvSpPr>
          <p:cNvPr id="45" name="文字方塊 44"/>
          <p:cNvSpPr txBox="1"/>
          <p:nvPr/>
        </p:nvSpPr>
        <p:spPr>
          <a:xfrm>
            <a:off x="7586198" y="5616973"/>
            <a:ext cx="2723823"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ARP Cache (Computer B)</a:t>
            </a:r>
            <a:endParaRPr lang="zh-TW" altLang="en-US" dirty="0">
              <a:latin typeface="標楷體" panose="03000509000000000000" pitchFamily="65" charset="-120"/>
              <a:ea typeface="標楷體" panose="03000509000000000000" pitchFamily="65" charset="-120"/>
            </a:endParaRPr>
          </a:p>
        </p:txBody>
      </p:sp>
      <p:sp>
        <p:nvSpPr>
          <p:cNvPr id="50" name="圓角矩形 49"/>
          <p:cNvSpPr/>
          <p:nvPr/>
        </p:nvSpPr>
        <p:spPr>
          <a:xfrm>
            <a:off x="3730287" y="4993794"/>
            <a:ext cx="107775" cy="10757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53" name="矩形 52"/>
          <p:cNvSpPr/>
          <p:nvPr/>
        </p:nvSpPr>
        <p:spPr>
          <a:xfrm>
            <a:off x="9235470" y="6395056"/>
            <a:ext cx="1710726" cy="307777"/>
          </a:xfrm>
          <a:prstGeom prst="rect">
            <a:avLst/>
          </a:prstGeom>
        </p:spPr>
        <p:txBody>
          <a:bodyPr wrap="none">
            <a:spAutoFit/>
          </a:bodyPr>
          <a:lstStyle/>
          <a:p>
            <a:pPr algn="ctr"/>
            <a:r>
              <a:rPr lang="en-US" altLang="zh-TW" sz="1400" dirty="0">
                <a:solidFill>
                  <a:srgbClr val="FF0000"/>
                </a:solidFill>
                <a:latin typeface="標楷體" panose="03000509000000000000" pitchFamily="65" charset="-120"/>
                <a:ea typeface="標楷體" panose="03000509000000000000" pitchFamily="65" charset="-120"/>
              </a:rPr>
              <a:t>0C:54:A5:1A:CF:78</a:t>
            </a:r>
            <a:endParaRPr lang="zh-TW" altLang="en-US" sz="1400" dirty="0">
              <a:solidFill>
                <a:srgbClr val="FF0000"/>
              </a:solidFill>
              <a:latin typeface="標楷體" panose="03000509000000000000" pitchFamily="65" charset="-120"/>
              <a:ea typeface="標楷體" panose="03000509000000000000" pitchFamily="65" charset="-120"/>
            </a:endParaRPr>
          </a:p>
        </p:txBody>
      </p:sp>
      <p:sp>
        <p:nvSpPr>
          <p:cNvPr id="46" name="文字方塊 45"/>
          <p:cNvSpPr txBox="1"/>
          <p:nvPr/>
        </p:nvSpPr>
        <p:spPr>
          <a:xfrm>
            <a:off x="195781" y="3779272"/>
            <a:ext cx="2249334" cy="523220"/>
          </a:xfrm>
          <a:prstGeom prst="rect">
            <a:avLst/>
          </a:prstGeom>
          <a:noFill/>
          <a:ln>
            <a:solidFill>
              <a:schemeClr val="tx1"/>
            </a:solidFill>
          </a:ln>
        </p:spPr>
        <p:txBody>
          <a:bodyPr wrap="none" rtlCol="0">
            <a:spAutoFit/>
          </a:bodyPr>
          <a:lstStyle/>
          <a:p>
            <a:r>
              <a:rPr lang="en-US" altLang="zh-TW" sz="1400" dirty="0">
                <a:latin typeface="標楷體" panose="03000509000000000000" pitchFamily="65" charset="-120"/>
                <a:ea typeface="標楷體" panose="03000509000000000000" pitchFamily="65" charset="-120"/>
              </a:rPr>
              <a:t>IP : 140.117.164.27</a:t>
            </a:r>
          </a:p>
          <a:p>
            <a:r>
              <a:rPr lang="en-US" altLang="zh-TW" sz="1400" dirty="0">
                <a:latin typeface="標楷體" panose="03000509000000000000" pitchFamily="65" charset="-120"/>
                <a:ea typeface="標楷體" panose="03000509000000000000" pitchFamily="65" charset="-120"/>
              </a:rPr>
              <a:t>MAC : 0C:54:A5:1A:CF:76</a:t>
            </a:r>
            <a:endParaRPr lang="zh-TW" altLang="en-US" sz="1400" dirty="0">
              <a:solidFill>
                <a:sysClr val="windowText" lastClr="000000"/>
              </a:solidFill>
              <a:latin typeface="標楷體" panose="03000509000000000000" pitchFamily="65" charset="-120"/>
              <a:ea typeface="標楷體" panose="03000509000000000000" pitchFamily="65" charset="-120"/>
            </a:endParaRPr>
          </a:p>
        </p:txBody>
      </p:sp>
      <p:sp>
        <p:nvSpPr>
          <p:cNvPr id="48" name="文字方塊 47"/>
          <p:cNvSpPr txBox="1"/>
          <p:nvPr/>
        </p:nvSpPr>
        <p:spPr>
          <a:xfrm>
            <a:off x="204892" y="1612496"/>
            <a:ext cx="2249334" cy="523220"/>
          </a:xfrm>
          <a:prstGeom prst="rect">
            <a:avLst/>
          </a:prstGeom>
          <a:noFill/>
          <a:ln>
            <a:solidFill>
              <a:schemeClr val="tx1"/>
            </a:solidFill>
          </a:ln>
        </p:spPr>
        <p:txBody>
          <a:bodyPr wrap="none" rtlCol="0">
            <a:spAutoFit/>
          </a:bodyPr>
          <a:lstStyle/>
          <a:p>
            <a:r>
              <a:rPr lang="en-US" altLang="zh-TW" sz="1400" dirty="0">
                <a:latin typeface="標楷體" panose="03000509000000000000" pitchFamily="65" charset="-120"/>
                <a:ea typeface="標楷體" panose="03000509000000000000" pitchFamily="65" charset="-120"/>
              </a:rPr>
              <a:t>IP : 140.117.232.28</a:t>
            </a:r>
          </a:p>
          <a:p>
            <a:r>
              <a:rPr lang="en-US" altLang="zh-TW" sz="1400" dirty="0">
                <a:latin typeface="標楷體" panose="03000509000000000000" pitchFamily="65" charset="-120"/>
                <a:ea typeface="標楷體" panose="03000509000000000000" pitchFamily="65" charset="-120"/>
              </a:rPr>
              <a:t>MAC : 0C:54:A5:1A:CF:77</a:t>
            </a:r>
            <a:endParaRPr lang="zh-TW" altLang="en-US" sz="1400" dirty="0">
              <a:solidFill>
                <a:sysClr val="windowText" lastClr="000000"/>
              </a:solidFill>
              <a:latin typeface="標楷體" panose="03000509000000000000" pitchFamily="65" charset="-120"/>
              <a:ea typeface="標楷體" panose="03000509000000000000" pitchFamily="65" charset="-120"/>
            </a:endParaRPr>
          </a:p>
        </p:txBody>
      </p:sp>
      <p:sp>
        <p:nvSpPr>
          <p:cNvPr id="52" name="文字方塊 51"/>
          <p:cNvSpPr txBox="1"/>
          <p:nvPr/>
        </p:nvSpPr>
        <p:spPr>
          <a:xfrm>
            <a:off x="2869189" y="5867852"/>
            <a:ext cx="2249334" cy="523220"/>
          </a:xfrm>
          <a:prstGeom prst="rect">
            <a:avLst/>
          </a:prstGeom>
          <a:noFill/>
          <a:ln>
            <a:solidFill>
              <a:schemeClr val="tx1"/>
            </a:solidFill>
          </a:ln>
        </p:spPr>
        <p:txBody>
          <a:bodyPr wrap="none" rtlCol="0">
            <a:spAutoFit/>
          </a:bodyPr>
          <a:lstStyle/>
          <a:p>
            <a:r>
              <a:rPr lang="en-US" altLang="zh-TW" sz="1400" dirty="0">
                <a:latin typeface="標楷體" panose="03000509000000000000" pitchFamily="65" charset="-120"/>
                <a:ea typeface="標楷體" panose="03000509000000000000" pitchFamily="65" charset="-120"/>
              </a:rPr>
              <a:t>IP : 202.169.174.80</a:t>
            </a:r>
          </a:p>
          <a:p>
            <a:r>
              <a:rPr lang="en-US" altLang="zh-TW" sz="1400" dirty="0">
                <a:latin typeface="標楷體" panose="03000509000000000000" pitchFamily="65" charset="-120"/>
                <a:ea typeface="標楷體" panose="03000509000000000000" pitchFamily="65" charset="-120"/>
              </a:rPr>
              <a:t>MAC : 0C:54:A5:1A:CF:78</a:t>
            </a:r>
            <a:endParaRPr lang="zh-TW" altLang="en-US" sz="1400" dirty="0">
              <a:solidFill>
                <a:sysClr val="windowText" lastClr="000000"/>
              </a:solidFill>
              <a:latin typeface="標楷體" panose="03000509000000000000" pitchFamily="65" charset="-120"/>
              <a:ea typeface="標楷體" panose="03000509000000000000" pitchFamily="65" charset="-120"/>
            </a:endParaRPr>
          </a:p>
        </p:txBody>
      </p:sp>
      <p:sp>
        <p:nvSpPr>
          <p:cNvPr id="54" name="文字方塊 53"/>
          <p:cNvSpPr txBox="1"/>
          <p:nvPr/>
        </p:nvSpPr>
        <p:spPr>
          <a:xfrm rot="2902564">
            <a:off x="1149293" y="2198972"/>
            <a:ext cx="300082"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A</a:t>
            </a:r>
            <a:endParaRPr lang="zh-TW" altLang="en-US" dirty="0">
              <a:latin typeface="標楷體" panose="03000509000000000000" pitchFamily="65" charset="-120"/>
              <a:ea typeface="標楷體" panose="03000509000000000000" pitchFamily="65" charset="-120"/>
            </a:endParaRPr>
          </a:p>
        </p:txBody>
      </p:sp>
      <p:sp>
        <p:nvSpPr>
          <p:cNvPr id="61" name="文字方塊 60"/>
          <p:cNvSpPr txBox="1"/>
          <p:nvPr/>
        </p:nvSpPr>
        <p:spPr>
          <a:xfrm rot="3231020">
            <a:off x="1056141" y="4494716"/>
            <a:ext cx="300082"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B</a:t>
            </a:r>
            <a:endParaRPr lang="zh-TW" altLang="en-US" dirty="0">
              <a:latin typeface="標楷體" panose="03000509000000000000" pitchFamily="65" charset="-120"/>
              <a:ea typeface="標楷體" panose="03000509000000000000" pitchFamily="65" charset="-120"/>
            </a:endParaRPr>
          </a:p>
        </p:txBody>
      </p:sp>
      <p:sp>
        <p:nvSpPr>
          <p:cNvPr id="66" name="文字方塊 65"/>
          <p:cNvSpPr txBox="1"/>
          <p:nvPr/>
        </p:nvSpPr>
        <p:spPr>
          <a:xfrm rot="2902564">
            <a:off x="3821570" y="4940971"/>
            <a:ext cx="300082"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C</a:t>
            </a:r>
            <a:endParaRPr lang="zh-TW" altLang="en-US" dirty="0">
              <a:latin typeface="標楷體" panose="03000509000000000000" pitchFamily="65" charset="-120"/>
              <a:ea typeface="標楷體" panose="03000509000000000000" pitchFamily="65" charset="-120"/>
            </a:endParaRPr>
          </a:p>
        </p:txBody>
      </p:sp>
      <p:sp>
        <p:nvSpPr>
          <p:cNvPr id="67" name="矩形 66"/>
          <p:cNvSpPr/>
          <p:nvPr/>
        </p:nvSpPr>
        <p:spPr>
          <a:xfrm>
            <a:off x="7353022" y="6397544"/>
            <a:ext cx="1441420" cy="307777"/>
          </a:xfrm>
          <a:prstGeom prst="rect">
            <a:avLst/>
          </a:prstGeom>
        </p:spPr>
        <p:txBody>
          <a:bodyPr wrap="none">
            <a:spAutoFit/>
          </a:bodyPr>
          <a:lstStyle/>
          <a:p>
            <a:r>
              <a:rPr lang="en-US" altLang="zh-TW" sz="1400" dirty="0">
                <a:solidFill>
                  <a:srgbClr val="FF0000"/>
                </a:solidFill>
                <a:latin typeface="標楷體" panose="03000509000000000000" pitchFamily="65" charset="-120"/>
                <a:ea typeface="標楷體" panose="03000509000000000000" pitchFamily="65" charset="-120"/>
              </a:rPr>
              <a:t>202.169.174.80</a:t>
            </a:r>
          </a:p>
        </p:txBody>
      </p:sp>
      <p:graphicFrame>
        <p:nvGraphicFramePr>
          <p:cNvPr id="68" name="表格 67"/>
          <p:cNvGraphicFramePr>
            <a:graphicFrameLocks noGrp="1"/>
          </p:cNvGraphicFramePr>
          <p:nvPr>
            <p:extLst>
              <p:ext uri="{D42A27DB-BD31-4B8C-83A1-F6EECF244321}">
                <p14:modId xmlns:p14="http://schemas.microsoft.com/office/powerpoint/2010/main" val="3854591466"/>
              </p:ext>
            </p:extLst>
          </p:nvPr>
        </p:nvGraphicFramePr>
        <p:xfrm>
          <a:off x="7068085" y="4902759"/>
          <a:ext cx="3990880" cy="741680"/>
        </p:xfrm>
        <a:graphic>
          <a:graphicData uri="http://schemas.openxmlformats.org/drawingml/2006/table">
            <a:tbl>
              <a:tblPr firstRow="1" bandRow="1">
                <a:tableStyleId>{5C22544A-7EE6-4342-B048-85BDC9FD1C3A}</a:tableStyleId>
              </a:tblPr>
              <a:tblGrid>
                <a:gridCol w="1995440">
                  <a:extLst>
                    <a:ext uri="{9D8B030D-6E8A-4147-A177-3AD203B41FA5}">
                      <a16:colId xmlns:a16="http://schemas.microsoft.com/office/drawing/2014/main" val="4203696544"/>
                    </a:ext>
                  </a:extLst>
                </a:gridCol>
                <a:gridCol w="1995440">
                  <a:extLst>
                    <a:ext uri="{9D8B030D-6E8A-4147-A177-3AD203B41FA5}">
                      <a16:colId xmlns:a16="http://schemas.microsoft.com/office/drawing/2014/main" val="4155597082"/>
                    </a:ext>
                  </a:extLst>
                </a:gridCol>
              </a:tblGrid>
              <a:tr h="370840">
                <a:tc>
                  <a:txBody>
                    <a:bodyPr/>
                    <a:lstStyle/>
                    <a:p>
                      <a:pPr algn="ctr"/>
                      <a:r>
                        <a:rPr lang="en-US" altLang="zh-TW" sz="1400" b="0" i="0" dirty="0">
                          <a:solidFill>
                            <a:schemeClr val="tx1"/>
                          </a:solidFill>
                          <a:latin typeface="標楷體" panose="03000509000000000000" pitchFamily="65" charset="-120"/>
                          <a:ea typeface="標楷體" panose="03000509000000000000" pitchFamily="65" charset="-120"/>
                        </a:rPr>
                        <a:t>IP</a:t>
                      </a:r>
                      <a:endParaRPr lang="zh-TW" altLang="en-US" sz="1400" b="0" i="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sz="1400" b="0" dirty="0">
                          <a:solidFill>
                            <a:schemeClr val="tx1"/>
                          </a:solidFill>
                          <a:latin typeface="標楷體" panose="03000509000000000000" pitchFamily="65" charset="-120"/>
                          <a:ea typeface="標楷體" panose="03000509000000000000" pitchFamily="65" charset="-120"/>
                        </a:rPr>
                        <a:t>MAC Address</a:t>
                      </a:r>
                      <a:endParaRPr lang="zh-TW" altLang="en-US" sz="1400"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15110437"/>
                  </a:ext>
                </a:extLst>
              </a:tr>
              <a:tr h="370840">
                <a:tc>
                  <a:txBody>
                    <a:bodyPr/>
                    <a:lstStyle/>
                    <a:p>
                      <a:pPr algn="ctr"/>
                      <a:endParaRPr lang="zh-TW" altLang="en-US" sz="1400"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TW" altLang="en-US" sz="1400"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9240757"/>
                  </a:ext>
                </a:extLst>
              </a:tr>
            </a:tbl>
          </a:graphicData>
        </a:graphic>
      </p:graphicFrame>
      <p:sp>
        <p:nvSpPr>
          <p:cNvPr id="69" name="文字方塊 68"/>
          <p:cNvSpPr txBox="1"/>
          <p:nvPr/>
        </p:nvSpPr>
        <p:spPr>
          <a:xfrm>
            <a:off x="7586198" y="4486351"/>
            <a:ext cx="2723823"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ARP Cache (Computer C)</a:t>
            </a:r>
            <a:endParaRPr lang="zh-TW" altLang="en-US" dirty="0">
              <a:latin typeface="標楷體" panose="03000509000000000000" pitchFamily="65" charset="-120"/>
              <a:ea typeface="標楷體" panose="03000509000000000000" pitchFamily="65" charset="-120"/>
            </a:endParaRPr>
          </a:p>
        </p:txBody>
      </p:sp>
      <p:sp>
        <p:nvSpPr>
          <p:cNvPr id="70" name="矩形 69"/>
          <p:cNvSpPr/>
          <p:nvPr/>
        </p:nvSpPr>
        <p:spPr>
          <a:xfrm>
            <a:off x="9235470" y="5316222"/>
            <a:ext cx="1710725" cy="307777"/>
          </a:xfrm>
          <a:prstGeom prst="rect">
            <a:avLst/>
          </a:prstGeom>
        </p:spPr>
        <p:txBody>
          <a:bodyPr wrap="none" anchor="ctr">
            <a:spAutoFit/>
          </a:bodyPr>
          <a:lstStyle/>
          <a:p>
            <a:pPr algn="ctr"/>
            <a:r>
              <a:rPr lang="en-US" altLang="zh-TW" sz="1400" dirty="0">
                <a:solidFill>
                  <a:srgbClr val="FF0000"/>
                </a:solidFill>
                <a:latin typeface="標楷體" panose="03000509000000000000" pitchFamily="65" charset="-120"/>
                <a:ea typeface="標楷體" panose="03000509000000000000" pitchFamily="65" charset="-120"/>
              </a:rPr>
              <a:t>0C:54:A5:1A:CF:76</a:t>
            </a:r>
            <a:endParaRPr lang="zh-TW" altLang="en-US" sz="1400" dirty="0">
              <a:solidFill>
                <a:srgbClr val="FF0000"/>
              </a:solidFill>
              <a:latin typeface="標楷體" panose="03000509000000000000" pitchFamily="65" charset="-120"/>
              <a:ea typeface="標楷體" panose="03000509000000000000" pitchFamily="65" charset="-120"/>
            </a:endParaRPr>
          </a:p>
        </p:txBody>
      </p:sp>
      <p:sp>
        <p:nvSpPr>
          <p:cNvPr id="71" name="矩形 70"/>
          <p:cNvSpPr/>
          <p:nvPr/>
        </p:nvSpPr>
        <p:spPr>
          <a:xfrm>
            <a:off x="7353022" y="5300323"/>
            <a:ext cx="1441420" cy="307777"/>
          </a:xfrm>
          <a:prstGeom prst="rect">
            <a:avLst/>
          </a:prstGeom>
        </p:spPr>
        <p:txBody>
          <a:bodyPr wrap="none">
            <a:spAutoFit/>
          </a:bodyPr>
          <a:lstStyle/>
          <a:p>
            <a:r>
              <a:rPr lang="en-US" altLang="zh-TW" sz="1400" dirty="0">
                <a:solidFill>
                  <a:srgbClr val="FF0000"/>
                </a:solidFill>
                <a:latin typeface="標楷體" panose="03000509000000000000" pitchFamily="65" charset="-120"/>
                <a:ea typeface="標楷體" panose="03000509000000000000" pitchFamily="65" charset="-120"/>
              </a:rPr>
              <a:t>140.117.164.27</a:t>
            </a:r>
          </a:p>
        </p:txBody>
      </p:sp>
      <p:sp>
        <p:nvSpPr>
          <p:cNvPr id="81" name="文字方塊 80"/>
          <p:cNvSpPr txBox="1"/>
          <p:nvPr/>
        </p:nvSpPr>
        <p:spPr>
          <a:xfrm>
            <a:off x="7028799" y="1074550"/>
            <a:ext cx="4115017" cy="1384995"/>
          </a:xfrm>
          <a:prstGeom prst="rect">
            <a:avLst/>
          </a:prstGeom>
          <a:noFill/>
          <a:ln>
            <a:solidFill>
              <a:schemeClr val="tx1"/>
            </a:solidFill>
          </a:ln>
        </p:spPr>
        <p:txBody>
          <a:bodyPr wrap="square" rtlCol="0">
            <a:spAutoFit/>
          </a:bodyPr>
          <a:lstStyle/>
          <a:p>
            <a:r>
              <a:rPr lang="en-US" altLang="zh-TW" sz="1400" dirty="0">
                <a:latin typeface="標楷體" panose="03000509000000000000" pitchFamily="65" charset="-120"/>
                <a:ea typeface="標楷體" panose="03000509000000000000" pitchFamily="65" charset="-120"/>
              </a:rPr>
              <a:t>Source MAC Address : 0C:54:A5:1A:CF:76</a:t>
            </a:r>
          </a:p>
          <a:p>
            <a:r>
              <a:rPr lang="en-US" altLang="zh-TW" sz="1400" dirty="0">
                <a:latin typeface="標楷體" panose="03000509000000000000" pitchFamily="65" charset="-120"/>
                <a:ea typeface="標楷體" panose="03000509000000000000" pitchFamily="65" charset="-120"/>
              </a:rPr>
              <a:t>Destination MAC Address : FF:FF:FF:FF:FF:FF</a:t>
            </a:r>
          </a:p>
          <a:p>
            <a:r>
              <a:rPr lang="en-US" altLang="zh-TW" sz="1400" dirty="0">
                <a:latin typeface="標楷體" panose="03000509000000000000" pitchFamily="65" charset="-120"/>
                <a:ea typeface="標楷體" panose="03000509000000000000" pitchFamily="65" charset="-120"/>
              </a:rPr>
              <a:t>Sender Protocol Address : 140.117.164.27</a:t>
            </a:r>
          </a:p>
          <a:p>
            <a:r>
              <a:rPr lang="en-US" altLang="zh-TW" sz="1400" dirty="0">
                <a:latin typeface="標楷體" panose="03000509000000000000" pitchFamily="65" charset="-120"/>
                <a:ea typeface="標楷體" panose="03000509000000000000" pitchFamily="65" charset="-120"/>
              </a:rPr>
              <a:t>Sender Hardware Address : 0C:54:A5:1A:CF:76</a:t>
            </a:r>
          </a:p>
          <a:p>
            <a:r>
              <a:rPr lang="en-US" altLang="zh-TW" sz="1400" dirty="0">
                <a:latin typeface="標楷體" panose="03000509000000000000" pitchFamily="65" charset="-120"/>
                <a:ea typeface="標楷體" panose="03000509000000000000" pitchFamily="65" charset="-120"/>
              </a:rPr>
              <a:t>Target Protocol Address : 202.169.174.80</a:t>
            </a:r>
          </a:p>
          <a:p>
            <a:r>
              <a:rPr lang="en-US" altLang="zh-TW" sz="1400" dirty="0">
                <a:latin typeface="標楷體" panose="03000509000000000000" pitchFamily="65" charset="-120"/>
                <a:ea typeface="標楷體" panose="03000509000000000000" pitchFamily="65" charset="-120"/>
              </a:rPr>
              <a:t>Target Hardware Address :</a:t>
            </a:r>
            <a:endParaRPr lang="zh-TW" altLang="en-US" sz="1400" dirty="0">
              <a:solidFill>
                <a:sysClr val="windowText" lastClr="000000"/>
              </a:solidFill>
              <a:latin typeface="標楷體" panose="03000509000000000000" pitchFamily="65" charset="-120"/>
              <a:ea typeface="標楷體" panose="03000509000000000000" pitchFamily="65" charset="-120"/>
            </a:endParaRPr>
          </a:p>
        </p:txBody>
      </p:sp>
      <p:sp>
        <p:nvSpPr>
          <p:cNvPr id="82" name="文字方塊 81"/>
          <p:cNvSpPr txBox="1"/>
          <p:nvPr/>
        </p:nvSpPr>
        <p:spPr>
          <a:xfrm>
            <a:off x="7839813" y="682363"/>
            <a:ext cx="2492990" cy="646331"/>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ARP Request : B -&gt; C</a:t>
            </a:r>
          </a:p>
          <a:p>
            <a:endParaRPr lang="zh-TW" altLang="en-US" dirty="0"/>
          </a:p>
        </p:txBody>
      </p:sp>
      <p:sp>
        <p:nvSpPr>
          <p:cNvPr id="83" name="矩形 82"/>
          <p:cNvSpPr/>
          <p:nvPr/>
        </p:nvSpPr>
        <p:spPr>
          <a:xfrm>
            <a:off x="7642767" y="818678"/>
            <a:ext cx="212623" cy="15929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85" name="文字方塊 84"/>
          <p:cNvSpPr txBox="1"/>
          <p:nvPr/>
        </p:nvSpPr>
        <p:spPr>
          <a:xfrm>
            <a:off x="7028799" y="2994474"/>
            <a:ext cx="4115017" cy="1384995"/>
          </a:xfrm>
          <a:prstGeom prst="rect">
            <a:avLst/>
          </a:prstGeom>
          <a:noFill/>
          <a:ln>
            <a:solidFill>
              <a:schemeClr val="tx1"/>
            </a:solidFill>
          </a:ln>
        </p:spPr>
        <p:txBody>
          <a:bodyPr wrap="square" rtlCol="0">
            <a:spAutoFit/>
          </a:bodyPr>
          <a:lstStyle/>
          <a:p>
            <a:r>
              <a:rPr lang="en-US" altLang="zh-TW" sz="1400" dirty="0">
                <a:latin typeface="標楷體" panose="03000509000000000000" pitchFamily="65" charset="-120"/>
                <a:ea typeface="標楷體" panose="03000509000000000000" pitchFamily="65" charset="-120"/>
              </a:rPr>
              <a:t>Source MAC Address : 0C:54:A5:1A:CF:78</a:t>
            </a:r>
          </a:p>
          <a:p>
            <a:r>
              <a:rPr lang="en-US" altLang="zh-TW" sz="1400" dirty="0">
                <a:latin typeface="標楷體" panose="03000509000000000000" pitchFamily="65" charset="-120"/>
                <a:ea typeface="標楷體" panose="03000509000000000000" pitchFamily="65" charset="-120"/>
              </a:rPr>
              <a:t>Destination MAC Address : 0C:54:A5:1A:CF:76</a:t>
            </a:r>
          </a:p>
          <a:p>
            <a:r>
              <a:rPr lang="en-US" altLang="zh-TW" sz="1400" dirty="0">
                <a:latin typeface="標楷體" panose="03000509000000000000" pitchFamily="65" charset="-120"/>
                <a:ea typeface="標楷體" panose="03000509000000000000" pitchFamily="65" charset="-120"/>
              </a:rPr>
              <a:t>Sender Protocol Address : 202.169.174.80</a:t>
            </a:r>
          </a:p>
          <a:p>
            <a:r>
              <a:rPr lang="en-US" altLang="zh-TW" sz="1400" dirty="0">
                <a:latin typeface="標楷體" panose="03000509000000000000" pitchFamily="65" charset="-120"/>
                <a:ea typeface="標楷體" panose="03000509000000000000" pitchFamily="65" charset="-120"/>
              </a:rPr>
              <a:t>Sender Hardware Address : 0C:54:A5:1A:CF:78</a:t>
            </a:r>
          </a:p>
          <a:p>
            <a:r>
              <a:rPr lang="en-US" altLang="zh-TW" sz="1400" dirty="0">
                <a:latin typeface="標楷體" panose="03000509000000000000" pitchFamily="65" charset="-120"/>
                <a:ea typeface="標楷體" panose="03000509000000000000" pitchFamily="65" charset="-120"/>
              </a:rPr>
              <a:t>Target Protocol Address : 140.117.232.27</a:t>
            </a:r>
          </a:p>
          <a:p>
            <a:r>
              <a:rPr lang="en-US" altLang="zh-TW" sz="1400" dirty="0">
                <a:latin typeface="標楷體" panose="03000509000000000000" pitchFamily="65" charset="-120"/>
                <a:ea typeface="標楷體" panose="03000509000000000000" pitchFamily="65" charset="-120"/>
              </a:rPr>
              <a:t>Target Hardware Address :</a:t>
            </a:r>
            <a:r>
              <a:rPr lang="zh-TW" altLang="en-US" sz="1400" dirty="0">
                <a:solidFill>
                  <a:sysClr val="windowText" lastClr="000000"/>
                </a:solidFill>
                <a:latin typeface="標楷體" panose="03000509000000000000" pitchFamily="65" charset="-120"/>
                <a:ea typeface="標楷體" panose="03000509000000000000" pitchFamily="65" charset="-120"/>
              </a:rPr>
              <a:t> </a:t>
            </a:r>
            <a:r>
              <a:rPr lang="en-US" altLang="zh-TW" sz="1400" dirty="0">
                <a:latin typeface="標楷體" panose="03000509000000000000" pitchFamily="65" charset="-120"/>
                <a:ea typeface="標楷體" panose="03000509000000000000" pitchFamily="65" charset="-120"/>
              </a:rPr>
              <a:t>0C:54:A5:1A:CF:76</a:t>
            </a:r>
          </a:p>
        </p:txBody>
      </p:sp>
      <p:sp>
        <p:nvSpPr>
          <p:cNvPr id="86" name="文字方塊 85"/>
          <p:cNvSpPr txBox="1"/>
          <p:nvPr/>
        </p:nvSpPr>
        <p:spPr>
          <a:xfrm>
            <a:off x="7839813" y="2562552"/>
            <a:ext cx="2262158" cy="646331"/>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ARP Reply : C -&gt; B</a:t>
            </a:r>
          </a:p>
          <a:p>
            <a:endParaRPr lang="zh-TW" altLang="en-US" dirty="0"/>
          </a:p>
        </p:txBody>
      </p:sp>
      <p:sp>
        <p:nvSpPr>
          <p:cNvPr id="87" name="矩形 86"/>
          <p:cNvSpPr/>
          <p:nvPr/>
        </p:nvSpPr>
        <p:spPr>
          <a:xfrm>
            <a:off x="7642767" y="2698867"/>
            <a:ext cx="212623" cy="15929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052992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hidden"/>
                                      </p:to>
                                    </p:set>
                                  </p:childTnLst>
                                </p:cTn>
                              </p:par>
                              <p:par>
                                <p:cTn id="7" presetID="1" presetClass="exit" presetSubtype="0" fill="hold" grpId="1" nodeType="withEffect">
                                  <p:stCondLst>
                                    <p:cond delay="0"/>
                                  </p:stCondLst>
                                  <p:childTnLst>
                                    <p:set>
                                      <p:cBhvr>
                                        <p:cTn id="8" dur="1" fill="hold">
                                          <p:stCondLst>
                                            <p:cond delay="0"/>
                                          </p:stCondLst>
                                        </p:cTn>
                                        <p:tgtEl>
                                          <p:spTgt spid="40"/>
                                        </p:tgtEl>
                                        <p:attrNameLst>
                                          <p:attrName>style.visibility</p:attrName>
                                        </p:attrNameLst>
                                      </p:cBhvr>
                                      <p:to>
                                        <p:strVal val="hidden"/>
                                      </p:to>
                                    </p:set>
                                  </p:childTnLst>
                                </p:cTn>
                              </p:par>
                              <p:par>
                                <p:cTn id="9" presetID="1" presetClass="exit" presetSubtype="0" fill="hold" grpId="1" nodeType="withEffect">
                                  <p:stCondLst>
                                    <p:cond delay="0"/>
                                  </p:stCondLst>
                                  <p:childTnLst>
                                    <p:set>
                                      <p:cBhvr>
                                        <p:cTn id="10" dur="1" fill="hold">
                                          <p:stCondLst>
                                            <p:cond delay="0"/>
                                          </p:stCondLst>
                                        </p:cTn>
                                        <p:tgtEl>
                                          <p:spTgt spid="41"/>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67"/>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71"/>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70"/>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8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82"/>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83"/>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85"/>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86"/>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8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82"/>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83"/>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par>
                                <p:cTn id="43" presetID="42" presetClass="path" presetSubtype="0" accel="50000" decel="50000" fill="hold" grpId="2" nodeType="withEffect">
                                  <p:stCondLst>
                                    <p:cond delay="0"/>
                                  </p:stCondLst>
                                  <p:childTnLst>
                                    <p:animMotion origin="layout" path="M 4.375E-6 4.81481E-6 L 0.16953 -0.17871 " pathEditMode="relative" rAng="0" ptsTypes="AA">
                                      <p:cBhvr>
                                        <p:cTn id="44" dur="2000" fill="hold"/>
                                        <p:tgtEl>
                                          <p:spTgt spid="37"/>
                                        </p:tgtEl>
                                        <p:attrNameLst>
                                          <p:attrName>ppt_x</p:attrName>
                                          <p:attrName>ppt_y</p:attrName>
                                        </p:attrNameLst>
                                      </p:cBhvr>
                                      <p:rCtr x="8477" y="-8935"/>
                                    </p:animMotion>
                                  </p:childTnLst>
                                </p:cTn>
                              </p:par>
                            </p:childTnLst>
                          </p:cTn>
                        </p:par>
                        <p:par>
                          <p:cTn id="45" fill="hold">
                            <p:stCondLst>
                              <p:cond delay="2000"/>
                            </p:stCondLst>
                            <p:childTnLst>
                              <p:par>
                                <p:cTn id="46" presetID="1" presetClass="entr" presetSubtype="0" fill="hold" grpId="2" nodeType="afterEffect">
                                  <p:stCondLst>
                                    <p:cond delay="0"/>
                                  </p:stCondLst>
                                  <p:childTnLst>
                                    <p:set>
                                      <p:cBhvr>
                                        <p:cTn id="47" dur="1" fill="hold">
                                          <p:stCondLst>
                                            <p:cond delay="0"/>
                                          </p:stCondLst>
                                        </p:cTn>
                                        <p:tgtEl>
                                          <p:spTgt spid="40"/>
                                        </p:tgtEl>
                                        <p:attrNameLst>
                                          <p:attrName>style.visibility</p:attrName>
                                        </p:attrNameLst>
                                      </p:cBhvr>
                                      <p:to>
                                        <p:strVal val="visible"/>
                                      </p:to>
                                    </p:set>
                                  </p:childTnLst>
                                </p:cTn>
                              </p:par>
                              <p:par>
                                <p:cTn id="48" presetID="1" presetClass="entr" presetSubtype="0" fill="hold" grpId="2" nodeType="withEffect">
                                  <p:stCondLst>
                                    <p:cond delay="0"/>
                                  </p:stCondLst>
                                  <p:childTnLst>
                                    <p:set>
                                      <p:cBhvr>
                                        <p:cTn id="49" dur="1" fill="hold">
                                          <p:stCondLst>
                                            <p:cond delay="0"/>
                                          </p:stCondLst>
                                        </p:cTn>
                                        <p:tgtEl>
                                          <p:spTgt spid="41"/>
                                        </p:tgtEl>
                                        <p:attrNameLst>
                                          <p:attrName>style.visibility</p:attrName>
                                        </p:attrNameLst>
                                      </p:cBhvr>
                                      <p:to>
                                        <p:strVal val="visible"/>
                                      </p:to>
                                    </p:set>
                                  </p:childTnLst>
                                </p:cTn>
                              </p:par>
                              <p:par>
                                <p:cTn id="50" presetID="42" presetClass="path" presetSubtype="0" accel="50000" decel="50000" fill="hold" grpId="3" nodeType="withEffect">
                                  <p:stCondLst>
                                    <p:cond delay="0"/>
                                  </p:stCondLst>
                                  <p:childTnLst>
                                    <p:animMotion origin="layout" path="M 0.16953 -0.17871 L 0.24596 -0.26968 " pathEditMode="relative" rAng="0" ptsTypes="AA">
                                      <p:cBhvr>
                                        <p:cTn id="51" dur="2000" fill="hold"/>
                                        <p:tgtEl>
                                          <p:spTgt spid="37"/>
                                        </p:tgtEl>
                                        <p:attrNameLst>
                                          <p:attrName>ppt_x</p:attrName>
                                          <p:attrName>ppt_y</p:attrName>
                                        </p:attrNameLst>
                                      </p:cBhvr>
                                      <p:rCtr x="3815" y="-4560"/>
                                    </p:animMotion>
                                  </p:childTnLst>
                                </p:cTn>
                              </p:par>
                              <p:par>
                                <p:cTn id="52" presetID="42" presetClass="path" presetSubtype="0" accel="50000" decel="50000" fill="hold" grpId="4" nodeType="withEffect">
                                  <p:stCondLst>
                                    <p:cond delay="0"/>
                                  </p:stCondLst>
                                  <p:childTnLst>
                                    <p:animMotion origin="layout" path="M 0 3.7037E-7 L 0.00599 0.18079 " pathEditMode="relative" rAng="0" ptsTypes="AA">
                                      <p:cBhvr>
                                        <p:cTn id="53" dur="2000" fill="hold"/>
                                        <p:tgtEl>
                                          <p:spTgt spid="41"/>
                                        </p:tgtEl>
                                        <p:attrNameLst>
                                          <p:attrName>ppt_x</p:attrName>
                                          <p:attrName>ppt_y</p:attrName>
                                        </p:attrNameLst>
                                      </p:cBhvr>
                                      <p:rCtr x="299" y="9028"/>
                                    </p:animMotion>
                                  </p:childTnLst>
                                </p:cTn>
                              </p:par>
                              <p:par>
                                <p:cTn id="54" presetID="42" presetClass="path" presetSubtype="0" accel="50000" decel="50000" fill="hold" grpId="4" nodeType="withEffect">
                                  <p:stCondLst>
                                    <p:cond delay="0"/>
                                  </p:stCondLst>
                                  <p:childTnLst>
                                    <p:animMotion origin="layout" path="M 8.33333E-7 0 L -0.15039 -0.11157 " pathEditMode="relative" rAng="0" ptsTypes="AA">
                                      <p:cBhvr>
                                        <p:cTn id="55" dur="2000" fill="hold"/>
                                        <p:tgtEl>
                                          <p:spTgt spid="40"/>
                                        </p:tgtEl>
                                        <p:attrNameLst>
                                          <p:attrName>ppt_x</p:attrName>
                                          <p:attrName>ppt_y</p:attrName>
                                        </p:attrNameLst>
                                      </p:cBhvr>
                                      <p:rCtr x="-7526" y="-5579"/>
                                    </p:animMotion>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1" nodeType="clickEffect">
                                  <p:stCondLst>
                                    <p:cond delay="0"/>
                                  </p:stCondLst>
                                  <p:childTnLst>
                                    <p:set>
                                      <p:cBhvr>
                                        <p:cTn id="59" dur="1" fill="hold">
                                          <p:stCondLst>
                                            <p:cond delay="0"/>
                                          </p:stCondLst>
                                        </p:cTn>
                                        <p:tgtEl>
                                          <p:spTgt spid="71"/>
                                        </p:tgtEl>
                                        <p:attrNameLst>
                                          <p:attrName>style.visibility</p:attrName>
                                        </p:attrNameLst>
                                      </p:cBhvr>
                                      <p:to>
                                        <p:strVal val="visible"/>
                                      </p:to>
                                    </p:set>
                                  </p:childTnLst>
                                </p:cTn>
                              </p:par>
                              <p:par>
                                <p:cTn id="60" presetID="1" presetClass="entr" presetSubtype="0" fill="hold" grpId="1" nodeType="withEffect">
                                  <p:stCondLst>
                                    <p:cond delay="0"/>
                                  </p:stCondLst>
                                  <p:childTnLst>
                                    <p:set>
                                      <p:cBhvr>
                                        <p:cTn id="61" dur="1" fill="hold">
                                          <p:stCondLst>
                                            <p:cond delay="0"/>
                                          </p:stCondLst>
                                        </p:cTn>
                                        <p:tgtEl>
                                          <p:spTgt spid="70"/>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1" nodeType="clickEffect">
                                  <p:stCondLst>
                                    <p:cond delay="0"/>
                                  </p:stCondLst>
                                  <p:childTnLst>
                                    <p:set>
                                      <p:cBhvr>
                                        <p:cTn id="65" dur="1" fill="hold">
                                          <p:stCondLst>
                                            <p:cond delay="0"/>
                                          </p:stCondLst>
                                        </p:cTn>
                                        <p:tgtEl>
                                          <p:spTgt spid="85"/>
                                        </p:tgtEl>
                                        <p:attrNameLst>
                                          <p:attrName>style.visibility</p:attrName>
                                        </p:attrNameLst>
                                      </p:cBhvr>
                                      <p:to>
                                        <p:strVal val="visible"/>
                                      </p:to>
                                    </p:set>
                                  </p:childTnLst>
                                </p:cTn>
                              </p:par>
                              <p:par>
                                <p:cTn id="66" presetID="1" presetClass="entr" presetSubtype="0" fill="hold" grpId="1" nodeType="withEffect">
                                  <p:stCondLst>
                                    <p:cond delay="0"/>
                                  </p:stCondLst>
                                  <p:childTnLst>
                                    <p:set>
                                      <p:cBhvr>
                                        <p:cTn id="67" dur="1" fill="hold">
                                          <p:stCondLst>
                                            <p:cond delay="0"/>
                                          </p:stCondLst>
                                        </p:cTn>
                                        <p:tgtEl>
                                          <p:spTgt spid="86"/>
                                        </p:tgtEl>
                                        <p:attrNameLst>
                                          <p:attrName>style.visibility</p:attrName>
                                        </p:attrNameLst>
                                      </p:cBhvr>
                                      <p:to>
                                        <p:strVal val="visible"/>
                                      </p:to>
                                    </p:set>
                                  </p:childTnLst>
                                </p:cTn>
                              </p:par>
                              <p:par>
                                <p:cTn id="68" presetID="1" presetClass="entr" presetSubtype="0" fill="hold" grpId="1" nodeType="withEffect">
                                  <p:stCondLst>
                                    <p:cond delay="0"/>
                                  </p:stCondLst>
                                  <p:childTnLst>
                                    <p:set>
                                      <p:cBhvr>
                                        <p:cTn id="69" dur="1" fill="hold">
                                          <p:stCondLst>
                                            <p:cond delay="0"/>
                                          </p:stCondLst>
                                        </p:cTn>
                                        <p:tgtEl>
                                          <p:spTgt spid="87"/>
                                        </p:tgtEl>
                                        <p:attrNameLst>
                                          <p:attrName>style.visibility</p:attrName>
                                        </p:attrNameLst>
                                      </p:cBhvr>
                                      <p:to>
                                        <p:strVal val="visible"/>
                                      </p:to>
                                    </p:set>
                                  </p:childTnLst>
                                </p:cTn>
                              </p:par>
                              <p:par>
                                <p:cTn id="70" presetID="1" presetClass="exit" presetSubtype="0" fill="hold" grpId="4" nodeType="withEffect">
                                  <p:stCondLst>
                                    <p:cond delay="0"/>
                                  </p:stCondLst>
                                  <p:childTnLst>
                                    <p:set>
                                      <p:cBhvr>
                                        <p:cTn id="71" dur="1" fill="hold">
                                          <p:stCondLst>
                                            <p:cond delay="0"/>
                                          </p:stCondLst>
                                        </p:cTn>
                                        <p:tgtEl>
                                          <p:spTgt spid="37"/>
                                        </p:tgtEl>
                                        <p:attrNameLst>
                                          <p:attrName>style.visibility</p:attrName>
                                        </p:attrNameLst>
                                      </p:cBhvr>
                                      <p:to>
                                        <p:strVal val="hidden"/>
                                      </p:to>
                                    </p:set>
                                  </p:childTnLst>
                                </p:cTn>
                              </p:par>
                              <p:par>
                                <p:cTn id="72" presetID="1" presetClass="exit" presetSubtype="0" fill="hold" grpId="3" nodeType="withEffect">
                                  <p:stCondLst>
                                    <p:cond delay="0"/>
                                  </p:stCondLst>
                                  <p:childTnLst>
                                    <p:set>
                                      <p:cBhvr>
                                        <p:cTn id="73" dur="1" fill="hold">
                                          <p:stCondLst>
                                            <p:cond delay="0"/>
                                          </p:stCondLst>
                                        </p:cTn>
                                        <p:tgtEl>
                                          <p:spTgt spid="40"/>
                                        </p:tgtEl>
                                        <p:attrNameLst>
                                          <p:attrName>style.visibility</p:attrName>
                                        </p:attrNameLst>
                                      </p:cBhvr>
                                      <p:to>
                                        <p:strVal val="hidden"/>
                                      </p:to>
                                    </p:set>
                                  </p:childTnLst>
                                </p:cTn>
                              </p:par>
                              <p:par>
                                <p:cTn id="74" presetID="1" presetClass="exit" presetSubtype="0" fill="hold" grpId="3" nodeType="withEffect">
                                  <p:stCondLst>
                                    <p:cond delay="0"/>
                                  </p:stCondLst>
                                  <p:childTnLst>
                                    <p:set>
                                      <p:cBhvr>
                                        <p:cTn id="75" dur="1" fill="hold">
                                          <p:stCondLst>
                                            <p:cond delay="0"/>
                                          </p:stCondLst>
                                        </p:cTn>
                                        <p:tgtEl>
                                          <p:spTgt spid="41"/>
                                        </p:tgtEl>
                                        <p:attrNameLst>
                                          <p:attrName>style.visibility</p:attrName>
                                        </p:attrNameLst>
                                      </p:cBhvr>
                                      <p:to>
                                        <p:strVal val="hidden"/>
                                      </p:to>
                                    </p:set>
                                  </p:childTnLst>
                                </p:cTn>
                              </p:par>
                              <p:par>
                                <p:cTn id="76" presetID="1" presetClass="entr" presetSubtype="0" fill="hold" grpId="1" nodeType="withEffect">
                                  <p:stCondLst>
                                    <p:cond delay="0"/>
                                  </p:stCondLst>
                                  <p:childTnLst>
                                    <p:set>
                                      <p:cBhvr>
                                        <p:cTn id="77" dur="1" fill="hold">
                                          <p:stCondLst>
                                            <p:cond delay="0"/>
                                          </p:stCondLst>
                                        </p:cTn>
                                        <p:tgtEl>
                                          <p:spTgt spid="50"/>
                                        </p:tgtEl>
                                        <p:attrNameLst>
                                          <p:attrName>style.visibility</p:attrName>
                                        </p:attrNameLst>
                                      </p:cBhvr>
                                      <p:to>
                                        <p:strVal val="visible"/>
                                      </p:to>
                                    </p:set>
                                  </p:childTnLst>
                                </p:cTn>
                              </p:par>
                              <p:par>
                                <p:cTn id="78" presetID="42" presetClass="path" presetSubtype="0" accel="50000" decel="50000" fill="hold" grpId="2" nodeType="withEffect">
                                  <p:stCondLst>
                                    <p:cond delay="0"/>
                                  </p:stCondLst>
                                  <p:childTnLst>
                                    <p:animMotion origin="layout" path="M 3.33333E-6 3.7037E-7 L -0.00416 -0.18125 " pathEditMode="relative" rAng="0" ptsTypes="AA">
                                      <p:cBhvr>
                                        <p:cTn id="79" dur="2000" fill="hold"/>
                                        <p:tgtEl>
                                          <p:spTgt spid="50"/>
                                        </p:tgtEl>
                                        <p:attrNameLst>
                                          <p:attrName>ppt_x</p:attrName>
                                          <p:attrName>ppt_y</p:attrName>
                                        </p:attrNameLst>
                                      </p:cBhvr>
                                      <p:rCtr x="964" y="-8681"/>
                                    </p:animMotion>
                                  </p:childTnLst>
                                </p:cTn>
                              </p:par>
                            </p:childTnLst>
                          </p:cTn>
                        </p:par>
                        <p:par>
                          <p:cTn id="80" fill="hold">
                            <p:stCondLst>
                              <p:cond delay="2000"/>
                            </p:stCondLst>
                            <p:childTnLst>
                              <p:par>
                                <p:cTn id="81" presetID="42" presetClass="path" presetSubtype="0" accel="50000" decel="50000" fill="hold" grpId="3" nodeType="afterEffect">
                                  <p:stCondLst>
                                    <p:cond delay="0"/>
                                  </p:stCondLst>
                                  <p:childTnLst>
                                    <p:animMotion origin="layout" path="M -0.01862 -0.19814 L -0.18815 -0.01944 " pathEditMode="relative" rAng="0" ptsTypes="AA">
                                      <p:cBhvr>
                                        <p:cTn id="82" dur="2000" fill="hold"/>
                                        <p:tgtEl>
                                          <p:spTgt spid="50"/>
                                        </p:tgtEl>
                                        <p:attrNameLst>
                                          <p:attrName>ppt_x</p:attrName>
                                          <p:attrName>ppt_y</p:attrName>
                                        </p:attrNameLst>
                                      </p:cBhvr>
                                      <p:rCtr x="-9115" y="9606"/>
                                    </p:animMotion>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1" nodeType="clickEffect">
                                  <p:stCondLst>
                                    <p:cond delay="0"/>
                                  </p:stCondLst>
                                  <p:childTnLst>
                                    <p:set>
                                      <p:cBhvr>
                                        <p:cTn id="86" dur="1" fill="hold">
                                          <p:stCondLst>
                                            <p:cond delay="0"/>
                                          </p:stCondLst>
                                        </p:cTn>
                                        <p:tgtEl>
                                          <p:spTgt spid="67"/>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7" grpId="1" animBg="1"/>
      <p:bldP spid="37" grpId="2" animBg="1"/>
      <p:bldP spid="37" grpId="3" animBg="1"/>
      <p:bldP spid="37" grpId="4" animBg="1"/>
      <p:bldP spid="40" grpId="1" animBg="1"/>
      <p:bldP spid="40" grpId="2" animBg="1"/>
      <p:bldP spid="40" grpId="3" animBg="1"/>
      <p:bldP spid="40" grpId="4" animBg="1"/>
      <p:bldP spid="41" grpId="1" animBg="1"/>
      <p:bldP spid="41" grpId="2" animBg="1"/>
      <p:bldP spid="41" grpId="3" animBg="1"/>
      <p:bldP spid="41" grpId="4" animBg="1"/>
      <p:bldP spid="50" grpId="0" animBg="1"/>
      <p:bldP spid="50" grpId="1" animBg="1"/>
      <p:bldP spid="50" grpId="2" animBg="1"/>
      <p:bldP spid="50" grpId="3" animBg="1"/>
      <p:bldP spid="53" grpId="0"/>
      <p:bldP spid="53" grpId="1"/>
      <p:bldP spid="67" grpId="0"/>
      <p:bldP spid="67" grpId="1"/>
      <p:bldP spid="70" grpId="0"/>
      <p:bldP spid="70" grpId="1"/>
      <p:bldP spid="71" grpId="0"/>
      <p:bldP spid="71" grpId="1"/>
      <p:bldP spid="81" grpId="0" animBg="1"/>
      <p:bldP spid="81" grpId="1" animBg="1"/>
      <p:bldP spid="82" grpId="0"/>
      <p:bldP spid="82" grpId="1"/>
      <p:bldP spid="83" grpId="0" animBg="1"/>
      <p:bldP spid="83" grpId="1" animBg="1"/>
      <p:bldP spid="85" grpId="0" animBg="1"/>
      <p:bldP spid="85" grpId="1" animBg="1"/>
      <p:bldP spid="86" grpId="0"/>
      <p:bldP spid="86" grpId="1"/>
      <p:bldP spid="87" grpId="0" animBg="1"/>
      <p:bldP spid="87"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65867"/>
            <a:ext cx="10515600" cy="1325563"/>
          </a:xfrm>
        </p:spPr>
        <p:txBody>
          <a:bodyPr/>
          <a:lstStyle/>
          <a:p>
            <a:r>
              <a:rPr lang="en-US" altLang="zh-TW" dirty="0">
                <a:latin typeface="標楷體" panose="03000509000000000000" pitchFamily="65" charset="-120"/>
                <a:ea typeface="標楷體" panose="03000509000000000000" pitchFamily="65" charset="-120"/>
              </a:rPr>
              <a:t>Gateway</a:t>
            </a:r>
            <a:endParaRPr lang="zh-TW" altLang="en-US"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838200" y="1391430"/>
            <a:ext cx="10515600" cy="5017684"/>
          </a:xfrm>
        </p:spPr>
        <p:txBody>
          <a:bodyPr>
            <a:normAutofit/>
          </a:bodyPr>
          <a:lstStyle/>
          <a:p>
            <a:r>
              <a:rPr lang="zh-TW" altLang="en-US" dirty="0">
                <a:latin typeface="標楷體" panose="03000509000000000000" pitchFamily="65" charset="-120"/>
                <a:ea typeface="標楷體" panose="03000509000000000000" pitchFamily="65" charset="-120"/>
              </a:rPr>
              <a:t>經常指把一種協定轉成另一種協定的裝置。</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種類</a:t>
            </a:r>
            <a:r>
              <a:rPr lang="en-US" altLang="zh-TW" dirty="0">
                <a:latin typeface="標楷體" panose="03000509000000000000" pitchFamily="65" charset="-120"/>
                <a:ea typeface="標楷體" panose="03000509000000000000" pitchFamily="65" charset="-120"/>
              </a:rPr>
              <a:t>:</a:t>
            </a:r>
          </a:p>
          <a:p>
            <a:pPr marL="914400" lvl="1" indent="-457200">
              <a:buFont typeface="+mj-lt"/>
              <a:buAutoNum type="arabicPeriod"/>
            </a:pPr>
            <a:r>
              <a:rPr lang="en-US" altLang="zh-TW" dirty="0">
                <a:latin typeface="標楷體" panose="03000509000000000000" pitchFamily="65" charset="-120"/>
                <a:ea typeface="標楷體" panose="03000509000000000000" pitchFamily="65" charset="-120"/>
              </a:rPr>
              <a:t>Packet Switching </a:t>
            </a:r>
            <a:r>
              <a:rPr lang="zh-TW" altLang="en-US" dirty="0">
                <a:latin typeface="標楷體" panose="03000509000000000000" pitchFamily="65" charset="-120"/>
                <a:ea typeface="標楷體" panose="03000509000000000000" pitchFamily="65" charset="-120"/>
              </a:rPr>
              <a:t>到 </a:t>
            </a:r>
            <a:r>
              <a:rPr lang="en-US" altLang="zh-TW" dirty="0">
                <a:latin typeface="標楷體" panose="03000509000000000000" pitchFamily="65" charset="-120"/>
                <a:ea typeface="標楷體" panose="03000509000000000000" pitchFamily="65" charset="-120"/>
              </a:rPr>
              <a:t>Circuit Switching </a:t>
            </a:r>
            <a:r>
              <a:rPr lang="zh-TW" altLang="en-US" dirty="0">
                <a:latin typeface="標楷體" panose="03000509000000000000" pitchFamily="65" charset="-120"/>
                <a:ea typeface="標楷體" panose="03000509000000000000" pitchFamily="65" charset="-120"/>
              </a:rPr>
              <a:t>的 </a:t>
            </a:r>
            <a:r>
              <a:rPr lang="en-US" altLang="zh-TW" dirty="0">
                <a:latin typeface="標楷體" panose="03000509000000000000" pitchFamily="65" charset="-120"/>
                <a:ea typeface="標楷體" panose="03000509000000000000" pitchFamily="65" charset="-120"/>
              </a:rPr>
              <a:t>Gateway</a:t>
            </a:r>
          </a:p>
          <a:p>
            <a:pPr marL="914400" lvl="1" indent="-457200">
              <a:buFont typeface="+mj-lt"/>
              <a:buAutoNum type="arabicPeriod"/>
            </a:pPr>
            <a:r>
              <a:rPr lang="en-US" altLang="zh-TW" dirty="0" err="1">
                <a:latin typeface="標楷體" panose="03000509000000000000" pitchFamily="65" charset="-120"/>
                <a:ea typeface="標楷體" panose="03000509000000000000" pitchFamily="65" charset="-120"/>
              </a:rPr>
              <a:t>Wifi</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AP</a:t>
            </a:r>
            <a:r>
              <a:rPr lang="zh-TW" altLang="en-US" dirty="0">
                <a:latin typeface="標楷體" panose="03000509000000000000" pitchFamily="65" charset="-120"/>
                <a:ea typeface="標楷體" panose="03000509000000000000" pitchFamily="65" charset="-120"/>
              </a:rPr>
              <a:t> 的 </a:t>
            </a:r>
            <a:r>
              <a:rPr lang="en-US" altLang="zh-TW" dirty="0">
                <a:latin typeface="標楷體" panose="03000509000000000000" pitchFamily="65" charset="-120"/>
                <a:ea typeface="標楷體" panose="03000509000000000000" pitchFamily="65" charset="-120"/>
              </a:rPr>
              <a:t>Gateway</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(802.11</a:t>
            </a:r>
            <a:r>
              <a:rPr lang="zh-TW" altLang="en-US" dirty="0">
                <a:latin typeface="標楷體" panose="03000509000000000000" pitchFamily="65" charset="-120"/>
                <a:ea typeface="標楷體" panose="03000509000000000000" pitchFamily="65" charset="-120"/>
              </a:rPr>
              <a:t> 轉換成 </a:t>
            </a:r>
            <a:r>
              <a:rPr lang="en-US" altLang="zh-TW" dirty="0">
                <a:latin typeface="標楷體" panose="03000509000000000000" pitchFamily="65" charset="-120"/>
                <a:ea typeface="標楷體" panose="03000509000000000000" pitchFamily="65" charset="-120"/>
              </a:rPr>
              <a:t>802.3)</a:t>
            </a:r>
          </a:p>
          <a:p>
            <a:pPr marL="914400" lvl="1" indent="-457200">
              <a:buFont typeface="+mj-lt"/>
              <a:buAutoNum type="arabicPeriod"/>
            </a:pPr>
            <a:r>
              <a:rPr lang="en-US" altLang="zh-TW" dirty="0">
                <a:latin typeface="標楷體" panose="03000509000000000000" pitchFamily="65" charset="-120"/>
                <a:ea typeface="標楷體" panose="03000509000000000000" pitchFamily="65" charset="-120"/>
              </a:rPr>
              <a:t>LTE Gateway (EPC)</a:t>
            </a:r>
          </a:p>
          <a:p>
            <a:endParaRPr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9771631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 name="直線單箭頭接點 68"/>
          <p:cNvCxnSpPr/>
          <p:nvPr/>
        </p:nvCxnSpPr>
        <p:spPr>
          <a:xfrm flipH="1">
            <a:off x="6646075" y="3876742"/>
            <a:ext cx="588074" cy="4647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4" name="直線單箭頭接點 53"/>
          <p:cNvCxnSpPr>
            <a:stCxn id="9" idx="3"/>
          </p:cNvCxnSpPr>
          <p:nvPr/>
        </p:nvCxnSpPr>
        <p:spPr>
          <a:xfrm flipV="1">
            <a:off x="1421491" y="2347635"/>
            <a:ext cx="540412" cy="37086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0" name="直線單箭頭接點 49"/>
          <p:cNvCxnSpPr/>
          <p:nvPr/>
        </p:nvCxnSpPr>
        <p:spPr>
          <a:xfrm flipH="1" flipV="1">
            <a:off x="9530056" y="2072008"/>
            <a:ext cx="330212" cy="6355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8" name="圖片 37"/>
          <p:cNvPicPr>
            <a:picLocks noChangeAspect="1"/>
          </p:cNvPicPr>
          <p:nvPr/>
        </p:nvPicPr>
        <p:blipFill>
          <a:blip r:embed="rId2"/>
          <a:stretch>
            <a:fillRect/>
          </a:stretch>
        </p:blipFill>
        <p:spPr>
          <a:xfrm>
            <a:off x="6959752" y="3442357"/>
            <a:ext cx="745641" cy="623788"/>
          </a:xfrm>
          <a:prstGeom prst="rect">
            <a:avLst/>
          </a:prstGeom>
        </p:spPr>
      </p:pic>
      <p:pic>
        <p:nvPicPr>
          <p:cNvPr id="12" name="內容版面配置區 3"/>
          <p:cNvPicPr>
            <a:picLocks noChangeAspect="1"/>
          </p:cNvPicPr>
          <p:nvPr/>
        </p:nvPicPr>
        <p:blipFill>
          <a:blip r:embed="rId3"/>
          <a:stretch>
            <a:fillRect/>
          </a:stretch>
        </p:blipFill>
        <p:spPr>
          <a:xfrm>
            <a:off x="3143246" y="3544787"/>
            <a:ext cx="714524" cy="542606"/>
          </a:xfrm>
          <a:prstGeom prst="rect">
            <a:avLst/>
          </a:prstGeom>
        </p:spPr>
      </p:pic>
      <p:sp>
        <p:nvSpPr>
          <p:cNvPr id="2" name="標題 1"/>
          <p:cNvSpPr>
            <a:spLocks noGrp="1"/>
          </p:cNvSpPr>
          <p:nvPr>
            <p:ph type="title"/>
          </p:nvPr>
        </p:nvSpPr>
        <p:spPr>
          <a:xfrm>
            <a:off x="838200" y="215153"/>
            <a:ext cx="10515600" cy="1475535"/>
          </a:xfrm>
        </p:spPr>
        <p:txBody>
          <a:bodyPr>
            <a:normAutofit/>
          </a:bodyPr>
          <a:lstStyle/>
          <a:p>
            <a:r>
              <a:rPr lang="en-US" altLang="zh-TW" sz="3200" dirty="0">
                <a:latin typeface="標楷體" panose="03000509000000000000" pitchFamily="65" charset="-120"/>
                <a:ea typeface="標楷體" panose="03000509000000000000" pitchFamily="65" charset="-120"/>
              </a:rPr>
              <a:t>Packet Switching </a:t>
            </a:r>
            <a:r>
              <a:rPr lang="zh-TW" altLang="en-US" sz="3200" dirty="0">
                <a:latin typeface="標楷體" panose="03000509000000000000" pitchFamily="65" charset="-120"/>
                <a:ea typeface="標楷體" panose="03000509000000000000" pitchFamily="65" charset="-120"/>
              </a:rPr>
              <a:t>到 </a:t>
            </a:r>
            <a:r>
              <a:rPr lang="en-US" altLang="zh-TW" sz="3200" dirty="0">
                <a:latin typeface="標楷體" panose="03000509000000000000" pitchFamily="65" charset="-120"/>
                <a:ea typeface="標楷體" panose="03000509000000000000" pitchFamily="65" charset="-120"/>
              </a:rPr>
              <a:t>Circuit Switching </a:t>
            </a:r>
            <a:r>
              <a:rPr lang="zh-TW" altLang="en-US" sz="3200" dirty="0">
                <a:latin typeface="標楷體" panose="03000509000000000000" pitchFamily="65" charset="-120"/>
                <a:ea typeface="標楷體" panose="03000509000000000000" pitchFamily="65" charset="-120"/>
              </a:rPr>
              <a:t>的 </a:t>
            </a:r>
            <a:r>
              <a:rPr lang="en-US" altLang="zh-TW" sz="3200" dirty="0">
                <a:latin typeface="標楷體" panose="03000509000000000000" pitchFamily="65" charset="-120"/>
                <a:ea typeface="標楷體" panose="03000509000000000000" pitchFamily="65" charset="-120"/>
              </a:rPr>
              <a:t>Gateway</a:t>
            </a:r>
            <a:endParaRPr lang="zh-TW" altLang="en-US" sz="3200" dirty="0"/>
          </a:p>
        </p:txBody>
      </p:sp>
      <p:pic>
        <p:nvPicPr>
          <p:cNvPr id="4" name="內容版面配置區 3"/>
          <p:cNvPicPr>
            <a:picLocks noGrp="1" noChangeAspect="1"/>
          </p:cNvPicPr>
          <p:nvPr>
            <p:ph idx="1"/>
          </p:nvPr>
        </p:nvPicPr>
        <p:blipFill>
          <a:blip r:embed="rId4"/>
          <a:stretch>
            <a:fillRect/>
          </a:stretch>
        </p:blipFill>
        <p:spPr>
          <a:xfrm>
            <a:off x="614453" y="2084344"/>
            <a:ext cx="850905" cy="821760"/>
          </a:xfrm>
          <a:prstGeom prst="rect">
            <a:avLst/>
          </a:prstGeom>
        </p:spPr>
      </p:pic>
      <p:pic>
        <p:nvPicPr>
          <p:cNvPr id="6" name="內容版面配置區 3"/>
          <p:cNvPicPr>
            <a:picLocks noChangeAspect="1"/>
          </p:cNvPicPr>
          <p:nvPr/>
        </p:nvPicPr>
        <p:blipFill>
          <a:blip r:embed="rId4"/>
          <a:stretch>
            <a:fillRect/>
          </a:stretch>
        </p:blipFill>
        <p:spPr>
          <a:xfrm>
            <a:off x="614453" y="3393191"/>
            <a:ext cx="850905" cy="821760"/>
          </a:xfrm>
          <a:prstGeom prst="rect">
            <a:avLst/>
          </a:prstGeom>
        </p:spPr>
      </p:pic>
      <p:pic>
        <p:nvPicPr>
          <p:cNvPr id="7" name="內容版面配置區 3"/>
          <p:cNvPicPr>
            <a:picLocks noChangeAspect="1"/>
          </p:cNvPicPr>
          <p:nvPr/>
        </p:nvPicPr>
        <p:blipFill>
          <a:blip r:embed="rId4"/>
          <a:stretch>
            <a:fillRect/>
          </a:stretch>
        </p:blipFill>
        <p:spPr>
          <a:xfrm>
            <a:off x="614452" y="4703577"/>
            <a:ext cx="850905" cy="821760"/>
          </a:xfrm>
          <a:prstGeom prst="rect">
            <a:avLst/>
          </a:prstGeom>
        </p:spPr>
      </p:pic>
      <p:cxnSp>
        <p:nvCxnSpPr>
          <p:cNvPr id="8" name="直線接點 7"/>
          <p:cNvCxnSpPr>
            <a:stCxn id="9" idx="3"/>
          </p:cNvCxnSpPr>
          <p:nvPr/>
        </p:nvCxnSpPr>
        <p:spPr>
          <a:xfrm>
            <a:off x="1421491" y="2718504"/>
            <a:ext cx="1774600" cy="909821"/>
          </a:xfrm>
          <a:prstGeom prst="line">
            <a:avLst/>
          </a:prstGeom>
          <a:ln w="19050"/>
        </p:spPr>
        <p:style>
          <a:lnRef idx="1">
            <a:schemeClr val="dk1"/>
          </a:lnRef>
          <a:fillRef idx="0">
            <a:schemeClr val="dk1"/>
          </a:fillRef>
          <a:effectRef idx="0">
            <a:schemeClr val="dk1"/>
          </a:effectRef>
          <a:fontRef idx="minor">
            <a:schemeClr val="tx1"/>
          </a:fontRef>
        </p:style>
      </p:cxnSp>
      <p:sp>
        <p:nvSpPr>
          <p:cNvPr id="9" name="圓角矩形 8"/>
          <p:cNvSpPr/>
          <p:nvPr/>
        </p:nvSpPr>
        <p:spPr>
          <a:xfrm>
            <a:off x="1313716" y="2664715"/>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圓角矩形 9"/>
          <p:cNvSpPr/>
          <p:nvPr/>
        </p:nvSpPr>
        <p:spPr>
          <a:xfrm>
            <a:off x="3121682" y="3563335"/>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圓角矩形 14"/>
          <p:cNvSpPr/>
          <p:nvPr/>
        </p:nvSpPr>
        <p:spPr>
          <a:xfrm>
            <a:off x="1307904" y="3979816"/>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圓角矩形 15"/>
          <p:cNvSpPr/>
          <p:nvPr/>
        </p:nvSpPr>
        <p:spPr>
          <a:xfrm>
            <a:off x="1294184" y="5300339"/>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7" name="直線接點 16"/>
          <p:cNvCxnSpPr>
            <a:stCxn id="15" idx="3"/>
          </p:cNvCxnSpPr>
          <p:nvPr/>
        </p:nvCxnSpPr>
        <p:spPr>
          <a:xfrm flipV="1">
            <a:off x="1415679" y="3852258"/>
            <a:ext cx="1820580" cy="181347"/>
          </a:xfrm>
          <a:prstGeom prst="line">
            <a:avLst/>
          </a:prstGeom>
          <a:ln w="19050"/>
        </p:spPr>
        <p:style>
          <a:lnRef idx="1">
            <a:schemeClr val="dk1"/>
          </a:lnRef>
          <a:fillRef idx="0">
            <a:schemeClr val="dk1"/>
          </a:fillRef>
          <a:effectRef idx="0">
            <a:schemeClr val="dk1"/>
          </a:effectRef>
          <a:fontRef idx="minor">
            <a:schemeClr val="tx1"/>
          </a:fontRef>
        </p:style>
      </p:cxnSp>
      <p:cxnSp>
        <p:nvCxnSpPr>
          <p:cNvPr id="20" name="直線接點 19"/>
          <p:cNvCxnSpPr>
            <a:stCxn id="16" idx="3"/>
            <a:endCxn id="24" idx="2"/>
          </p:cNvCxnSpPr>
          <p:nvPr/>
        </p:nvCxnSpPr>
        <p:spPr>
          <a:xfrm flipV="1">
            <a:off x="1401959" y="3996719"/>
            <a:ext cx="2091168" cy="1357409"/>
          </a:xfrm>
          <a:prstGeom prst="line">
            <a:avLst/>
          </a:prstGeom>
          <a:ln w="19050"/>
        </p:spPr>
        <p:style>
          <a:lnRef idx="1">
            <a:schemeClr val="dk1"/>
          </a:lnRef>
          <a:fillRef idx="0">
            <a:schemeClr val="dk1"/>
          </a:fillRef>
          <a:effectRef idx="0">
            <a:schemeClr val="dk1"/>
          </a:effectRef>
          <a:fontRef idx="minor">
            <a:schemeClr val="tx1"/>
          </a:fontRef>
        </p:style>
      </p:cxnSp>
      <p:sp>
        <p:nvSpPr>
          <p:cNvPr id="23" name="圓角矩形 22"/>
          <p:cNvSpPr/>
          <p:nvPr/>
        </p:nvSpPr>
        <p:spPr>
          <a:xfrm>
            <a:off x="3196091" y="3798470"/>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圓角矩形 23"/>
          <p:cNvSpPr/>
          <p:nvPr/>
        </p:nvSpPr>
        <p:spPr>
          <a:xfrm>
            <a:off x="3439239" y="3889142"/>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8" name="直線接點 27"/>
          <p:cNvCxnSpPr>
            <a:stCxn id="29" idx="3"/>
          </p:cNvCxnSpPr>
          <p:nvPr/>
        </p:nvCxnSpPr>
        <p:spPr>
          <a:xfrm>
            <a:off x="3910615" y="3858349"/>
            <a:ext cx="1226162" cy="0"/>
          </a:xfrm>
          <a:prstGeom prst="line">
            <a:avLst/>
          </a:prstGeom>
          <a:ln w="19050"/>
        </p:spPr>
        <p:style>
          <a:lnRef idx="1">
            <a:schemeClr val="dk1"/>
          </a:lnRef>
          <a:fillRef idx="0">
            <a:schemeClr val="dk1"/>
          </a:fillRef>
          <a:effectRef idx="0">
            <a:schemeClr val="dk1"/>
          </a:effectRef>
          <a:fontRef idx="minor">
            <a:schemeClr val="tx1"/>
          </a:fontRef>
        </p:style>
      </p:cxnSp>
      <p:sp>
        <p:nvSpPr>
          <p:cNvPr id="29" name="圓角矩形 28"/>
          <p:cNvSpPr/>
          <p:nvPr/>
        </p:nvSpPr>
        <p:spPr>
          <a:xfrm>
            <a:off x="3802840" y="3804560"/>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文字方塊 32"/>
          <p:cNvSpPr txBox="1"/>
          <p:nvPr/>
        </p:nvSpPr>
        <p:spPr>
          <a:xfrm>
            <a:off x="3072811" y="3159889"/>
            <a:ext cx="877163"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Switch</a:t>
            </a:r>
            <a:endParaRPr lang="zh-TW" altLang="en-US" dirty="0">
              <a:latin typeface="標楷體" panose="03000509000000000000" pitchFamily="65" charset="-120"/>
              <a:ea typeface="標楷體" panose="03000509000000000000" pitchFamily="65" charset="-120"/>
            </a:endParaRPr>
          </a:p>
        </p:txBody>
      </p:sp>
      <p:cxnSp>
        <p:nvCxnSpPr>
          <p:cNvPr id="35" name="直線接點 34"/>
          <p:cNvCxnSpPr>
            <a:stCxn id="36" idx="3"/>
            <a:endCxn id="37" idx="3"/>
          </p:cNvCxnSpPr>
          <p:nvPr/>
        </p:nvCxnSpPr>
        <p:spPr>
          <a:xfrm flipV="1">
            <a:off x="4993869" y="3822954"/>
            <a:ext cx="2088882" cy="36079"/>
          </a:xfrm>
          <a:prstGeom prst="line">
            <a:avLst/>
          </a:prstGeom>
          <a:ln w="19050"/>
        </p:spPr>
        <p:style>
          <a:lnRef idx="1">
            <a:schemeClr val="dk1"/>
          </a:lnRef>
          <a:fillRef idx="0">
            <a:schemeClr val="dk1"/>
          </a:fillRef>
          <a:effectRef idx="0">
            <a:schemeClr val="dk1"/>
          </a:effectRef>
          <a:fontRef idx="minor">
            <a:schemeClr val="tx1"/>
          </a:fontRef>
        </p:style>
      </p:cxnSp>
      <p:sp>
        <p:nvSpPr>
          <p:cNvPr id="37" name="圓角矩形 36"/>
          <p:cNvSpPr/>
          <p:nvPr/>
        </p:nvSpPr>
        <p:spPr>
          <a:xfrm>
            <a:off x="6974976" y="3769165"/>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文字方塊 38"/>
          <p:cNvSpPr txBox="1"/>
          <p:nvPr/>
        </p:nvSpPr>
        <p:spPr>
          <a:xfrm>
            <a:off x="4089930" y="3161401"/>
            <a:ext cx="877163"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Router</a:t>
            </a:r>
            <a:endParaRPr lang="zh-TW" altLang="en-US" dirty="0">
              <a:latin typeface="標楷體" panose="03000509000000000000" pitchFamily="65" charset="-120"/>
              <a:ea typeface="標楷體" panose="03000509000000000000" pitchFamily="65" charset="-120"/>
            </a:endParaRPr>
          </a:p>
        </p:txBody>
      </p:sp>
      <p:pic>
        <p:nvPicPr>
          <p:cNvPr id="40" name="圖片 39"/>
          <p:cNvPicPr>
            <a:picLocks noChangeAspect="1"/>
          </p:cNvPicPr>
          <p:nvPr/>
        </p:nvPicPr>
        <p:blipFill>
          <a:blip r:embed="rId5"/>
          <a:stretch>
            <a:fillRect/>
          </a:stretch>
        </p:blipFill>
        <p:spPr>
          <a:xfrm>
            <a:off x="9841075" y="2120311"/>
            <a:ext cx="755207" cy="752132"/>
          </a:xfrm>
          <a:prstGeom prst="rect">
            <a:avLst/>
          </a:prstGeom>
        </p:spPr>
      </p:pic>
      <p:pic>
        <p:nvPicPr>
          <p:cNvPr id="42" name="圖片 41"/>
          <p:cNvPicPr>
            <a:picLocks noChangeAspect="1"/>
          </p:cNvPicPr>
          <p:nvPr/>
        </p:nvPicPr>
        <p:blipFill>
          <a:blip r:embed="rId5"/>
          <a:stretch>
            <a:fillRect/>
          </a:stretch>
        </p:blipFill>
        <p:spPr>
          <a:xfrm>
            <a:off x="9841075" y="3422404"/>
            <a:ext cx="755207" cy="752132"/>
          </a:xfrm>
          <a:prstGeom prst="rect">
            <a:avLst/>
          </a:prstGeom>
        </p:spPr>
      </p:pic>
      <p:pic>
        <p:nvPicPr>
          <p:cNvPr id="43" name="圖片 42"/>
          <p:cNvPicPr>
            <a:picLocks noChangeAspect="1"/>
          </p:cNvPicPr>
          <p:nvPr/>
        </p:nvPicPr>
        <p:blipFill>
          <a:blip r:embed="rId5"/>
          <a:stretch>
            <a:fillRect/>
          </a:stretch>
        </p:blipFill>
        <p:spPr>
          <a:xfrm>
            <a:off x="9841074" y="4738391"/>
            <a:ext cx="755207" cy="752132"/>
          </a:xfrm>
          <a:prstGeom prst="rect">
            <a:avLst/>
          </a:prstGeom>
        </p:spPr>
      </p:pic>
      <p:cxnSp>
        <p:nvCxnSpPr>
          <p:cNvPr id="44" name="直線接點 43"/>
          <p:cNvCxnSpPr>
            <a:stCxn id="45" idx="3"/>
            <a:endCxn id="46" idx="1"/>
          </p:cNvCxnSpPr>
          <p:nvPr/>
        </p:nvCxnSpPr>
        <p:spPr>
          <a:xfrm flipV="1">
            <a:off x="7556438" y="2664715"/>
            <a:ext cx="2230748" cy="921076"/>
          </a:xfrm>
          <a:prstGeom prst="line">
            <a:avLst/>
          </a:prstGeom>
          <a:ln w="19050"/>
        </p:spPr>
        <p:style>
          <a:lnRef idx="1">
            <a:schemeClr val="dk1"/>
          </a:lnRef>
          <a:fillRef idx="0">
            <a:schemeClr val="dk1"/>
          </a:fillRef>
          <a:effectRef idx="0">
            <a:schemeClr val="dk1"/>
          </a:effectRef>
          <a:fontRef idx="minor">
            <a:schemeClr val="tx1"/>
          </a:fontRef>
        </p:style>
      </p:cxnSp>
      <p:sp>
        <p:nvSpPr>
          <p:cNvPr id="45" name="圓角矩形 44"/>
          <p:cNvSpPr/>
          <p:nvPr/>
        </p:nvSpPr>
        <p:spPr>
          <a:xfrm>
            <a:off x="7448663" y="3532002"/>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46" name="圓角矩形 45"/>
          <p:cNvSpPr/>
          <p:nvPr/>
        </p:nvSpPr>
        <p:spPr>
          <a:xfrm>
            <a:off x="9787186" y="2610926"/>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51" name="文字方塊 50"/>
          <p:cNvSpPr txBox="1"/>
          <p:nvPr/>
        </p:nvSpPr>
        <p:spPr>
          <a:xfrm>
            <a:off x="9047891" y="1737336"/>
            <a:ext cx="99257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RJ-11</a:t>
            </a:r>
            <a:r>
              <a:rPr lang="zh-TW" altLang="en-US" sz="1400" dirty="0">
                <a:latin typeface="標楷體" panose="03000509000000000000" pitchFamily="65" charset="-120"/>
                <a:ea typeface="標楷體" panose="03000509000000000000" pitchFamily="65" charset="-120"/>
              </a:rPr>
              <a:t>接頭</a:t>
            </a:r>
          </a:p>
        </p:txBody>
      </p:sp>
      <p:sp>
        <p:nvSpPr>
          <p:cNvPr id="55" name="文字方塊 54"/>
          <p:cNvSpPr txBox="1"/>
          <p:nvPr/>
        </p:nvSpPr>
        <p:spPr>
          <a:xfrm>
            <a:off x="1519247" y="2023813"/>
            <a:ext cx="992579" cy="307777"/>
          </a:xfrm>
          <a:prstGeom prst="rect">
            <a:avLst/>
          </a:prstGeom>
          <a:noFill/>
        </p:spPr>
        <p:txBody>
          <a:bodyPr wrap="none" rtlCol="0">
            <a:spAutoFit/>
          </a:bodyPr>
          <a:lstStyle/>
          <a:p>
            <a:r>
              <a:rPr lang="en-US" altLang="zh-TW" sz="1400" dirty="0">
                <a:latin typeface="標楷體" panose="03000509000000000000" pitchFamily="65" charset="-120"/>
                <a:ea typeface="標楷體" panose="03000509000000000000" pitchFamily="65" charset="-120"/>
              </a:rPr>
              <a:t>RJ-45</a:t>
            </a:r>
            <a:r>
              <a:rPr lang="zh-TW" altLang="en-US" sz="1400" dirty="0">
                <a:latin typeface="標楷體" panose="03000509000000000000" pitchFamily="65" charset="-120"/>
                <a:ea typeface="標楷體" panose="03000509000000000000" pitchFamily="65" charset="-120"/>
              </a:rPr>
              <a:t>接頭</a:t>
            </a:r>
          </a:p>
        </p:txBody>
      </p:sp>
      <p:cxnSp>
        <p:nvCxnSpPr>
          <p:cNvPr id="56" name="直線接點 55"/>
          <p:cNvCxnSpPr>
            <a:stCxn id="57" idx="3"/>
            <a:endCxn id="58" idx="1"/>
          </p:cNvCxnSpPr>
          <p:nvPr/>
        </p:nvCxnSpPr>
        <p:spPr>
          <a:xfrm>
            <a:off x="7708838" y="3738191"/>
            <a:ext cx="2106152" cy="214878"/>
          </a:xfrm>
          <a:prstGeom prst="line">
            <a:avLst/>
          </a:prstGeom>
          <a:ln w="19050"/>
        </p:spPr>
        <p:style>
          <a:lnRef idx="1">
            <a:schemeClr val="dk1"/>
          </a:lnRef>
          <a:fillRef idx="0">
            <a:schemeClr val="dk1"/>
          </a:fillRef>
          <a:effectRef idx="0">
            <a:schemeClr val="dk1"/>
          </a:effectRef>
          <a:fontRef idx="minor">
            <a:schemeClr val="tx1"/>
          </a:fontRef>
        </p:style>
      </p:cxnSp>
      <p:sp>
        <p:nvSpPr>
          <p:cNvPr id="57" name="圓角矩形 56"/>
          <p:cNvSpPr/>
          <p:nvPr/>
        </p:nvSpPr>
        <p:spPr>
          <a:xfrm>
            <a:off x="7601063" y="3684402"/>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58" name="圓角矩形 57"/>
          <p:cNvSpPr/>
          <p:nvPr/>
        </p:nvSpPr>
        <p:spPr>
          <a:xfrm>
            <a:off x="9814990" y="3899280"/>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cxnSp>
        <p:nvCxnSpPr>
          <p:cNvPr id="60" name="直線接點 59"/>
          <p:cNvCxnSpPr>
            <a:stCxn id="61" idx="3"/>
            <a:endCxn id="62" idx="1"/>
          </p:cNvCxnSpPr>
          <p:nvPr/>
        </p:nvCxnSpPr>
        <p:spPr>
          <a:xfrm>
            <a:off x="7620769" y="3953069"/>
            <a:ext cx="2194220" cy="1302093"/>
          </a:xfrm>
          <a:prstGeom prst="line">
            <a:avLst/>
          </a:prstGeom>
          <a:ln w="19050"/>
        </p:spPr>
        <p:style>
          <a:lnRef idx="1">
            <a:schemeClr val="dk1"/>
          </a:lnRef>
          <a:fillRef idx="0">
            <a:schemeClr val="dk1"/>
          </a:fillRef>
          <a:effectRef idx="0">
            <a:schemeClr val="dk1"/>
          </a:effectRef>
          <a:fontRef idx="minor">
            <a:schemeClr val="tx1"/>
          </a:fontRef>
        </p:style>
      </p:cxnSp>
      <p:sp>
        <p:nvSpPr>
          <p:cNvPr id="61" name="圓角矩形 60"/>
          <p:cNvSpPr/>
          <p:nvPr/>
        </p:nvSpPr>
        <p:spPr>
          <a:xfrm>
            <a:off x="7512994" y="3899280"/>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62" name="圓角矩形 61"/>
          <p:cNvSpPr/>
          <p:nvPr/>
        </p:nvSpPr>
        <p:spPr>
          <a:xfrm>
            <a:off x="9814989" y="5201373"/>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65" name="文字方塊 64"/>
          <p:cNvSpPr txBox="1"/>
          <p:nvPr/>
        </p:nvSpPr>
        <p:spPr>
          <a:xfrm>
            <a:off x="4280633" y="4364215"/>
            <a:ext cx="530915" cy="369332"/>
          </a:xfrm>
          <a:prstGeom prst="rect">
            <a:avLst/>
          </a:prstGeom>
          <a:noFill/>
          <a:ln>
            <a:solidFill>
              <a:schemeClr val="tx1"/>
            </a:solidFill>
          </a:ln>
        </p:spPr>
        <p:txBody>
          <a:bodyPr wrap="none" rtlCol="0" anchor="ctr">
            <a:spAutoFit/>
          </a:bodyPr>
          <a:lstStyle/>
          <a:p>
            <a:pPr algn="ctr"/>
            <a:r>
              <a:rPr lang="en-US" altLang="zh-TW" dirty="0">
                <a:latin typeface="標楷體" panose="03000509000000000000" pitchFamily="65" charset="-120"/>
                <a:ea typeface="標楷體" panose="03000509000000000000" pitchFamily="65" charset="-120"/>
              </a:rPr>
              <a:t>MAC</a:t>
            </a:r>
            <a:endParaRPr lang="zh-TW" altLang="en-US" dirty="0">
              <a:latin typeface="標楷體" panose="03000509000000000000" pitchFamily="65" charset="-120"/>
              <a:ea typeface="標楷體" panose="03000509000000000000" pitchFamily="65" charset="-120"/>
            </a:endParaRPr>
          </a:p>
        </p:txBody>
      </p:sp>
      <p:sp>
        <p:nvSpPr>
          <p:cNvPr id="66" name="文字方塊 65"/>
          <p:cNvSpPr txBox="1"/>
          <p:nvPr/>
        </p:nvSpPr>
        <p:spPr>
          <a:xfrm>
            <a:off x="4811219" y="4364215"/>
            <a:ext cx="415499" cy="369332"/>
          </a:xfrm>
          <a:prstGeom prst="rect">
            <a:avLst/>
          </a:prstGeom>
          <a:noFill/>
          <a:ln>
            <a:solidFill>
              <a:schemeClr val="tx1"/>
            </a:solidFill>
          </a:ln>
        </p:spPr>
        <p:txBody>
          <a:bodyPr wrap="none" rtlCol="0" anchor="ctr">
            <a:spAutoFit/>
          </a:bodyPr>
          <a:lstStyle/>
          <a:p>
            <a:pPr algn="ctr"/>
            <a:r>
              <a:rPr lang="en-US" altLang="zh-TW" dirty="0">
                <a:latin typeface="標楷體" panose="03000509000000000000" pitchFamily="65" charset="-120"/>
                <a:ea typeface="標楷體" panose="03000509000000000000" pitchFamily="65" charset="-120"/>
              </a:rPr>
              <a:t>IP</a:t>
            </a:r>
            <a:endParaRPr lang="zh-TW" altLang="en-US" dirty="0">
              <a:latin typeface="標楷體" panose="03000509000000000000" pitchFamily="65" charset="-120"/>
              <a:ea typeface="標楷體" panose="03000509000000000000" pitchFamily="65" charset="-120"/>
            </a:endParaRPr>
          </a:p>
        </p:txBody>
      </p:sp>
      <p:sp>
        <p:nvSpPr>
          <p:cNvPr id="67" name="文字方塊 66"/>
          <p:cNvSpPr txBox="1"/>
          <p:nvPr/>
        </p:nvSpPr>
        <p:spPr>
          <a:xfrm>
            <a:off x="5226718" y="4364215"/>
            <a:ext cx="992580" cy="369332"/>
          </a:xfrm>
          <a:prstGeom prst="rect">
            <a:avLst/>
          </a:prstGeom>
          <a:noFill/>
          <a:ln>
            <a:solidFill>
              <a:schemeClr val="tx1"/>
            </a:solidFill>
          </a:ln>
        </p:spPr>
        <p:txBody>
          <a:bodyPr wrap="none" rtlCol="0" anchor="ctr">
            <a:spAutoFit/>
          </a:bodyPr>
          <a:lstStyle/>
          <a:p>
            <a:pPr algn="ctr"/>
            <a:r>
              <a:rPr lang="en-US" altLang="zh-TW" dirty="0">
                <a:latin typeface="標楷體" panose="03000509000000000000" pitchFamily="65" charset="-120"/>
                <a:ea typeface="標楷體" panose="03000509000000000000" pitchFamily="65" charset="-120"/>
              </a:rPr>
              <a:t>TCP/UDP</a:t>
            </a:r>
            <a:endParaRPr lang="zh-TW" altLang="en-US" dirty="0">
              <a:latin typeface="標楷體" panose="03000509000000000000" pitchFamily="65" charset="-120"/>
              <a:ea typeface="標楷體" panose="03000509000000000000" pitchFamily="65" charset="-120"/>
            </a:endParaRPr>
          </a:p>
        </p:txBody>
      </p:sp>
      <p:sp>
        <p:nvSpPr>
          <p:cNvPr id="68" name="文字方塊 67"/>
          <p:cNvSpPr txBox="1"/>
          <p:nvPr/>
        </p:nvSpPr>
        <p:spPr>
          <a:xfrm>
            <a:off x="6219298" y="4362189"/>
            <a:ext cx="1933421" cy="369332"/>
          </a:xfrm>
          <a:prstGeom prst="rect">
            <a:avLst/>
          </a:prstGeom>
          <a:noFill/>
          <a:ln>
            <a:solidFill>
              <a:schemeClr val="tx1"/>
            </a:solidFill>
          </a:ln>
        </p:spPr>
        <p:txBody>
          <a:bodyPr wrap="square" rtlCol="0" anchor="ctr">
            <a:spAutoFit/>
          </a:bodyPr>
          <a:lstStyle/>
          <a:p>
            <a:pPr algn="ctr"/>
            <a:r>
              <a:rPr lang="en-US" altLang="zh-TW" dirty="0">
                <a:latin typeface="標楷體" panose="03000509000000000000" pitchFamily="65" charset="-120"/>
                <a:ea typeface="標楷體" panose="03000509000000000000" pitchFamily="65" charset="-120"/>
              </a:rPr>
              <a:t>Payload</a:t>
            </a:r>
            <a:endParaRPr lang="zh-TW" altLang="en-US" dirty="0">
              <a:latin typeface="標楷體" panose="03000509000000000000" pitchFamily="65" charset="-120"/>
              <a:ea typeface="標楷體" panose="03000509000000000000" pitchFamily="65" charset="-120"/>
            </a:endParaRPr>
          </a:p>
        </p:txBody>
      </p:sp>
      <p:sp>
        <p:nvSpPr>
          <p:cNvPr id="76" name="文字方塊 75"/>
          <p:cNvSpPr txBox="1"/>
          <p:nvPr/>
        </p:nvSpPr>
        <p:spPr>
          <a:xfrm>
            <a:off x="4099905" y="4804650"/>
            <a:ext cx="4339651" cy="369332"/>
          </a:xfrm>
          <a:prstGeom prst="rect">
            <a:avLst/>
          </a:prstGeom>
          <a:noFill/>
          <a:ln>
            <a:solidFill>
              <a:schemeClr val="tx1"/>
            </a:solidFill>
          </a:ln>
        </p:spPr>
        <p:txBody>
          <a:bodyPr wrap="none" rtlCol="0" anchor="ctr">
            <a:spAutoFit/>
          </a:bodyPr>
          <a:lstStyle/>
          <a:p>
            <a:pPr algn="ctr"/>
            <a:r>
              <a:rPr lang="en-US" altLang="zh-TW" dirty="0">
                <a:latin typeface="標楷體" panose="03000509000000000000" pitchFamily="65" charset="-120"/>
                <a:ea typeface="標楷體" panose="03000509000000000000" pitchFamily="65" charset="-120"/>
              </a:rPr>
              <a:t>Destination Address : 140.117.164.27</a:t>
            </a:r>
            <a:endParaRPr lang="zh-TW" altLang="en-US" dirty="0">
              <a:latin typeface="標楷體" panose="03000509000000000000" pitchFamily="65" charset="-120"/>
              <a:ea typeface="標楷體" panose="03000509000000000000" pitchFamily="65" charset="-120"/>
            </a:endParaRPr>
          </a:p>
        </p:txBody>
      </p:sp>
      <p:graphicFrame>
        <p:nvGraphicFramePr>
          <p:cNvPr id="77" name="表格 76"/>
          <p:cNvGraphicFramePr>
            <a:graphicFrameLocks noGrp="1"/>
          </p:cNvGraphicFramePr>
          <p:nvPr>
            <p:extLst>
              <p:ext uri="{D42A27DB-BD31-4B8C-83A1-F6EECF244321}">
                <p14:modId xmlns:p14="http://schemas.microsoft.com/office/powerpoint/2010/main" val="2596337731"/>
              </p:ext>
            </p:extLst>
          </p:nvPr>
        </p:nvGraphicFramePr>
        <p:xfrm>
          <a:off x="4049471" y="5255161"/>
          <a:ext cx="4440518" cy="1483360"/>
        </p:xfrm>
        <a:graphic>
          <a:graphicData uri="http://schemas.openxmlformats.org/drawingml/2006/table">
            <a:tbl>
              <a:tblPr firstRow="1" bandRow="1">
                <a:tableStyleId>{5C22544A-7EE6-4342-B048-85BDC9FD1C3A}</a:tableStyleId>
              </a:tblPr>
              <a:tblGrid>
                <a:gridCol w="2220259">
                  <a:extLst>
                    <a:ext uri="{9D8B030D-6E8A-4147-A177-3AD203B41FA5}">
                      <a16:colId xmlns:a16="http://schemas.microsoft.com/office/drawing/2014/main" val="1763355719"/>
                    </a:ext>
                  </a:extLst>
                </a:gridCol>
                <a:gridCol w="2220259">
                  <a:extLst>
                    <a:ext uri="{9D8B030D-6E8A-4147-A177-3AD203B41FA5}">
                      <a16:colId xmlns:a16="http://schemas.microsoft.com/office/drawing/2014/main" val="1463306610"/>
                    </a:ext>
                  </a:extLst>
                </a:gridCol>
              </a:tblGrid>
              <a:tr h="370840">
                <a:tc>
                  <a:txBody>
                    <a:bodyPr/>
                    <a:lstStyle/>
                    <a:p>
                      <a:pPr algn="ctr"/>
                      <a:r>
                        <a:rPr lang="en-US" altLang="zh-TW" dirty="0">
                          <a:solidFill>
                            <a:schemeClr val="tx1"/>
                          </a:solidFill>
                          <a:latin typeface="標楷體" panose="03000509000000000000" pitchFamily="65" charset="-120"/>
                          <a:ea typeface="標楷體" panose="03000509000000000000" pitchFamily="65" charset="-120"/>
                        </a:rPr>
                        <a:t>IP</a:t>
                      </a: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latin typeface="標楷體" panose="03000509000000000000" pitchFamily="65" charset="-120"/>
                          <a:ea typeface="標楷體" panose="03000509000000000000" pitchFamily="65" charset="-120"/>
                        </a:rPr>
                        <a:t>Telephone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704871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140.117.164.27</a:t>
                      </a:r>
                      <a:endParaRPr lang="zh-TW" altLang="en-US" dirty="0">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latin typeface="標楷體" panose="03000509000000000000" pitchFamily="65" charset="-120"/>
                          <a:ea typeface="標楷體" panose="03000509000000000000" pitchFamily="65" charset="-120"/>
                        </a:rPr>
                        <a:t>07-1111111</a:t>
                      </a: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837153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140.117.164.28</a:t>
                      </a:r>
                      <a:endParaRPr lang="zh-TW" altLang="en-US" dirty="0">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latin typeface="標楷體" panose="03000509000000000000" pitchFamily="65" charset="-120"/>
                          <a:ea typeface="標楷體" panose="03000509000000000000" pitchFamily="65" charset="-120"/>
                        </a:rPr>
                        <a:t>07-2222222</a:t>
                      </a: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7194016"/>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140.117.164.29</a:t>
                      </a:r>
                      <a:endParaRPr lang="zh-TW" altLang="en-US" dirty="0">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TW" dirty="0">
                          <a:solidFill>
                            <a:schemeClr val="tx1"/>
                          </a:solidFill>
                          <a:latin typeface="標楷體" panose="03000509000000000000" pitchFamily="65" charset="-120"/>
                          <a:ea typeface="標楷體" panose="03000509000000000000" pitchFamily="65" charset="-120"/>
                        </a:rPr>
                        <a:t>07-3333333</a:t>
                      </a: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5720369"/>
                  </a:ext>
                </a:extLst>
              </a:tr>
            </a:tbl>
          </a:graphicData>
        </a:graphic>
      </p:graphicFrame>
      <p:sp>
        <p:nvSpPr>
          <p:cNvPr id="78" name="文字方塊 77"/>
          <p:cNvSpPr txBox="1"/>
          <p:nvPr/>
        </p:nvSpPr>
        <p:spPr>
          <a:xfrm>
            <a:off x="9486386" y="2877177"/>
            <a:ext cx="1338828" cy="369332"/>
          </a:xfrm>
          <a:prstGeom prst="rect">
            <a:avLst/>
          </a:prstGeom>
          <a:noFill/>
          <a:ln>
            <a:solidFill>
              <a:schemeClr val="tx1"/>
            </a:solidFill>
          </a:ln>
        </p:spPr>
        <p:txBody>
          <a:bodyPr wrap="none" rtlCol="0" anchor="ctr">
            <a:spAutoFit/>
          </a:bodyPr>
          <a:lstStyle/>
          <a:p>
            <a:pPr algn="ctr"/>
            <a:r>
              <a:rPr lang="en-US" altLang="zh-TW" dirty="0">
                <a:latin typeface="標楷體" panose="03000509000000000000" pitchFamily="65" charset="-120"/>
                <a:ea typeface="標楷體" panose="03000509000000000000" pitchFamily="65" charset="-120"/>
              </a:rPr>
              <a:t>07-1111111</a:t>
            </a:r>
            <a:endParaRPr lang="zh-TW" altLang="en-US" dirty="0">
              <a:latin typeface="標楷體" panose="03000509000000000000" pitchFamily="65" charset="-120"/>
              <a:ea typeface="標楷體" panose="03000509000000000000" pitchFamily="65" charset="-120"/>
            </a:endParaRPr>
          </a:p>
        </p:txBody>
      </p:sp>
      <p:sp>
        <p:nvSpPr>
          <p:cNvPr id="79" name="文字方塊 78"/>
          <p:cNvSpPr txBox="1"/>
          <p:nvPr/>
        </p:nvSpPr>
        <p:spPr>
          <a:xfrm>
            <a:off x="9486387" y="4204748"/>
            <a:ext cx="1338828" cy="369332"/>
          </a:xfrm>
          <a:prstGeom prst="rect">
            <a:avLst/>
          </a:prstGeom>
          <a:noFill/>
          <a:ln>
            <a:solidFill>
              <a:schemeClr val="tx1"/>
            </a:solidFill>
          </a:ln>
        </p:spPr>
        <p:txBody>
          <a:bodyPr wrap="none" rtlCol="0" anchor="ctr">
            <a:spAutoFit/>
          </a:bodyPr>
          <a:lstStyle/>
          <a:p>
            <a:pPr algn="ctr"/>
            <a:r>
              <a:rPr lang="en-US" altLang="zh-TW" dirty="0">
                <a:latin typeface="標楷體" panose="03000509000000000000" pitchFamily="65" charset="-120"/>
                <a:ea typeface="標楷體" panose="03000509000000000000" pitchFamily="65" charset="-120"/>
              </a:rPr>
              <a:t>07-2222222</a:t>
            </a:r>
            <a:endParaRPr lang="zh-TW" altLang="en-US" dirty="0">
              <a:latin typeface="標楷體" panose="03000509000000000000" pitchFamily="65" charset="-120"/>
              <a:ea typeface="標楷體" panose="03000509000000000000" pitchFamily="65" charset="-120"/>
            </a:endParaRPr>
          </a:p>
        </p:txBody>
      </p:sp>
      <p:sp>
        <p:nvSpPr>
          <p:cNvPr id="80" name="文字方塊 79"/>
          <p:cNvSpPr txBox="1"/>
          <p:nvPr/>
        </p:nvSpPr>
        <p:spPr>
          <a:xfrm>
            <a:off x="9486387" y="5535313"/>
            <a:ext cx="1338828" cy="369332"/>
          </a:xfrm>
          <a:prstGeom prst="rect">
            <a:avLst/>
          </a:prstGeom>
          <a:noFill/>
          <a:ln>
            <a:solidFill>
              <a:schemeClr val="tx1"/>
            </a:solidFill>
          </a:ln>
        </p:spPr>
        <p:txBody>
          <a:bodyPr wrap="none" rtlCol="0" anchor="ctr">
            <a:spAutoFit/>
          </a:bodyPr>
          <a:lstStyle/>
          <a:p>
            <a:pPr algn="ctr"/>
            <a:r>
              <a:rPr lang="en-US" altLang="zh-TW" dirty="0">
                <a:latin typeface="標楷體" panose="03000509000000000000" pitchFamily="65" charset="-120"/>
                <a:ea typeface="標楷體" panose="03000509000000000000" pitchFamily="65" charset="-120"/>
              </a:rPr>
              <a:t>07-3333333</a:t>
            </a:r>
            <a:endParaRPr lang="zh-TW" altLang="en-US" dirty="0">
              <a:latin typeface="標楷體" panose="03000509000000000000" pitchFamily="65" charset="-120"/>
              <a:ea typeface="標楷體" panose="03000509000000000000" pitchFamily="65" charset="-120"/>
            </a:endParaRPr>
          </a:p>
        </p:txBody>
      </p:sp>
      <p:sp>
        <p:nvSpPr>
          <p:cNvPr id="82" name="文字方塊 81"/>
          <p:cNvSpPr txBox="1"/>
          <p:nvPr/>
        </p:nvSpPr>
        <p:spPr>
          <a:xfrm>
            <a:off x="6805991" y="3157398"/>
            <a:ext cx="992579"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Gateway</a:t>
            </a:r>
            <a:endParaRPr lang="zh-TW" altLang="en-US" dirty="0">
              <a:latin typeface="標楷體" panose="03000509000000000000" pitchFamily="65" charset="-120"/>
              <a:ea typeface="標楷體" panose="03000509000000000000" pitchFamily="65" charset="-120"/>
            </a:endParaRPr>
          </a:p>
        </p:txBody>
      </p:sp>
      <p:sp>
        <p:nvSpPr>
          <p:cNvPr id="83" name="矩形 82"/>
          <p:cNvSpPr/>
          <p:nvPr/>
        </p:nvSpPr>
        <p:spPr>
          <a:xfrm>
            <a:off x="4049471" y="5619964"/>
            <a:ext cx="4440518" cy="37687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4" name="圓角矩形 83"/>
          <p:cNvSpPr/>
          <p:nvPr/>
        </p:nvSpPr>
        <p:spPr>
          <a:xfrm>
            <a:off x="7445218" y="3518323"/>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pic>
        <p:nvPicPr>
          <p:cNvPr id="25" name="圖片 24"/>
          <p:cNvPicPr>
            <a:picLocks noChangeAspect="1"/>
          </p:cNvPicPr>
          <p:nvPr/>
        </p:nvPicPr>
        <p:blipFill>
          <a:blip r:embed="rId6"/>
          <a:stretch>
            <a:fillRect/>
          </a:stretch>
        </p:blipFill>
        <p:spPr>
          <a:xfrm>
            <a:off x="4274056" y="3573393"/>
            <a:ext cx="629104" cy="498542"/>
          </a:xfrm>
          <a:prstGeom prst="rect">
            <a:avLst/>
          </a:prstGeom>
        </p:spPr>
      </p:pic>
      <p:sp>
        <p:nvSpPr>
          <p:cNvPr id="32" name="圓角矩形 31"/>
          <p:cNvSpPr/>
          <p:nvPr/>
        </p:nvSpPr>
        <p:spPr>
          <a:xfrm>
            <a:off x="4274056" y="3812365"/>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圓角矩形 35"/>
          <p:cNvSpPr/>
          <p:nvPr/>
        </p:nvSpPr>
        <p:spPr>
          <a:xfrm>
            <a:off x="4886094" y="3805244"/>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59" name="內容版面配置區 3"/>
          <p:cNvPicPr>
            <a:picLocks noChangeAspect="1"/>
          </p:cNvPicPr>
          <p:nvPr/>
        </p:nvPicPr>
        <p:blipFill>
          <a:blip r:embed="rId3"/>
          <a:stretch>
            <a:fillRect/>
          </a:stretch>
        </p:blipFill>
        <p:spPr>
          <a:xfrm>
            <a:off x="5535899" y="3526730"/>
            <a:ext cx="714524" cy="542606"/>
          </a:xfrm>
          <a:prstGeom prst="rect">
            <a:avLst/>
          </a:prstGeom>
        </p:spPr>
      </p:pic>
      <p:sp>
        <p:nvSpPr>
          <p:cNvPr id="63" name="圓角矩形 62"/>
          <p:cNvSpPr/>
          <p:nvPr/>
        </p:nvSpPr>
        <p:spPr>
          <a:xfrm>
            <a:off x="5615639" y="378041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4" name="圓角矩形 63"/>
          <p:cNvSpPr/>
          <p:nvPr/>
        </p:nvSpPr>
        <p:spPr>
          <a:xfrm>
            <a:off x="6195493" y="378650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0" name="文字方塊 69"/>
          <p:cNvSpPr txBox="1"/>
          <p:nvPr/>
        </p:nvSpPr>
        <p:spPr>
          <a:xfrm>
            <a:off x="5455560" y="3159889"/>
            <a:ext cx="877163"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Switch</a:t>
            </a:r>
            <a:endParaRPr lang="zh-TW" altLang="en-US" dirty="0">
              <a:latin typeface="標楷體" panose="03000509000000000000" pitchFamily="65" charset="-120"/>
              <a:ea typeface="標楷體" panose="03000509000000000000" pitchFamily="65" charset="-120"/>
            </a:endParaRPr>
          </a:p>
        </p:txBody>
      </p:sp>
      <p:sp>
        <p:nvSpPr>
          <p:cNvPr id="81" name="圓角矩形 80"/>
          <p:cNvSpPr/>
          <p:nvPr/>
        </p:nvSpPr>
        <p:spPr>
          <a:xfrm>
            <a:off x="1307904" y="2664714"/>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914147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66"/>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6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68"/>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76"/>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77"/>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69"/>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8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83"/>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8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81"/>
                                        </p:tgtEl>
                                        <p:attrNameLst>
                                          <p:attrName>style.visibility</p:attrName>
                                        </p:attrNameLst>
                                      </p:cBhvr>
                                      <p:to>
                                        <p:strVal val="visible"/>
                                      </p:to>
                                    </p:set>
                                  </p:childTnLst>
                                </p:cTn>
                              </p:par>
                              <p:par>
                                <p:cTn id="29" presetID="42" presetClass="path" presetSubtype="0" accel="50000" decel="50000" fill="hold" grpId="2" nodeType="withEffect">
                                  <p:stCondLst>
                                    <p:cond delay="0"/>
                                  </p:stCondLst>
                                  <p:childTnLst>
                                    <p:animMotion origin="layout" path="M 1.25E-6 3.7037E-6 L 0.1862 0.16689 " pathEditMode="relative" rAng="0" ptsTypes="AA">
                                      <p:cBhvr>
                                        <p:cTn id="30" dur="2000" fill="hold"/>
                                        <p:tgtEl>
                                          <p:spTgt spid="81"/>
                                        </p:tgtEl>
                                        <p:attrNameLst>
                                          <p:attrName>ppt_x</p:attrName>
                                          <p:attrName>ppt_y</p:attrName>
                                        </p:attrNameLst>
                                      </p:cBhvr>
                                      <p:rCtr x="9310" y="8333"/>
                                    </p:animMotion>
                                  </p:childTnLst>
                                </p:cTn>
                              </p:par>
                            </p:childTnLst>
                          </p:cTn>
                        </p:par>
                        <p:par>
                          <p:cTn id="31" fill="hold">
                            <p:stCondLst>
                              <p:cond delay="2000"/>
                            </p:stCondLst>
                            <p:childTnLst>
                              <p:par>
                                <p:cTn id="32" presetID="42" presetClass="path" presetSubtype="0" accel="50000" decel="50000" fill="hold" grpId="3" nodeType="afterEffect">
                                  <p:stCondLst>
                                    <p:cond delay="0"/>
                                  </p:stCondLst>
                                  <p:childTnLst>
                                    <p:animMotion origin="layout" path="M 0.1862 0.16689 L 0.26979 0.16643 " pathEditMode="relative" rAng="0" ptsTypes="AA">
                                      <p:cBhvr>
                                        <p:cTn id="33" dur="2000" fill="hold"/>
                                        <p:tgtEl>
                                          <p:spTgt spid="81"/>
                                        </p:tgtEl>
                                        <p:attrNameLst>
                                          <p:attrName>ppt_x</p:attrName>
                                          <p:attrName>ppt_y</p:attrName>
                                        </p:attrNameLst>
                                      </p:cBhvr>
                                      <p:rCtr x="4180" y="-23"/>
                                    </p:animMotion>
                                  </p:childTnLst>
                                </p:cTn>
                              </p:par>
                            </p:childTnLst>
                          </p:cTn>
                        </p:par>
                        <p:par>
                          <p:cTn id="34" fill="hold">
                            <p:stCondLst>
                              <p:cond delay="4000"/>
                            </p:stCondLst>
                            <p:childTnLst>
                              <p:par>
                                <p:cTn id="35" presetID="42" presetClass="path" presetSubtype="0" accel="50000" decel="50000" fill="hold" grpId="5" nodeType="afterEffect">
                                  <p:stCondLst>
                                    <p:cond delay="0"/>
                                  </p:stCondLst>
                                  <p:childTnLst>
                                    <p:animMotion origin="layout" path="M 0.26979 0.16643 L 0.36784 0.16088 " pathEditMode="relative" rAng="0" ptsTypes="AA">
                                      <p:cBhvr>
                                        <p:cTn id="36" dur="2000" fill="hold"/>
                                        <p:tgtEl>
                                          <p:spTgt spid="81"/>
                                        </p:tgtEl>
                                        <p:attrNameLst>
                                          <p:attrName>ppt_x</p:attrName>
                                          <p:attrName>ppt_y</p:attrName>
                                        </p:attrNameLst>
                                      </p:cBhvr>
                                      <p:rCtr x="4896" y="-278"/>
                                    </p:animMotion>
                                  </p:childTnLst>
                                </p:cTn>
                              </p:par>
                            </p:childTnLst>
                          </p:cTn>
                        </p:par>
                        <p:par>
                          <p:cTn id="37" fill="hold">
                            <p:stCondLst>
                              <p:cond delay="6000"/>
                            </p:stCondLst>
                            <p:childTnLst>
                              <p:par>
                                <p:cTn id="38" presetID="42" presetClass="path" presetSubtype="0" accel="50000" decel="50000" fill="hold" grpId="6" nodeType="afterEffect">
                                  <p:stCondLst>
                                    <p:cond delay="0"/>
                                  </p:stCondLst>
                                  <p:childTnLst>
                                    <p:animMotion origin="layout" path="M 0.36784 0.16088 L 0.46536 0.15949 " pathEditMode="relative" rAng="0" ptsTypes="AA">
                                      <p:cBhvr>
                                        <p:cTn id="39" dur="2000" fill="hold"/>
                                        <p:tgtEl>
                                          <p:spTgt spid="81"/>
                                        </p:tgtEl>
                                        <p:attrNameLst>
                                          <p:attrName>ppt_x</p:attrName>
                                          <p:attrName>ppt_y</p:attrName>
                                        </p:attrNameLst>
                                      </p:cBhvr>
                                      <p:rCtr x="4870" y="-69"/>
                                    </p:animMotion>
                                  </p:childTnLst>
                                </p:cTn>
                              </p:par>
                            </p:childTnLst>
                          </p:cTn>
                        </p:par>
                        <p:par>
                          <p:cTn id="40" fill="hold">
                            <p:stCondLst>
                              <p:cond delay="8000"/>
                            </p:stCondLst>
                            <p:childTnLst>
                              <p:par>
                                <p:cTn id="41" presetID="1" presetClass="exit" presetSubtype="0" fill="hold" grpId="4" nodeType="afterEffect">
                                  <p:stCondLst>
                                    <p:cond delay="0"/>
                                  </p:stCondLst>
                                  <p:childTnLst>
                                    <p:set>
                                      <p:cBhvr>
                                        <p:cTn id="42" dur="1" fill="hold">
                                          <p:stCondLst>
                                            <p:cond delay="0"/>
                                          </p:stCondLst>
                                        </p:cTn>
                                        <p:tgtEl>
                                          <p:spTgt spid="81"/>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 nodeType="clickEffect">
                                  <p:stCondLst>
                                    <p:cond delay="0"/>
                                  </p:stCondLst>
                                  <p:childTnLst>
                                    <p:set>
                                      <p:cBhvr>
                                        <p:cTn id="46" dur="1" fill="hold">
                                          <p:stCondLst>
                                            <p:cond delay="0"/>
                                          </p:stCondLst>
                                        </p:cTn>
                                        <p:tgtEl>
                                          <p:spTgt spid="65"/>
                                        </p:tgtEl>
                                        <p:attrNameLst>
                                          <p:attrName>style.visibility</p:attrName>
                                        </p:attrNameLst>
                                      </p:cBhvr>
                                      <p:to>
                                        <p:strVal val="visible"/>
                                      </p:to>
                                    </p:set>
                                  </p:childTnLst>
                                </p:cTn>
                              </p:par>
                              <p:par>
                                <p:cTn id="47" presetID="1" presetClass="entr" presetSubtype="0" fill="hold" grpId="1" nodeType="withEffect">
                                  <p:stCondLst>
                                    <p:cond delay="0"/>
                                  </p:stCondLst>
                                  <p:childTnLst>
                                    <p:set>
                                      <p:cBhvr>
                                        <p:cTn id="48" dur="1" fill="hold">
                                          <p:stCondLst>
                                            <p:cond delay="0"/>
                                          </p:stCondLst>
                                        </p:cTn>
                                        <p:tgtEl>
                                          <p:spTgt spid="66"/>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67"/>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6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2" nodeType="clickEffect">
                                  <p:stCondLst>
                                    <p:cond delay="0"/>
                                  </p:stCondLst>
                                  <p:childTnLst>
                                    <p:set>
                                      <p:cBhvr>
                                        <p:cTn id="58" dur="1" fill="hold">
                                          <p:stCondLst>
                                            <p:cond delay="0"/>
                                          </p:stCondLst>
                                        </p:cTn>
                                        <p:tgtEl>
                                          <p:spTgt spid="65"/>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1" nodeType="clickEffect">
                                  <p:stCondLst>
                                    <p:cond delay="0"/>
                                  </p:stCondLst>
                                  <p:childTnLst>
                                    <p:set>
                                      <p:cBhvr>
                                        <p:cTn id="62" dur="1" fill="hold">
                                          <p:stCondLst>
                                            <p:cond delay="0"/>
                                          </p:stCondLst>
                                        </p:cTn>
                                        <p:tgtEl>
                                          <p:spTgt spid="7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7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1" nodeType="clickEffect">
                                  <p:stCondLst>
                                    <p:cond delay="0"/>
                                  </p:stCondLst>
                                  <p:childTnLst>
                                    <p:set>
                                      <p:cBhvr>
                                        <p:cTn id="70" dur="1" fill="hold">
                                          <p:stCondLst>
                                            <p:cond delay="0"/>
                                          </p:stCondLst>
                                        </p:cTn>
                                        <p:tgtEl>
                                          <p:spTgt spid="8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2" nodeType="clickEffect">
                                  <p:stCondLst>
                                    <p:cond delay="0"/>
                                  </p:stCondLst>
                                  <p:childTnLst>
                                    <p:set>
                                      <p:cBhvr>
                                        <p:cTn id="74" dur="1" fill="hold">
                                          <p:stCondLst>
                                            <p:cond delay="0"/>
                                          </p:stCondLst>
                                        </p:cTn>
                                        <p:tgtEl>
                                          <p:spTgt spid="66"/>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grpId="2" nodeType="clickEffect">
                                  <p:stCondLst>
                                    <p:cond delay="0"/>
                                  </p:stCondLst>
                                  <p:childTnLst>
                                    <p:set>
                                      <p:cBhvr>
                                        <p:cTn id="78" dur="1" fill="hold">
                                          <p:stCondLst>
                                            <p:cond delay="0"/>
                                          </p:stCondLst>
                                        </p:cTn>
                                        <p:tgtEl>
                                          <p:spTgt spid="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1" nodeType="clickEffect">
                                  <p:stCondLst>
                                    <p:cond delay="0"/>
                                  </p:stCondLst>
                                  <p:childTnLst>
                                    <p:set>
                                      <p:cBhvr>
                                        <p:cTn id="82" dur="1" fill="hold">
                                          <p:stCondLst>
                                            <p:cond delay="0"/>
                                          </p:stCondLst>
                                        </p:cTn>
                                        <p:tgtEl>
                                          <p:spTgt spid="84"/>
                                        </p:tgtEl>
                                        <p:attrNameLst>
                                          <p:attrName>style.visibility</p:attrName>
                                        </p:attrNameLst>
                                      </p:cBhvr>
                                      <p:to>
                                        <p:strVal val="visible"/>
                                      </p:to>
                                    </p:set>
                                  </p:childTnLst>
                                </p:cTn>
                              </p:par>
                              <p:par>
                                <p:cTn id="83" presetID="42" presetClass="path" presetSubtype="0" accel="50000" decel="50000" fill="hold" grpId="2" nodeType="withEffect">
                                  <p:stCondLst>
                                    <p:cond delay="0"/>
                                  </p:stCondLst>
                                  <p:childTnLst>
                                    <p:animMotion origin="layout" path="M -4.16667E-6 -3.33333E-6 L 0.19362 -0.13333 " pathEditMode="relative" rAng="0" ptsTypes="AA">
                                      <p:cBhvr>
                                        <p:cTn id="84" dur="2000" fill="hold"/>
                                        <p:tgtEl>
                                          <p:spTgt spid="84"/>
                                        </p:tgtEl>
                                        <p:attrNameLst>
                                          <p:attrName>ppt_x</p:attrName>
                                          <p:attrName>ppt_y</p:attrName>
                                        </p:attrNameLst>
                                      </p:cBhvr>
                                      <p:rCtr x="9674" y="-66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5" grpId="1" animBg="1"/>
      <p:bldP spid="65" grpId="2" animBg="1"/>
      <p:bldP spid="66" grpId="0" animBg="1"/>
      <p:bldP spid="66" grpId="1" animBg="1"/>
      <p:bldP spid="66" grpId="2" animBg="1"/>
      <p:bldP spid="67" grpId="0" animBg="1"/>
      <p:bldP spid="67" grpId="1" animBg="1"/>
      <p:bldP spid="67" grpId="2" animBg="1"/>
      <p:bldP spid="68" grpId="0" animBg="1"/>
      <p:bldP spid="68" grpId="1" animBg="1"/>
      <p:bldP spid="76" grpId="0" animBg="1"/>
      <p:bldP spid="76" grpId="1" animBg="1"/>
      <p:bldP spid="83" grpId="0" animBg="1"/>
      <p:bldP spid="83" grpId="1" animBg="1"/>
      <p:bldP spid="84" grpId="0" animBg="1"/>
      <p:bldP spid="84" grpId="1" animBg="1"/>
      <p:bldP spid="84" grpId="2" animBg="1"/>
      <p:bldP spid="81" grpId="0" animBg="1"/>
      <p:bldP spid="81" grpId="1" animBg="1"/>
      <p:bldP spid="81" grpId="2" animBg="1"/>
      <p:bldP spid="81" grpId="3" animBg="1"/>
      <p:bldP spid="81" grpId="4" animBg="1"/>
      <p:bldP spid="81" grpId="5" animBg="1"/>
      <p:bldP spid="81" grpId="6"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17651" y="169916"/>
            <a:ext cx="10515600" cy="1325563"/>
          </a:xfrm>
        </p:spPr>
        <p:txBody>
          <a:bodyPr/>
          <a:lstStyle/>
          <a:p>
            <a:r>
              <a:rPr lang="en-US" altLang="zh-TW" dirty="0" err="1">
                <a:latin typeface="標楷體" panose="03000509000000000000" pitchFamily="65" charset="-120"/>
                <a:ea typeface="標楷體" panose="03000509000000000000" pitchFamily="65" charset="-120"/>
              </a:rPr>
              <a:t>WiFi</a:t>
            </a:r>
            <a:r>
              <a:rPr lang="zh-TW" altLang="en-US" dirty="0">
                <a:latin typeface="標楷體" panose="03000509000000000000" pitchFamily="65" charset="-120"/>
                <a:ea typeface="標楷體" panose="03000509000000000000" pitchFamily="65" charset="-120"/>
              </a:rPr>
              <a:t> </a:t>
            </a:r>
            <a:r>
              <a:rPr lang="en-US" altLang="zh-TW" dirty="0">
                <a:latin typeface="標楷體" panose="03000509000000000000" pitchFamily="65" charset="-120"/>
                <a:ea typeface="標楷體" panose="03000509000000000000" pitchFamily="65" charset="-120"/>
              </a:rPr>
              <a:t>AP</a:t>
            </a:r>
            <a:r>
              <a:rPr lang="zh-TW" altLang="en-US" dirty="0">
                <a:latin typeface="標楷體" panose="03000509000000000000" pitchFamily="65" charset="-120"/>
                <a:ea typeface="標楷體" panose="03000509000000000000" pitchFamily="65" charset="-120"/>
              </a:rPr>
              <a:t> 的 </a:t>
            </a:r>
            <a:r>
              <a:rPr lang="en-US" altLang="zh-TW" dirty="0">
                <a:latin typeface="標楷體" panose="03000509000000000000" pitchFamily="65" charset="-120"/>
                <a:ea typeface="標楷體" panose="03000509000000000000" pitchFamily="65" charset="-120"/>
              </a:rPr>
              <a:t>Gateway</a:t>
            </a:r>
            <a:endParaRPr lang="zh-TW" altLang="en-US" dirty="0"/>
          </a:p>
        </p:txBody>
      </p:sp>
      <p:pic>
        <p:nvPicPr>
          <p:cNvPr id="4" name="圖片 3"/>
          <p:cNvPicPr>
            <a:picLocks noChangeAspect="1"/>
          </p:cNvPicPr>
          <p:nvPr/>
        </p:nvPicPr>
        <p:blipFill>
          <a:blip r:embed="rId2"/>
          <a:stretch>
            <a:fillRect/>
          </a:stretch>
        </p:blipFill>
        <p:spPr>
          <a:xfrm>
            <a:off x="4616123" y="1770635"/>
            <a:ext cx="387392" cy="980612"/>
          </a:xfrm>
          <a:prstGeom prst="rect">
            <a:avLst/>
          </a:prstGeom>
        </p:spPr>
      </p:pic>
      <p:pic>
        <p:nvPicPr>
          <p:cNvPr id="5" name="圖片 4"/>
          <p:cNvPicPr>
            <a:picLocks noChangeAspect="1"/>
          </p:cNvPicPr>
          <p:nvPr/>
        </p:nvPicPr>
        <p:blipFill>
          <a:blip r:embed="rId3"/>
          <a:stretch>
            <a:fillRect/>
          </a:stretch>
        </p:blipFill>
        <p:spPr>
          <a:xfrm>
            <a:off x="1754160" y="2005905"/>
            <a:ext cx="282209" cy="510072"/>
          </a:xfrm>
          <a:prstGeom prst="rect">
            <a:avLst/>
          </a:prstGeom>
        </p:spPr>
      </p:pic>
      <p:cxnSp>
        <p:nvCxnSpPr>
          <p:cNvPr id="7" name="直線接點 6"/>
          <p:cNvCxnSpPr>
            <a:stCxn id="5" idx="3"/>
          </p:cNvCxnSpPr>
          <p:nvPr/>
        </p:nvCxnSpPr>
        <p:spPr>
          <a:xfrm>
            <a:off x="2036369" y="2260941"/>
            <a:ext cx="2710292" cy="0"/>
          </a:xfrm>
          <a:prstGeom prst="line">
            <a:avLst/>
          </a:prstGeom>
          <a:ln w="19050">
            <a:prstDash val="sysDash"/>
          </a:ln>
        </p:spPr>
        <p:style>
          <a:lnRef idx="1">
            <a:schemeClr val="dk1"/>
          </a:lnRef>
          <a:fillRef idx="0">
            <a:schemeClr val="dk1"/>
          </a:fillRef>
          <a:effectRef idx="0">
            <a:schemeClr val="dk1"/>
          </a:effectRef>
          <a:fontRef idx="minor">
            <a:schemeClr val="tx1"/>
          </a:fontRef>
        </p:style>
      </p:cxnSp>
      <p:pic>
        <p:nvPicPr>
          <p:cNvPr id="8" name="內容版面配置區 3"/>
          <p:cNvPicPr>
            <a:picLocks noChangeAspect="1"/>
          </p:cNvPicPr>
          <p:nvPr/>
        </p:nvPicPr>
        <p:blipFill>
          <a:blip r:embed="rId4"/>
          <a:stretch>
            <a:fillRect/>
          </a:stretch>
        </p:blipFill>
        <p:spPr>
          <a:xfrm>
            <a:off x="6337451" y="2018340"/>
            <a:ext cx="714524" cy="542606"/>
          </a:xfrm>
          <a:prstGeom prst="rect">
            <a:avLst/>
          </a:prstGeom>
        </p:spPr>
      </p:pic>
      <p:pic>
        <p:nvPicPr>
          <p:cNvPr id="9" name="圖片 8"/>
          <p:cNvPicPr>
            <a:picLocks noChangeAspect="1"/>
          </p:cNvPicPr>
          <p:nvPr/>
        </p:nvPicPr>
        <p:blipFill>
          <a:blip r:embed="rId5"/>
          <a:stretch>
            <a:fillRect/>
          </a:stretch>
        </p:blipFill>
        <p:spPr>
          <a:xfrm>
            <a:off x="8169319" y="1943094"/>
            <a:ext cx="629104" cy="498542"/>
          </a:xfrm>
          <a:prstGeom prst="rect">
            <a:avLst/>
          </a:prstGeom>
        </p:spPr>
      </p:pic>
      <p:cxnSp>
        <p:nvCxnSpPr>
          <p:cNvPr id="10" name="直線接點 9"/>
          <p:cNvCxnSpPr>
            <a:stCxn id="11" idx="3"/>
          </p:cNvCxnSpPr>
          <p:nvPr/>
        </p:nvCxnSpPr>
        <p:spPr>
          <a:xfrm>
            <a:off x="6997045" y="2249992"/>
            <a:ext cx="1226162" cy="0"/>
          </a:xfrm>
          <a:prstGeom prst="line">
            <a:avLst/>
          </a:prstGeom>
          <a:ln w="19050"/>
        </p:spPr>
        <p:style>
          <a:lnRef idx="1">
            <a:schemeClr val="dk1"/>
          </a:lnRef>
          <a:fillRef idx="0">
            <a:schemeClr val="dk1"/>
          </a:fillRef>
          <a:effectRef idx="0">
            <a:schemeClr val="dk1"/>
          </a:effectRef>
          <a:fontRef idx="minor">
            <a:schemeClr val="tx1"/>
          </a:fontRef>
        </p:style>
      </p:cxnSp>
      <p:sp>
        <p:nvSpPr>
          <p:cNvPr id="11" name="圓角矩形 10"/>
          <p:cNvSpPr/>
          <p:nvPr/>
        </p:nvSpPr>
        <p:spPr>
          <a:xfrm>
            <a:off x="6889270" y="2196203"/>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圓角矩形 11"/>
          <p:cNvSpPr/>
          <p:nvPr/>
        </p:nvSpPr>
        <p:spPr>
          <a:xfrm>
            <a:off x="8169319" y="2182066"/>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3" name="直線接點 12"/>
          <p:cNvCxnSpPr>
            <a:stCxn id="14" idx="3"/>
            <a:endCxn id="15" idx="3"/>
          </p:cNvCxnSpPr>
          <p:nvPr/>
        </p:nvCxnSpPr>
        <p:spPr>
          <a:xfrm flipV="1">
            <a:off x="4998481" y="2260941"/>
            <a:ext cx="1477235" cy="27615"/>
          </a:xfrm>
          <a:prstGeom prst="line">
            <a:avLst/>
          </a:prstGeom>
          <a:ln w="19050"/>
        </p:spPr>
        <p:style>
          <a:lnRef idx="1">
            <a:schemeClr val="dk1"/>
          </a:lnRef>
          <a:fillRef idx="0">
            <a:schemeClr val="dk1"/>
          </a:fillRef>
          <a:effectRef idx="0">
            <a:schemeClr val="dk1"/>
          </a:effectRef>
          <a:fontRef idx="minor">
            <a:schemeClr val="tx1"/>
          </a:fontRef>
        </p:style>
      </p:cxnSp>
      <p:sp>
        <p:nvSpPr>
          <p:cNvPr id="14" name="圓角矩形 13"/>
          <p:cNvSpPr/>
          <p:nvPr/>
        </p:nvSpPr>
        <p:spPr>
          <a:xfrm>
            <a:off x="4890706" y="2234767"/>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圓角矩形 14"/>
          <p:cNvSpPr/>
          <p:nvPr/>
        </p:nvSpPr>
        <p:spPr>
          <a:xfrm>
            <a:off x="6367941" y="2207152"/>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7" name="直線接點 16"/>
          <p:cNvCxnSpPr/>
          <p:nvPr/>
        </p:nvCxnSpPr>
        <p:spPr>
          <a:xfrm>
            <a:off x="8777875" y="2238631"/>
            <a:ext cx="1226162" cy="0"/>
          </a:xfrm>
          <a:prstGeom prst="line">
            <a:avLst/>
          </a:prstGeom>
          <a:ln w="19050"/>
        </p:spPr>
        <p:style>
          <a:lnRef idx="1">
            <a:schemeClr val="dk1"/>
          </a:lnRef>
          <a:fillRef idx="0">
            <a:schemeClr val="dk1"/>
          </a:fillRef>
          <a:effectRef idx="0">
            <a:schemeClr val="dk1"/>
          </a:effectRef>
          <a:fontRef idx="minor">
            <a:schemeClr val="tx1"/>
          </a:fontRef>
        </p:style>
      </p:cxnSp>
      <p:sp>
        <p:nvSpPr>
          <p:cNvPr id="18" name="圓角矩形 17"/>
          <p:cNvSpPr/>
          <p:nvPr/>
        </p:nvSpPr>
        <p:spPr>
          <a:xfrm>
            <a:off x="8723988" y="2180979"/>
            <a:ext cx="107775" cy="1075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22" name="表格 21"/>
          <p:cNvGraphicFramePr>
            <a:graphicFrameLocks noGrp="1"/>
          </p:cNvGraphicFramePr>
          <p:nvPr>
            <p:extLst>
              <p:ext uri="{D42A27DB-BD31-4B8C-83A1-F6EECF244321}">
                <p14:modId xmlns:p14="http://schemas.microsoft.com/office/powerpoint/2010/main" val="4064332577"/>
              </p:ext>
            </p:extLst>
          </p:nvPr>
        </p:nvGraphicFramePr>
        <p:xfrm>
          <a:off x="1249724" y="3436747"/>
          <a:ext cx="10627200" cy="518160"/>
        </p:xfrm>
        <a:graphic>
          <a:graphicData uri="http://schemas.openxmlformats.org/drawingml/2006/table">
            <a:tbl>
              <a:tblPr firstRow="1" bandRow="1">
                <a:tableStyleId>{5C22544A-7EE6-4342-B048-85BDC9FD1C3A}</a:tableStyleId>
              </a:tblPr>
              <a:tblGrid>
                <a:gridCol w="1267445">
                  <a:extLst>
                    <a:ext uri="{9D8B030D-6E8A-4147-A177-3AD203B41FA5}">
                      <a16:colId xmlns:a16="http://schemas.microsoft.com/office/drawing/2014/main" val="844841875"/>
                    </a:ext>
                  </a:extLst>
                </a:gridCol>
                <a:gridCol w="1356188">
                  <a:extLst>
                    <a:ext uri="{9D8B030D-6E8A-4147-A177-3AD203B41FA5}">
                      <a16:colId xmlns:a16="http://schemas.microsoft.com/office/drawing/2014/main" val="633501668"/>
                    </a:ext>
                  </a:extLst>
                </a:gridCol>
                <a:gridCol w="1345915">
                  <a:extLst>
                    <a:ext uri="{9D8B030D-6E8A-4147-A177-3AD203B41FA5}">
                      <a16:colId xmlns:a16="http://schemas.microsoft.com/office/drawing/2014/main" val="503094147"/>
                    </a:ext>
                  </a:extLst>
                </a:gridCol>
                <a:gridCol w="1335640">
                  <a:extLst>
                    <a:ext uri="{9D8B030D-6E8A-4147-A177-3AD203B41FA5}">
                      <a16:colId xmlns:a16="http://schemas.microsoft.com/office/drawing/2014/main" val="2967449450"/>
                    </a:ext>
                  </a:extLst>
                </a:gridCol>
                <a:gridCol w="1315092">
                  <a:extLst>
                    <a:ext uri="{9D8B030D-6E8A-4147-A177-3AD203B41FA5}">
                      <a16:colId xmlns:a16="http://schemas.microsoft.com/office/drawing/2014/main" val="1784098983"/>
                    </a:ext>
                  </a:extLst>
                </a:gridCol>
                <a:gridCol w="1325367">
                  <a:extLst>
                    <a:ext uri="{9D8B030D-6E8A-4147-A177-3AD203B41FA5}">
                      <a16:colId xmlns:a16="http://schemas.microsoft.com/office/drawing/2014/main" val="3646384738"/>
                    </a:ext>
                  </a:extLst>
                </a:gridCol>
                <a:gridCol w="1150705">
                  <a:extLst>
                    <a:ext uri="{9D8B030D-6E8A-4147-A177-3AD203B41FA5}">
                      <a16:colId xmlns:a16="http://schemas.microsoft.com/office/drawing/2014/main" val="2387770265"/>
                    </a:ext>
                  </a:extLst>
                </a:gridCol>
                <a:gridCol w="1047964">
                  <a:extLst>
                    <a:ext uri="{9D8B030D-6E8A-4147-A177-3AD203B41FA5}">
                      <a16:colId xmlns:a16="http://schemas.microsoft.com/office/drawing/2014/main" val="2763440933"/>
                    </a:ext>
                  </a:extLst>
                </a:gridCol>
                <a:gridCol w="482884">
                  <a:extLst>
                    <a:ext uri="{9D8B030D-6E8A-4147-A177-3AD203B41FA5}">
                      <a16:colId xmlns:a16="http://schemas.microsoft.com/office/drawing/2014/main" val="375878509"/>
                    </a:ext>
                  </a:extLst>
                </a:gridCol>
              </a:tblGrid>
              <a:tr h="370840">
                <a:tc>
                  <a:txBody>
                    <a:bodyPr/>
                    <a:lstStyle/>
                    <a:p>
                      <a:pPr algn="ctr"/>
                      <a:r>
                        <a:rPr lang="en-US" altLang="zh-TW" sz="1400" b="0" dirty="0">
                          <a:solidFill>
                            <a:schemeClr val="tx1"/>
                          </a:solidFill>
                          <a:latin typeface="標楷體" panose="03000509000000000000" pitchFamily="65" charset="-120"/>
                          <a:ea typeface="標楷體" panose="03000509000000000000" pitchFamily="65" charset="-120"/>
                        </a:rPr>
                        <a:t>Frame</a:t>
                      </a:r>
                    </a:p>
                    <a:p>
                      <a:pPr algn="ctr"/>
                      <a:r>
                        <a:rPr lang="en-US" altLang="zh-TW" sz="1400" b="0" dirty="0">
                          <a:solidFill>
                            <a:schemeClr val="tx1"/>
                          </a:solidFill>
                          <a:latin typeface="標楷體" panose="03000509000000000000" pitchFamily="65" charset="-120"/>
                          <a:ea typeface="標楷體" panose="03000509000000000000" pitchFamily="65" charset="-120"/>
                        </a:rPr>
                        <a:t>Control(2)</a:t>
                      </a:r>
                      <a:endParaRPr lang="zh-TW" altLang="en-US" sz="14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sz="1400" b="0" dirty="0">
                          <a:solidFill>
                            <a:schemeClr val="tx1"/>
                          </a:solidFill>
                          <a:latin typeface="標楷體" panose="03000509000000000000" pitchFamily="65" charset="-120"/>
                          <a:ea typeface="標楷體" panose="03000509000000000000" pitchFamily="65" charset="-120"/>
                        </a:rPr>
                        <a:t>Duration</a:t>
                      </a:r>
                    </a:p>
                    <a:p>
                      <a:pPr algn="ctr"/>
                      <a:r>
                        <a:rPr lang="en-US" altLang="zh-TW" sz="1400" b="0" dirty="0">
                          <a:solidFill>
                            <a:schemeClr val="tx1"/>
                          </a:solidFill>
                          <a:latin typeface="標楷體" panose="03000509000000000000" pitchFamily="65" charset="-120"/>
                          <a:ea typeface="標楷體" panose="03000509000000000000" pitchFamily="65" charset="-120"/>
                        </a:rPr>
                        <a:t>ID(2)</a:t>
                      </a:r>
                      <a:endParaRPr lang="zh-TW" altLang="en-US" sz="14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sz="1400" b="0" dirty="0">
                          <a:solidFill>
                            <a:schemeClr val="tx1"/>
                          </a:solidFill>
                          <a:latin typeface="標楷體" panose="03000509000000000000" pitchFamily="65" charset="-120"/>
                          <a:ea typeface="標楷體" panose="03000509000000000000" pitchFamily="65" charset="-120"/>
                        </a:rPr>
                        <a:t>Source</a:t>
                      </a:r>
                    </a:p>
                    <a:p>
                      <a:pPr algn="ctr"/>
                      <a:r>
                        <a:rPr lang="en-US" altLang="zh-TW" sz="1400" b="0" dirty="0">
                          <a:solidFill>
                            <a:schemeClr val="tx1"/>
                          </a:solidFill>
                          <a:latin typeface="標楷體" panose="03000509000000000000" pitchFamily="65" charset="-120"/>
                          <a:ea typeface="標楷體" panose="03000509000000000000" pitchFamily="65" charset="-120"/>
                        </a:rPr>
                        <a:t>Address(6)</a:t>
                      </a:r>
                      <a:endParaRPr lang="zh-TW" altLang="en-US" sz="14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sz="1400" b="0" dirty="0">
                          <a:solidFill>
                            <a:schemeClr val="tx1"/>
                          </a:solidFill>
                          <a:latin typeface="標楷體" panose="03000509000000000000" pitchFamily="65" charset="-120"/>
                          <a:ea typeface="標楷體" panose="03000509000000000000" pitchFamily="65" charset="-120"/>
                        </a:rPr>
                        <a:t>Destination</a:t>
                      </a:r>
                    </a:p>
                    <a:p>
                      <a:pPr algn="ctr"/>
                      <a:r>
                        <a:rPr lang="en-US" altLang="zh-TW" sz="1400" b="0" dirty="0">
                          <a:solidFill>
                            <a:schemeClr val="tx1"/>
                          </a:solidFill>
                          <a:latin typeface="標楷體" panose="03000509000000000000" pitchFamily="65" charset="-120"/>
                          <a:ea typeface="標楷體" panose="03000509000000000000" pitchFamily="65" charset="-120"/>
                        </a:rPr>
                        <a:t>Address(6)</a:t>
                      </a:r>
                      <a:endParaRPr lang="zh-TW" altLang="en-US" sz="14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sz="1400" b="0" dirty="0">
                          <a:solidFill>
                            <a:schemeClr val="tx1"/>
                          </a:solidFill>
                          <a:latin typeface="標楷體" panose="03000509000000000000" pitchFamily="65" charset="-120"/>
                          <a:ea typeface="標楷體" panose="03000509000000000000" pitchFamily="65" charset="-120"/>
                        </a:rPr>
                        <a:t>Transmitter</a:t>
                      </a:r>
                    </a:p>
                    <a:p>
                      <a:pPr algn="ctr"/>
                      <a:r>
                        <a:rPr lang="en-US" altLang="zh-TW" sz="1400" b="0" dirty="0">
                          <a:solidFill>
                            <a:schemeClr val="tx1"/>
                          </a:solidFill>
                          <a:latin typeface="標楷體" panose="03000509000000000000" pitchFamily="65" charset="-120"/>
                          <a:ea typeface="標楷體" panose="03000509000000000000" pitchFamily="65" charset="-120"/>
                        </a:rPr>
                        <a:t>Address(6)</a:t>
                      </a:r>
                      <a:endParaRPr lang="zh-TW" altLang="en-US" sz="14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sz="1400" b="0" dirty="0">
                          <a:solidFill>
                            <a:schemeClr val="tx1"/>
                          </a:solidFill>
                          <a:latin typeface="標楷體" panose="03000509000000000000" pitchFamily="65" charset="-120"/>
                          <a:ea typeface="標楷體" panose="03000509000000000000" pitchFamily="65" charset="-120"/>
                        </a:rPr>
                        <a:t>Sequence</a:t>
                      </a:r>
                    </a:p>
                    <a:p>
                      <a:pPr algn="ctr"/>
                      <a:r>
                        <a:rPr lang="en-US" altLang="zh-TW" sz="1400" b="0" dirty="0">
                          <a:solidFill>
                            <a:schemeClr val="tx1"/>
                          </a:solidFill>
                          <a:latin typeface="標楷體" panose="03000509000000000000" pitchFamily="65" charset="-120"/>
                          <a:ea typeface="標楷體" panose="03000509000000000000" pitchFamily="65" charset="-120"/>
                        </a:rPr>
                        <a:t>Control(2)</a:t>
                      </a:r>
                      <a:endParaRPr lang="zh-TW" altLang="en-US" sz="14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sz="1400" b="0" dirty="0">
                          <a:solidFill>
                            <a:schemeClr val="tx1"/>
                          </a:solidFill>
                          <a:latin typeface="標楷體" panose="03000509000000000000" pitchFamily="65" charset="-120"/>
                          <a:ea typeface="標楷體" panose="03000509000000000000" pitchFamily="65" charset="-120"/>
                        </a:rPr>
                        <a:t>Receiver</a:t>
                      </a:r>
                    </a:p>
                    <a:p>
                      <a:pPr algn="ctr"/>
                      <a:r>
                        <a:rPr lang="en-US" altLang="zh-TW" sz="1400" b="0" dirty="0">
                          <a:solidFill>
                            <a:schemeClr val="tx1"/>
                          </a:solidFill>
                          <a:latin typeface="標楷體" panose="03000509000000000000" pitchFamily="65" charset="-120"/>
                          <a:ea typeface="標楷體" panose="03000509000000000000" pitchFamily="65" charset="-120"/>
                        </a:rPr>
                        <a:t>Address(6)</a:t>
                      </a:r>
                      <a:endParaRPr lang="zh-TW" altLang="en-US" sz="14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sz="1400" b="0" dirty="0">
                          <a:solidFill>
                            <a:schemeClr val="tx1"/>
                          </a:solidFill>
                          <a:latin typeface="標楷體" panose="03000509000000000000" pitchFamily="65" charset="-120"/>
                          <a:ea typeface="標楷體" panose="03000509000000000000" pitchFamily="65" charset="-120"/>
                        </a:rPr>
                        <a:t>Network</a:t>
                      </a:r>
                    </a:p>
                    <a:p>
                      <a:pPr algn="ctr"/>
                      <a:r>
                        <a:rPr lang="en-US" altLang="zh-TW" sz="1400" b="0" dirty="0">
                          <a:solidFill>
                            <a:schemeClr val="tx1"/>
                          </a:solidFill>
                          <a:latin typeface="標楷體" panose="03000509000000000000" pitchFamily="65" charset="-120"/>
                          <a:ea typeface="標楷體" panose="03000509000000000000" pitchFamily="65" charset="-120"/>
                        </a:rPr>
                        <a:t>Data</a:t>
                      </a:r>
                      <a:endParaRPr lang="zh-TW" altLang="en-US" sz="14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sz="1400" b="0" dirty="0">
                          <a:solidFill>
                            <a:schemeClr val="tx1"/>
                          </a:solidFill>
                          <a:latin typeface="標楷體" panose="03000509000000000000" pitchFamily="65" charset="-120"/>
                          <a:ea typeface="標楷體" panose="03000509000000000000" pitchFamily="65" charset="-120"/>
                        </a:rPr>
                        <a:t>FCS</a:t>
                      </a:r>
                    </a:p>
                    <a:p>
                      <a:pPr algn="ctr"/>
                      <a:r>
                        <a:rPr lang="en-US" altLang="zh-TW" sz="1400" b="0" dirty="0">
                          <a:solidFill>
                            <a:schemeClr val="tx1"/>
                          </a:solidFill>
                          <a:latin typeface="標楷體" panose="03000509000000000000" pitchFamily="65" charset="-120"/>
                          <a:ea typeface="標楷體" panose="03000509000000000000" pitchFamily="65" charset="-120"/>
                        </a:rPr>
                        <a:t>(4)</a:t>
                      </a:r>
                      <a:endParaRPr lang="zh-TW" altLang="en-US" sz="14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1963712"/>
                  </a:ext>
                </a:extLst>
              </a:tr>
            </a:tbl>
          </a:graphicData>
        </a:graphic>
      </p:graphicFrame>
      <p:sp>
        <p:nvSpPr>
          <p:cNvPr id="23" name="文字方塊 22"/>
          <p:cNvSpPr txBox="1"/>
          <p:nvPr/>
        </p:nvSpPr>
        <p:spPr>
          <a:xfrm>
            <a:off x="184934" y="3511161"/>
            <a:ext cx="877163"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802.11</a:t>
            </a:r>
            <a:endParaRPr lang="zh-TW" altLang="en-US" dirty="0">
              <a:latin typeface="標楷體" panose="03000509000000000000" pitchFamily="65" charset="-120"/>
              <a:ea typeface="標楷體" panose="03000509000000000000" pitchFamily="65" charset="-120"/>
            </a:endParaRPr>
          </a:p>
        </p:txBody>
      </p:sp>
      <p:sp>
        <p:nvSpPr>
          <p:cNvPr id="24" name="文字方塊 23"/>
          <p:cNvSpPr txBox="1"/>
          <p:nvPr/>
        </p:nvSpPr>
        <p:spPr>
          <a:xfrm>
            <a:off x="184934" y="4936872"/>
            <a:ext cx="761747" cy="369332"/>
          </a:xfrm>
          <a:prstGeom prst="rect">
            <a:avLst/>
          </a:prstGeom>
          <a:noFill/>
        </p:spPr>
        <p:txBody>
          <a:bodyPr wrap="none" rtlCol="0">
            <a:spAutoFit/>
          </a:bodyPr>
          <a:lstStyle/>
          <a:p>
            <a:r>
              <a:rPr lang="en-US" altLang="zh-TW" dirty="0">
                <a:latin typeface="標楷體" panose="03000509000000000000" pitchFamily="65" charset="-120"/>
                <a:ea typeface="標楷體" panose="03000509000000000000" pitchFamily="65" charset="-120"/>
              </a:rPr>
              <a:t>802.3</a:t>
            </a:r>
            <a:endParaRPr lang="zh-TW" altLang="en-US" dirty="0">
              <a:latin typeface="標楷體" panose="03000509000000000000" pitchFamily="65" charset="-120"/>
              <a:ea typeface="標楷體" panose="03000509000000000000" pitchFamily="65" charset="-120"/>
            </a:endParaRPr>
          </a:p>
        </p:txBody>
      </p:sp>
      <p:graphicFrame>
        <p:nvGraphicFramePr>
          <p:cNvPr id="25" name="內容版面配置區 3"/>
          <p:cNvGraphicFramePr>
            <a:graphicFrameLocks noGrp="1"/>
          </p:cNvGraphicFramePr>
          <p:nvPr>
            <p:ph idx="1"/>
            <p:extLst>
              <p:ext uri="{D42A27DB-BD31-4B8C-83A1-F6EECF244321}">
                <p14:modId xmlns:p14="http://schemas.microsoft.com/office/powerpoint/2010/main" val="1134195204"/>
              </p:ext>
            </p:extLst>
          </p:nvPr>
        </p:nvGraphicFramePr>
        <p:xfrm>
          <a:off x="1249724" y="4869950"/>
          <a:ext cx="10627200" cy="518160"/>
        </p:xfrm>
        <a:graphic>
          <a:graphicData uri="http://schemas.openxmlformats.org/drawingml/2006/table">
            <a:tbl>
              <a:tblPr firstRow="1" bandRow="1">
                <a:tableStyleId>{5C22544A-7EE6-4342-B048-85BDC9FD1C3A}</a:tableStyleId>
              </a:tblPr>
              <a:tblGrid>
                <a:gridCol w="1328400">
                  <a:extLst>
                    <a:ext uri="{9D8B030D-6E8A-4147-A177-3AD203B41FA5}">
                      <a16:colId xmlns:a16="http://schemas.microsoft.com/office/drawing/2014/main" val="1148315521"/>
                    </a:ext>
                  </a:extLst>
                </a:gridCol>
                <a:gridCol w="1328400">
                  <a:extLst>
                    <a:ext uri="{9D8B030D-6E8A-4147-A177-3AD203B41FA5}">
                      <a16:colId xmlns:a16="http://schemas.microsoft.com/office/drawing/2014/main" val="2417860067"/>
                    </a:ext>
                  </a:extLst>
                </a:gridCol>
                <a:gridCol w="1328400">
                  <a:extLst>
                    <a:ext uri="{9D8B030D-6E8A-4147-A177-3AD203B41FA5}">
                      <a16:colId xmlns:a16="http://schemas.microsoft.com/office/drawing/2014/main" val="1515731701"/>
                    </a:ext>
                  </a:extLst>
                </a:gridCol>
                <a:gridCol w="1328400">
                  <a:extLst>
                    <a:ext uri="{9D8B030D-6E8A-4147-A177-3AD203B41FA5}">
                      <a16:colId xmlns:a16="http://schemas.microsoft.com/office/drawing/2014/main" val="3055667670"/>
                    </a:ext>
                  </a:extLst>
                </a:gridCol>
                <a:gridCol w="1328400">
                  <a:extLst>
                    <a:ext uri="{9D8B030D-6E8A-4147-A177-3AD203B41FA5}">
                      <a16:colId xmlns:a16="http://schemas.microsoft.com/office/drawing/2014/main" val="370584773"/>
                    </a:ext>
                  </a:extLst>
                </a:gridCol>
                <a:gridCol w="1328400">
                  <a:extLst>
                    <a:ext uri="{9D8B030D-6E8A-4147-A177-3AD203B41FA5}">
                      <a16:colId xmlns:a16="http://schemas.microsoft.com/office/drawing/2014/main" val="4011959557"/>
                    </a:ext>
                  </a:extLst>
                </a:gridCol>
                <a:gridCol w="1328400">
                  <a:extLst>
                    <a:ext uri="{9D8B030D-6E8A-4147-A177-3AD203B41FA5}">
                      <a16:colId xmlns:a16="http://schemas.microsoft.com/office/drawing/2014/main" val="475041231"/>
                    </a:ext>
                  </a:extLst>
                </a:gridCol>
                <a:gridCol w="1328400">
                  <a:extLst>
                    <a:ext uri="{9D8B030D-6E8A-4147-A177-3AD203B41FA5}">
                      <a16:colId xmlns:a16="http://schemas.microsoft.com/office/drawing/2014/main" val="2926930041"/>
                    </a:ext>
                  </a:extLst>
                </a:gridCol>
              </a:tblGrid>
              <a:tr h="480187">
                <a:tc>
                  <a:txBody>
                    <a:bodyPr/>
                    <a:lstStyle/>
                    <a:p>
                      <a:pPr algn="ctr"/>
                      <a:r>
                        <a:rPr lang="en-US" altLang="zh-TW" sz="1400" b="0" dirty="0">
                          <a:solidFill>
                            <a:sysClr val="windowText" lastClr="000000"/>
                          </a:solidFill>
                          <a:latin typeface="標楷體" panose="03000509000000000000" pitchFamily="65" charset="-120"/>
                          <a:ea typeface="標楷體" panose="03000509000000000000" pitchFamily="65" charset="-120"/>
                        </a:rPr>
                        <a:t>Preamble(7)</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sz="1400" b="0" dirty="0">
                          <a:solidFill>
                            <a:sysClr val="windowText" lastClr="000000"/>
                          </a:solidFill>
                          <a:latin typeface="標楷體" panose="03000509000000000000" pitchFamily="65" charset="-120"/>
                          <a:ea typeface="標楷體" panose="03000509000000000000" pitchFamily="65" charset="-120"/>
                        </a:rPr>
                        <a:t>SFD(1)</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400" b="0" dirty="0">
                          <a:solidFill>
                            <a:schemeClr val="tx1"/>
                          </a:solidFill>
                          <a:latin typeface="標楷體" panose="03000509000000000000" pitchFamily="65" charset="-120"/>
                          <a:ea typeface="標楷體" panose="03000509000000000000" pitchFamily="65" charset="-120"/>
                        </a:rPr>
                        <a:t>Destination</a:t>
                      </a:r>
                    </a:p>
                    <a:p>
                      <a:pPr algn="ctr"/>
                      <a:r>
                        <a:rPr lang="en-US" altLang="zh-TW" sz="1400" b="0" baseline="0" dirty="0">
                          <a:solidFill>
                            <a:sysClr val="windowText" lastClr="000000"/>
                          </a:solidFill>
                          <a:latin typeface="標楷體" panose="03000509000000000000" pitchFamily="65" charset="-120"/>
                          <a:ea typeface="標楷體" panose="03000509000000000000" pitchFamily="65" charset="-120"/>
                        </a:rPr>
                        <a:t> Address(6)</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sz="1400" b="0" dirty="0">
                          <a:solidFill>
                            <a:sysClr val="windowText" lastClr="000000"/>
                          </a:solidFill>
                          <a:latin typeface="標楷體" panose="03000509000000000000" pitchFamily="65" charset="-120"/>
                          <a:ea typeface="標楷體" panose="03000509000000000000" pitchFamily="65" charset="-120"/>
                        </a:rPr>
                        <a:t>Source Address(6)</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sz="1400" b="0" dirty="0">
                          <a:solidFill>
                            <a:schemeClr val="tx1"/>
                          </a:solidFill>
                          <a:latin typeface="標楷體" panose="03000509000000000000" pitchFamily="65" charset="-120"/>
                          <a:ea typeface="標楷體" panose="03000509000000000000" pitchFamily="65" charset="-120"/>
                        </a:rPr>
                        <a:t>Ether type(2)</a:t>
                      </a:r>
                      <a:endParaRPr lang="zh-TW" altLang="en-US" sz="14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sz="1400" b="0" dirty="0">
                          <a:solidFill>
                            <a:sysClr val="windowText" lastClr="000000"/>
                          </a:solidFill>
                          <a:latin typeface="標楷體" panose="03000509000000000000" pitchFamily="65" charset="-120"/>
                          <a:ea typeface="標楷體" panose="03000509000000000000" pitchFamily="65" charset="-120"/>
                        </a:rPr>
                        <a:t>LLC(46~1500)</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sz="1400" b="0" dirty="0">
                          <a:solidFill>
                            <a:sysClr val="windowText" lastClr="000000"/>
                          </a:solidFill>
                          <a:latin typeface="標楷體" panose="03000509000000000000" pitchFamily="65" charset="-120"/>
                          <a:ea typeface="標楷體" panose="03000509000000000000" pitchFamily="65" charset="-120"/>
                        </a:rPr>
                        <a:t>PAD</a:t>
                      </a:r>
                    </a:p>
                    <a:p>
                      <a:pPr algn="ctr"/>
                      <a:r>
                        <a:rPr lang="en-US" altLang="zh-TW" sz="1400" b="0" dirty="0">
                          <a:solidFill>
                            <a:sysClr val="windowText" lastClr="000000"/>
                          </a:solidFill>
                          <a:latin typeface="標楷體" panose="03000509000000000000" pitchFamily="65" charset="-120"/>
                          <a:ea typeface="標楷體" panose="03000509000000000000" pitchFamily="65" charset="-120"/>
                        </a:rPr>
                        <a:t>(Padding)</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sz="1400" b="0" i="0" kern="1200" dirty="0">
                          <a:solidFill>
                            <a:schemeClr val="tx1"/>
                          </a:solidFill>
                          <a:effectLst/>
                          <a:latin typeface="標楷體" panose="03000509000000000000" pitchFamily="65" charset="-120"/>
                          <a:ea typeface="標楷體" panose="03000509000000000000" pitchFamily="65" charset="-120"/>
                          <a:cs typeface="+mn-cs"/>
                        </a:rPr>
                        <a:t>FCS(4)</a:t>
                      </a:r>
                      <a:endParaRPr lang="zh-TW" altLang="en-US" sz="1400" b="0" dirty="0">
                        <a:solidFill>
                          <a:sysClr val="windowText" lastClr="000000"/>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6079627"/>
                  </a:ext>
                </a:extLst>
              </a:tr>
            </a:tbl>
          </a:graphicData>
        </a:graphic>
      </p:graphicFrame>
      <p:cxnSp>
        <p:nvCxnSpPr>
          <p:cNvPr id="27" name="直線單箭頭接點 26"/>
          <p:cNvCxnSpPr/>
          <p:nvPr/>
        </p:nvCxnSpPr>
        <p:spPr>
          <a:xfrm flipH="1">
            <a:off x="4746661" y="3954907"/>
            <a:ext cx="5013788" cy="8758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直線單箭頭接點 28"/>
          <p:cNvCxnSpPr/>
          <p:nvPr/>
        </p:nvCxnSpPr>
        <p:spPr>
          <a:xfrm flipH="1">
            <a:off x="5928190" y="3954907"/>
            <a:ext cx="1273994" cy="8770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5" name="文字方塊 34"/>
          <p:cNvSpPr txBox="1"/>
          <p:nvPr/>
        </p:nvSpPr>
        <p:spPr>
          <a:xfrm>
            <a:off x="4575233" y="1391130"/>
            <a:ext cx="469585" cy="369332"/>
          </a:xfrm>
          <a:prstGeom prst="rect">
            <a:avLst/>
          </a:prstGeom>
          <a:noFill/>
        </p:spPr>
        <p:txBody>
          <a:bodyPr wrap="square" rtlCol="0">
            <a:spAutoFit/>
          </a:bodyPr>
          <a:lstStyle/>
          <a:p>
            <a:r>
              <a:rPr lang="en-US" altLang="zh-TW" dirty="0">
                <a:latin typeface="標楷體" panose="03000509000000000000" pitchFamily="65" charset="-120"/>
                <a:ea typeface="標楷體" panose="03000509000000000000" pitchFamily="65" charset="-120"/>
              </a:rPr>
              <a:t>AP</a:t>
            </a:r>
            <a:endParaRPr lang="zh-TW" altLang="en-US" dirty="0">
              <a:latin typeface="標楷體" panose="03000509000000000000" pitchFamily="65" charset="-120"/>
              <a:ea typeface="標楷體" panose="03000509000000000000" pitchFamily="65" charset="-120"/>
            </a:endParaRPr>
          </a:p>
        </p:txBody>
      </p:sp>
      <p:sp>
        <p:nvSpPr>
          <p:cNvPr id="36" name="文字方塊 35"/>
          <p:cNvSpPr txBox="1"/>
          <p:nvPr/>
        </p:nvSpPr>
        <p:spPr>
          <a:xfrm>
            <a:off x="6254437" y="1391130"/>
            <a:ext cx="1038949" cy="369332"/>
          </a:xfrm>
          <a:prstGeom prst="rect">
            <a:avLst/>
          </a:prstGeom>
          <a:noFill/>
        </p:spPr>
        <p:txBody>
          <a:bodyPr wrap="square" rtlCol="0">
            <a:spAutoFit/>
          </a:bodyPr>
          <a:lstStyle/>
          <a:p>
            <a:r>
              <a:rPr lang="en-US" altLang="zh-TW" dirty="0">
                <a:latin typeface="標楷體" panose="03000509000000000000" pitchFamily="65" charset="-120"/>
                <a:ea typeface="標楷體" panose="03000509000000000000" pitchFamily="65" charset="-120"/>
              </a:rPr>
              <a:t>Switch</a:t>
            </a:r>
            <a:endParaRPr lang="zh-TW" altLang="en-US" dirty="0">
              <a:latin typeface="標楷體" panose="03000509000000000000" pitchFamily="65" charset="-120"/>
              <a:ea typeface="標楷體" panose="03000509000000000000" pitchFamily="65" charset="-120"/>
            </a:endParaRPr>
          </a:p>
        </p:txBody>
      </p:sp>
      <p:sp>
        <p:nvSpPr>
          <p:cNvPr id="37" name="文字方塊 36"/>
          <p:cNvSpPr txBox="1"/>
          <p:nvPr/>
        </p:nvSpPr>
        <p:spPr>
          <a:xfrm>
            <a:off x="8048752" y="1391130"/>
            <a:ext cx="1117138" cy="369332"/>
          </a:xfrm>
          <a:prstGeom prst="rect">
            <a:avLst/>
          </a:prstGeom>
          <a:noFill/>
        </p:spPr>
        <p:txBody>
          <a:bodyPr wrap="square" rtlCol="0">
            <a:spAutoFit/>
          </a:bodyPr>
          <a:lstStyle/>
          <a:p>
            <a:r>
              <a:rPr lang="en-US" altLang="zh-TW" dirty="0">
                <a:latin typeface="標楷體" panose="03000509000000000000" pitchFamily="65" charset="-120"/>
                <a:ea typeface="標楷體" panose="03000509000000000000" pitchFamily="65" charset="-120"/>
              </a:rPr>
              <a:t>Router</a:t>
            </a:r>
            <a:endParaRPr lang="zh-TW" altLang="en-US" dirty="0">
              <a:latin typeface="標楷體" panose="03000509000000000000" pitchFamily="65" charset="-120"/>
              <a:ea typeface="標楷體" panose="03000509000000000000" pitchFamily="65" charset="-120"/>
            </a:endParaRPr>
          </a:p>
        </p:txBody>
      </p:sp>
      <p:sp>
        <p:nvSpPr>
          <p:cNvPr id="39" name="圓角矩形 38"/>
          <p:cNvSpPr/>
          <p:nvPr/>
        </p:nvSpPr>
        <p:spPr>
          <a:xfrm>
            <a:off x="1981439" y="2200763"/>
            <a:ext cx="107775" cy="10757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40" name="矩形 39"/>
          <p:cNvSpPr/>
          <p:nvPr/>
        </p:nvSpPr>
        <p:spPr>
          <a:xfrm>
            <a:off x="1249724" y="4869950"/>
            <a:ext cx="2644182" cy="5181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矩形 40"/>
          <p:cNvSpPr/>
          <p:nvPr/>
        </p:nvSpPr>
        <p:spPr>
          <a:xfrm>
            <a:off x="9201178" y="3436747"/>
            <a:ext cx="1159638" cy="518160"/>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矩形 41"/>
          <p:cNvSpPr/>
          <p:nvPr/>
        </p:nvSpPr>
        <p:spPr>
          <a:xfrm>
            <a:off x="3935002" y="4882581"/>
            <a:ext cx="1294544" cy="505529"/>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矩形 42"/>
          <p:cNvSpPr/>
          <p:nvPr/>
        </p:nvSpPr>
        <p:spPr>
          <a:xfrm>
            <a:off x="6563324" y="3436747"/>
            <a:ext cx="1293205" cy="51816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43"/>
          <p:cNvSpPr/>
          <p:nvPr/>
        </p:nvSpPr>
        <p:spPr>
          <a:xfrm>
            <a:off x="5270119" y="4872307"/>
            <a:ext cx="1293205" cy="51816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92806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9"/>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2"/>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25"/>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27"/>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29"/>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2" nodeType="click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42" presetClass="path" presetSubtype="0" accel="50000" decel="50000" fill="hold" grpId="1" nodeType="withEffect">
                                  <p:stCondLst>
                                    <p:cond delay="0"/>
                                  </p:stCondLst>
                                  <p:childTnLst>
                                    <p:animMotion origin="layout" path="M 2.91667E-6 -3.7037E-6 L 0.22239 0.00093 " pathEditMode="relative" rAng="0" ptsTypes="AA">
                                      <p:cBhvr>
                                        <p:cTn id="34" dur="2000" fill="hold"/>
                                        <p:tgtEl>
                                          <p:spTgt spid="39"/>
                                        </p:tgtEl>
                                        <p:attrNameLst>
                                          <p:attrName>ppt_x</p:attrName>
                                          <p:attrName>ppt_y</p:attrName>
                                        </p:attrNameLst>
                                      </p:cBhvr>
                                      <p:rCtr x="11120" y="46"/>
                                    </p:animMotion>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1" nodeType="click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1" nodeType="clickEffect">
                                  <p:stCondLst>
                                    <p:cond delay="0"/>
                                  </p:stCondLst>
                                  <p:childTnLst>
                                    <p:set>
                                      <p:cBhvr>
                                        <p:cTn id="52" dur="1" fill="hold">
                                          <p:stCondLst>
                                            <p:cond delay="0"/>
                                          </p:stCondLst>
                                        </p:cTn>
                                        <p:tgtEl>
                                          <p:spTgt spid="4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1"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1" nodeType="clickEffect">
                                  <p:stCondLst>
                                    <p:cond delay="0"/>
                                  </p:stCondLst>
                                  <p:childTnLst>
                                    <p:set>
                                      <p:cBhvr>
                                        <p:cTn id="60" dur="1" fill="hold">
                                          <p:stCondLst>
                                            <p:cond delay="0"/>
                                          </p:stCondLst>
                                        </p:cTn>
                                        <p:tgtEl>
                                          <p:spTgt spid="44"/>
                                        </p:tgtEl>
                                        <p:attrNameLst>
                                          <p:attrName>style.visibility</p:attrName>
                                        </p:attrNameLst>
                                      </p:cBhvr>
                                      <p:to>
                                        <p:strVal val="visible"/>
                                      </p:to>
                                    </p:set>
                                  </p:childTnLst>
                                </p:cTn>
                              </p:par>
                              <p:par>
                                <p:cTn id="61" presetID="1" presetClass="entr" presetSubtype="0" fill="hold" grpId="1" nodeType="withEffect">
                                  <p:stCondLst>
                                    <p:cond delay="0"/>
                                  </p:stCondLst>
                                  <p:childTnLst>
                                    <p:set>
                                      <p:cBhvr>
                                        <p:cTn id="62" dur="1" fill="hold">
                                          <p:stCondLst>
                                            <p:cond delay="0"/>
                                          </p:stCondLst>
                                        </p:cTn>
                                        <p:tgtEl>
                                          <p:spTgt spid="4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P spid="24" grpId="0"/>
      <p:bldP spid="24" grpId="1"/>
      <p:bldP spid="39" grpId="0" animBg="1"/>
      <p:bldP spid="39" grpId="1" animBg="1"/>
      <p:bldP spid="39" grpId="2"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直線接點 47"/>
          <p:cNvCxnSpPr/>
          <p:nvPr/>
        </p:nvCxnSpPr>
        <p:spPr>
          <a:xfrm flipH="1" flipV="1">
            <a:off x="9043331" y="938158"/>
            <a:ext cx="7992" cy="626137"/>
          </a:xfrm>
          <a:prstGeom prst="line">
            <a:avLst/>
          </a:prstGeom>
          <a:ln w="19050"/>
        </p:spPr>
        <p:style>
          <a:lnRef idx="1">
            <a:schemeClr val="dk1"/>
          </a:lnRef>
          <a:fillRef idx="0">
            <a:schemeClr val="dk1"/>
          </a:fillRef>
          <a:effectRef idx="0">
            <a:schemeClr val="dk1"/>
          </a:effectRef>
          <a:fontRef idx="minor">
            <a:schemeClr val="tx1"/>
          </a:fontRef>
        </p:style>
      </p:cxnSp>
      <p:sp>
        <p:nvSpPr>
          <p:cNvPr id="21" name="圓角矩形 20"/>
          <p:cNvSpPr/>
          <p:nvPr/>
        </p:nvSpPr>
        <p:spPr>
          <a:xfrm>
            <a:off x="7458400" y="1520575"/>
            <a:ext cx="3185845" cy="115833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376501" y="-4417"/>
            <a:ext cx="10515600" cy="1325563"/>
          </a:xfrm>
        </p:spPr>
        <p:txBody>
          <a:bodyPr/>
          <a:lstStyle/>
          <a:p>
            <a:r>
              <a:rPr lang="en-US" altLang="zh-TW" dirty="0">
                <a:latin typeface="標楷體" panose="03000509000000000000" pitchFamily="65" charset="-120"/>
                <a:ea typeface="標楷體" panose="03000509000000000000" pitchFamily="65" charset="-120"/>
              </a:rPr>
              <a:t>LTE Gateway (EPC)</a:t>
            </a:r>
            <a:endParaRPr lang="zh-TW" altLang="en-US"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376501" y="1156922"/>
            <a:ext cx="6324600" cy="5701077"/>
          </a:xfrm>
        </p:spPr>
        <p:txBody>
          <a:bodyPr>
            <a:normAutofit fontScale="92500"/>
          </a:bodyPr>
          <a:lstStyle/>
          <a:p>
            <a:pPr>
              <a:lnSpc>
                <a:spcPct val="160000"/>
              </a:lnSpc>
            </a:pPr>
            <a:r>
              <a:rPr lang="en-US" altLang="zh-TW" sz="2400" dirty="0">
                <a:latin typeface="標楷體" panose="03000509000000000000" pitchFamily="65" charset="-120"/>
                <a:ea typeface="標楷體" panose="03000509000000000000" pitchFamily="65" charset="-120"/>
              </a:rPr>
              <a:t>EPC Gateway</a:t>
            </a:r>
            <a:r>
              <a:rPr lang="zh-TW" altLang="en-US" sz="2400" dirty="0">
                <a:latin typeface="標楷體" panose="03000509000000000000" pitchFamily="65" charset="-120"/>
                <a:ea typeface="標楷體" panose="03000509000000000000" pitchFamily="65" charset="-120"/>
              </a:rPr>
              <a:t> 分為兩種</a:t>
            </a:r>
            <a:r>
              <a:rPr lang="en-US" altLang="zh-TW" sz="2400" dirty="0">
                <a:latin typeface="標楷體" panose="03000509000000000000" pitchFamily="65" charset="-120"/>
                <a:ea typeface="標楷體" panose="03000509000000000000" pitchFamily="65" charset="-120"/>
              </a:rPr>
              <a:t>:</a:t>
            </a:r>
          </a:p>
          <a:p>
            <a:pPr marL="914400" lvl="1" indent="-457200">
              <a:lnSpc>
                <a:spcPct val="160000"/>
              </a:lnSpc>
              <a:buFont typeface="+mj-lt"/>
              <a:buAutoNum type="arabicPeriod"/>
            </a:pPr>
            <a:r>
              <a:rPr lang="en-US" altLang="zh-TW" sz="1400" dirty="0">
                <a:latin typeface="標楷體" panose="03000509000000000000" pitchFamily="65" charset="-120"/>
                <a:ea typeface="標楷體" panose="03000509000000000000" pitchFamily="65" charset="-120"/>
              </a:rPr>
              <a:t>S-Gateway</a:t>
            </a:r>
          </a:p>
          <a:p>
            <a:pPr marL="914400" lvl="1" indent="-457200">
              <a:lnSpc>
                <a:spcPct val="160000"/>
              </a:lnSpc>
              <a:buFont typeface="+mj-lt"/>
              <a:buAutoNum type="arabicPeriod"/>
            </a:pPr>
            <a:r>
              <a:rPr lang="en-US" altLang="zh-TW" sz="1400" dirty="0">
                <a:latin typeface="標楷體" panose="03000509000000000000" pitchFamily="65" charset="-120"/>
                <a:ea typeface="標楷體" panose="03000509000000000000" pitchFamily="65" charset="-120"/>
              </a:rPr>
              <a:t>P-Gateway</a:t>
            </a:r>
          </a:p>
          <a:p>
            <a:pPr>
              <a:lnSpc>
                <a:spcPct val="160000"/>
              </a:lnSpc>
            </a:pPr>
            <a:r>
              <a:rPr lang="en-US" altLang="zh-TW" sz="2400" dirty="0">
                <a:latin typeface="標楷體" panose="03000509000000000000" pitchFamily="65" charset="-120"/>
                <a:ea typeface="標楷體" panose="03000509000000000000" pitchFamily="65" charset="-120"/>
              </a:rPr>
              <a:t>S-Gateway:</a:t>
            </a:r>
          </a:p>
          <a:p>
            <a:pPr marL="800100" lvl="1" indent="-342900">
              <a:lnSpc>
                <a:spcPct val="160000"/>
              </a:lnSpc>
              <a:buFont typeface="+mj-lt"/>
              <a:buAutoNum type="arabicPeriod"/>
            </a:pPr>
            <a:r>
              <a:rPr lang="zh-TW" altLang="en-US" sz="1400" dirty="0">
                <a:latin typeface="標楷體" panose="03000509000000000000" pitchFamily="65" charset="-120"/>
                <a:ea typeface="標楷體" panose="03000509000000000000" pitchFamily="65" charset="-120"/>
              </a:rPr>
              <a:t>負責 </a:t>
            </a:r>
            <a:r>
              <a:rPr lang="en-US" altLang="zh-TW" sz="1400" dirty="0">
                <a:latin typeface="標楷體" panose="03000509000000000000" pitchFamily="65" charset="-120"/>
                <a:ea typeface="標楷體" panose="03000509000000000000" pitchFamily="65" charset="-120"/>
              </a:rPr>
              <a:t>Packet</a:t>
            </a:r>
            <a:r>
              <a:rPr lang="zh-TW" altLang="en-US" sz="1400" dirty="0">
                <a:latin typeface="標楷體" panose="03000509000000000000" pitchFamily="65" charset="-120"/>
                <a:ea typeface="標楷體" panose="03000509000000000000" pitchFamily="65" charset="-120"/>
              </a:rPr>
              <a:t> 的路由。</a:t>
            </a:r>
            <a:endParaRPr lang="en-US" altLang="zh-TW" sz="1400" dirty="0">
              <a:latin typeface="標楷體" panose="03000509000000000000" pitchFamily="65" charset="-120"/>
              <a:ea typeface="標楷體" panose="03000509000000000000" pitchFamily="65" charset="-120"/>
            </a:endParaRPr>
          </a:p>
          <a:p>
            <a:pPr marL="800100" lvl="1" indent="-342900">
              <a:lnSpc>
                <a:spcPct val="160000"/>
              </a:lnSpc>
              <a:buFont typeface="+mj-lt"/>
              <a:buAutoNum type="arabicPeriod"/>
            </a:pPr>
            <a:r>
              <a:rPr lang="zh-TW" altLang="en-US" sz="1400" dirty="0">
                <a:latin typeface="標楷體" panose="03000509000000000000" pitchFamily="65" charset="-120"/>
                <a:ea typeface="標楷體" panose="03000509000000000000" pitchFamily="65" charset="-120"/>
              </a:rPr>
              <a:t>合法監聽</a:t>
            </a:r>
            <a:r>
              <a:rPr lang="en-US" altLang="zh-TW" sz="1400" dirty="0">
                <a:latin typeface="標楷體" panose="03000509000000000000" pitchFamily="65" charset="-120"/>
                <a:ea typeface="標楷體" panose="03000509000000000000" pitchFamily="65" charset="-120"/>
              </a:rPr>
              <a:t>:</a:t>
            </a:r>
            <a:r>
              <a:rPr lang="zh-TW" altLang="en-US" sz="1400" dirty="0">
                <a:latin typeface="標楷體" panose="03000509000000000000" pitchFamily="65" charset="-120"/>
                <a:ea typeface="標楷體" panose="03000509000000000000" pitchFamily="65" charset="-120"/>
              </a:rPr>
              <a:t>在合法監聽的情況下，複製用戶傳輸的訊息。</a:t>
            </a:r>
            <a:endParaRPr lang="en-US" altLang="zh-TW" sz="1400" dirty="0">
              <a:latin typeface="標楷體" panose="03000509000000000000" pitchFamily="65" charset="-120"/>
              <a:ea typeface="標楷體" panose="03000509000000000000" pitchFamily="65" charset="-120"/>
            </a:endParaRPr>
          </a:p>
          <a:p>
            <a:pPr marL="800100" lvl="1" indent="-342900">
              <a:lnSpc>
                <a:spcPct val="160000"/>
              </a:lnSpc>
              <a:buFont typeface="+mj-lt"/>
              <a:buAutoNum type="arabicPeriod"/>
            </a:pPr>
            <a:r>
              <a:rPr lang="zh-TW" altLang="en-US" sz="1400" dirty="0">
                <a:latin typeface="標楷體" panose="03000509000000000000" pitchFamily="65" charset="-120"/>
                <a:ea typeface="標楷體" panose="03000509000000000000" pitchFamily="65" charset="-120"/>
              </a:rPr>
              <a:t>同時也負責</a:t>
            </a:r>
            <a:r>
              <a:rPr lang="en-US" altLang="zh-TW" sz="1400" dirty="0">
                <a:latin typeface="標楷體" panose="03000509000000000000" pitchFamily="65" charset="-120"/>
                <a:ea typeface="標楷體" panose="03000509000000000000" pitchFamily="65" charset="-120"/>
              </a:rPr>
              <a:t>UE</a:t>
            </a:r>
            <a:r>
              <a:rPr lang="zh-TW" altLang="en-US" sz="1400" dirty="0">
                <a:latin typeface="標楷體" panose="03000509000000000000" pitchFamily="65" charset="-120"/>
                <a:ea typeface="標楷體" panose="03000509000000000000" pitchFamily="65" charset="-120"/>
              </a:rPr>
              <a:t>在 </a:t>
            </a:r>
            <a:r>
              <a:rPr lang="en-US" altLang="zh-TW" sz="1400" dirty="0" err="1">
                <a:latin typeface="標楷體" panose="03000509000000000000" pitchFamily="65" charset="-120"/>
                <a:ea typeface="標楷體" panose="03000509000000000000" pitchFamily="65" charset="-120"/>
              </a:rPr>
              <a:t>eNodeB</a:t>
            </a:r>
            <a:r>
              <a:rPr lang="en-US" altLang="zh-TW" sz="1400" dirty="0">
                <a:latin typeface="標楷體" panose="03000509000000000000" pitchFamily="65" charset="-120"/>
                <a:ea typeface="標楷體" panose="03000509000000000000" pitchFamily="65" charset="-120"/>
              </a:rPr>
              <a:t> </a:t>
            </a:r>
            <a:r>
              <a:rPr lang="zh-TW" altLang="en-US" sz="1400" dirty="0">
                <a:latin typeface="標楷體" panose="03000509000000000000" pitchFamily="65" charset="-120"/>
                <a:ea typeface="標楷體" panose="03000509000000000000" pitchFamily="65" charset="-120"/>
              </a:rPr>
              <a:t>之間和</a:t>
            </a:r>
            <a:r>
              <a:rPr lang="en-US" altLang="zh-TW" sz="1400" dirty="0">
                <a:latin typeface="標楷體" panose="03000509000000000000" pitchFamily="65" charset="-120"/>
                <a:ea typeface="標楷體" panose="03000509000000000000" pitchFamily="65" charset="-120"/>
              </a:rPr>
              <a:t>LTE</a:t>
            </a:r>
            <a:r>
              <a:rPr lang="zh-TW" altLang="en-US" sz="1400" dirty="0">
                <a:latin typeface="標楷體" panose="03000509000000000000" pitchFamily="65" charset="-120"/>
                <a:ea typeface="標楷體" panose="03000509000000000000" pitchFamily="65" charset="-120"/>
              </a:rPr>
              <a:t>與其他 </a:t>
            </a:r>
            <a:r>
              <a:rPr lang="en-US" altLang="zh-TW" sz="1400" dirty="0">
                <a:latin typeface="標楷體" panose="03000509000000000000" pitchFamily="65" charset="-120"/>
                <a:ea typeface="標楷體" panose="03000509000000000000" pitchFamily="65" charset="-120"/>
              </a:rPr>
              <a:t>3GPP </a:t>
            </a:r>
            <a:r>
              <a:rPr lang="zh-TW" altLang="en-US" sz="1400" dirty="0">
                <a:latin typeface="標楷體" panose="03000509000000000000" pitchFamily="65" charset="-120"/>
                <a:ea typeface="標楷體" panose="03000509000000000000" pitchFamily="65" charset="-120"/>
              </a:rPr>
              <a:t>技術之間移動時的用戶面數據交換。</a:t>
            </a:r>
            <a:endParaRPr lang="en-US" altLang="zh-TW" sz="1400" dirty="0">
              <a:latin typeface="標楷體" panose="03000509000000000000" pitchFamily="65" charset="-120"/>
              <a:ea typeface="標楷體" panose="03000509000000000000" pitchFamily="65" charset="-120"/>
            </a:endParaRPr>
          </a:p>
          <a:p>
            <a:pPr>
              <a:lnSpc>
                <a:spcPct val="160000"/>
              </a:lnSpc>
            </a:pPr>
            <a:r>
              <a:rPr lang="en-US" altLang="zh-TW" sz="2400" dirty="0">
                <a:latin typeface="標楷體" panose="03000509000000000000" pitchFamily="65" charset="-120"/>
                <a:ea typeface="標楷體" panose="03000509000000000000" pitchFamily="65" charset="-120"/>
              </a:rPr>
              <a:t>P-Gateway:</a:t>
            </a:r>
          </a:p>
          <a:p>
            <a:pPr marL="971550" lvl="1" indent="-514350">
              <a:lnSpc>
                <a:spcPct val="160000"/>
              </a:lnSpc>
              <a:buFont typeface="+mj-lt"/>
              <a:buAutoNum type="arabicPeriod"/>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處理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User Plane </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外部連線的接入點。</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L="971550" lvl="1" indent="-514350">
              <a:lnSpc>
                <a:spcPct val="160000"/>
              </a:lnSpc>
              <a:buFont typeface="+mj-lt"/>
              <a:buAutoNum type="arabicPeriod"/>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動態分配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IP</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Address </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給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UE</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L="971550" lvl="1" indent="-514350">
              <a:lnSpc>
                <a:spcPct val="160000"/>
              </a:lnSpc>
              <a:buFont typeface="+mj-lt"/>
              <a:buAutoNum type="arabicPeriod"/>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每個用戶的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Packet </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過濾。</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L="971550" lvl="1" indent="-514350">
              <a:lnSpc>
                <a:spcPct val="160000"/>
              </a:lnSpc>
              <a:buFont typeface="+mj-lt"/>
              <a:buAutoNum type="arabicPeriod"/>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計費支持</a:t>
            </a:r>
            <a:endParaRPr lang="zh-TW" altLang="en-US" sz="1400" dirty="0">
              <a:latin typeface="標楷體" panose="03000509000000000000" pitchFamily="65" charset="-120"/>
              <a:ea typeface="標楷體" panose="03000509000000000000" pitchFamily="65" charset="-120"/>
            </a:endParaRPr>
          </a:p>
        </p:txBody>
      </p:sp>
      <p:cxnSp>
        <p:nvCxnSpPr>
          <p:cNvPr id="11" name="直線接點 10"/>
          <p:cNvCxnSpPr>
            <a:stCxn id="4" idx="2"/>
          </p:cNvCxnSpPr>
          <p:nvPr/>
        </p:nvCxnSpPr>
        <p:spPr>
          <a:xfrm flipH="1">
            <a:off x="6816246" y="4632110"/>
            <a:ext cx="920218" cy="1532583"/>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13" name="直線接點 12"/>
          <p:cNvCxnSpPr>
            <a:stCxn id="4" idx="2"/>
          </p:cNvCxnSpPr>
          <p:nvPr/>
        </p:nvCxnSpPr>
        <p:spPr>
          <a:xfrm>
            <a:off x="7736464" y="4632110"/>
            <a:ext cx="1021928" cy="1532583"/>
          </a:xfrm>
          <a:prstGeom prst="line">
            <a:avLst/>
          </a:prstGeom>
          <a:ln w="19050">
            <a:prstDash val="sysDash"/>
          </a:ln>
        </p:spPr>
        <p:style>
          <a:lnRef idx="1">
            <a:schemeClr val="dk1"/>
          </a:lnRef>
          <a:fillRef idx="0">
            <a:schemeClr val="dk1"/>
          </a:fillRef>
          <a:effectRef idx="0">
            <a:schemeClr val="dk1"/>
          </a:effectRef>
          <a:fontRef idx="minor">
            <a:schemeClr val="tx1"/>
          </a:fontRef>
        </p:style>
      </p:cxnSp>
      <p:sp>
        <p:nvSpPr>
          <p:cNvPr id="5" name="文字方塊 4"/>
          <p:cNvSpPr txBox="1"/>
          <p:nvPr/>
        </p:nvSpPr>
        <p:spPr>
          <a:xfrm>
            <a:off x="10601921" y="3948463"/>
            <a:ext cx="474740" cy="307777"/>
          </a:xfrm>
          <a:prstGeom prst="rect">
            <a:avLst/>
          </a:prstGeom>
          <a:solidFill>
            <a:schemeClr val="bg1"/>
          </a:solidFill>
          <a:ln>
            <a:solidFill>
              <a:schemeClr val="tx1"/>
            </a:solidFill>
          </a:ln>
        </p:spPr>
        <p:txBody>
          <a:bodyPr wrap="square" rtlCol="0">
            <a:spAutoFit/>
          </a:bodyPr>
          <a:lstStyle/>
          <a:p>
            <a:pPr algn="ctr"/>
            <a:r>
              <a:rPr lang="en-US" altLang="zh-TW" sz="1400" dirty="0" err="1">
                <a:latin typeface="標楷體" panose="03000509000000000000" pitchFamily="65" charset="-120"/>
                <a:ea typeface="標楷體" panose="03000509000000000000" pitchFamily="65" charset="-120"/>
              </a:rPr>
              <a:t>eNB</a:t>
            </a:r>
            <a:endParaRPr lang="zh-TW" altLang="en-US" sz="1400" dirty="0">
              <a:latin typeface="標楷體" panose="03000509000000000000" pitchFamily="65" charset="-120"/>
              <a:ea typeface="標楷體" panose="03000509000000000000" pitchFamily="65" charset="-120"/>
            </a:endParaRPr>
          </a:p>
        </p:txBody>
      </p:sp>
      <p:sp>
        <p:nvSpPr>
          <p:cNvPr id="16" name="文字方塊 15"/>
          <p:cNvSpPr txBox="1"/>
          <p:nvPr/>
        </p:nvSpPr>
        <p:spPr>
          <a:xfrm>
            <a:off x="11581243" y="6117358"/>
            <a:ext cx="474740" cy="307777"/>
          </a:xfrm>
          <a:prstGeom prst="rect">
            <a:avLst/>
          </a:prstGeom>
          <a:solidFill>
            <a:schemeClr val="bg1"/>
          </a:solidFill>
          <a:ln>
            <a:solidFill>
              <a:schemeClr val="tx1"/>
            </a:solidFill>
          </a:ln>
        </p:spPr>
        <p:txBody>
          <a:bodyPr wrap="square" rtlCol="0">
            <a:spAutoFit/>
          </a:bodyPr>
          <a:lstStyle/>
          <a:p>
            <a:pPr algn="ctr"/>
            <a:r>
              <a:rPr lang="en-US" altLang="zh-TW" sz="1400" dirty="0">
                <a:latin typeface="標楷體" panose="03000509000000000000" pitchFamily="65" charset="-120"/>
                <a:ea typeface="標楷體" panose="03000509000000000000" pitchFamily="65" charset="-120"/>
              </a:rPr>
              <a:t>UE</a:t>
            </a:r>
            <a:endParaRPr lang="zh-TW" altLang="en-US" sz="1400" dirty="0">
              <a:latin typeface="標楷體" panose="03000509000000000000" pitchFamily="65" charset="-120"/>
              <a:ea typeface="標楷體" panose="03000509000000000000" pitchFamily="65" charset="-120"/>
            </a:endParaRPr>
          </a:p>
        </p:txBody>
      </p:sp>
      <p:cxnSp>
        <p:nvCxnSpPr>
          <p:cNvPr id="18" name="直線接點 17"/>
          <p:cNvCxnSpPr/>
          <p:nvPr/>
        </p:nvCxnSpPr>
        <p:spPr>
          <a:xfrm flipV="1">
            <a:off x="7736464" y="2691830"/>
            <a:ext cx="1306867" cy="1022235"/>
          </a:xfrm>
          <a:prstGeom prst="line">
            <a:avLst/>
          </a:prstGeom>
          <a:ln w="19050"/>
        </p:spPr>
        <p:style>
          <a:lnRef idx="1">
            <a:schemeClr val="dk1"/>
          </a:lnRef>
          <a:fillRef idx="0">
            <a:schemeClr val="dk1"/>
          </a:fillRef>
          <a:effectRef idx="0">
            <a:schemeClr val="dk1"/>
          </a:effectRef>
          <a:fontRef idx="minor">
            <a:schemeClr val="tx1"/>
          </a:fontRef>
        </p:style>
      </p:cxnSp>
      <p:graphicFrame>
        <p:nvGraphicFramePr>
          <p:cNvPr id="22" name="表格 21"/>
          <p:cNvGraphicFramePr>
            <a:graphicFrameLocks noGrp="1"/>
          </p:cNvGraphicFramePr>
          <p:nvPr>
            <p:extLst>
              <p:ext uri="{D42A27DB-BD31-4B8C-83A1-F6EECF244321}">
                <p14:modId xmlns:p14="http://schemas.microsoft.com/office/powerpoint/2010/main" val="2346357919"/>
              </p:ext>
            </p:extLst>
          </p:nvPr>
        </p:nvGraphicFramePr>
        <p:xfrm>
          <a:off x="9281560" y="1707134"/>
          <a:ext cx="954355" cy="741680"/>
        </p:xfrm>
        <a:graphic>
          <a:graphicData uri="http://schemas.openxmlformats.org/drawingml/2006/table">
            <a:tbl>
              <a:tblPr firstRow="1" bandRow="1">
                <a:tableStyleId>{5C22544A-7EE6-4342-B048-85BDC9FD1C3A}</a:tableStyleId>
              </a:tblPr>
              <a:tblGrid>
                <a:gridCol w="954355">
                  <a:extLst>
                    <a:ext uri="{9D8B030D-6E8A-4147-A177-3AD203B41FA5}">
                      <a16:colId xmlns:a16="http://schemas.microsoft.com/office/drawing/2014/main" val="203426823"/>
                    </a:ext>
                  </a:extLst>
                </a:gridCol>
              </a:tblGrid>
              <a:tr h="370840">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P-GW</a:t>
                      </a: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80439952"/>
                  </a:ext>
                </a:extLst>
              </a:tr>
              <a:tr h="370840">
                <a:tc>
                  <a:txBody>
                    <a:bodyPr/>
                    <a:lstStyle/>
                    <a:p>
                      <a:pPr algn="ctr"/>
                      <a:r>
                        <a:rPr lang="en-US" altLang="zh-TW" b="0" dirty="0">
                          <a:latin typeface="標楷體" panose="03000509000000000000" pitchFamily="65" charset="-120"/>
                          <a:ea typeface="標楷體" panose="03000509000000000000" pitchFamily="65" charset="-120"/>
                        </a:rPr>
                        <a:t>S-GW</a:t>
                      </a:r>
                      <a:endParaRPr lang="zh-TW" altLang="en-US" b="0" dirty="0">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3830289"/>
                  </a:ext>
                </a:extLst>
              </a:tr>
            </a:tbl>
          </a:graphicData>
        </a:graphic>
      </p:graphicFrame>
      <p:graphicFrame>
        <p:nvGraphicFramePr>
          <p:cNvPr id="23" name="表格 22"/>
          <p:cNvGraphicFramePr>
            <a:graphicFrameLocks noGrp="1"/>
          </p:cNvGraphicFramePr>
          <p:nvPr>
            <p:extLst>
              <p:ext uri="{D42A27DB-BD31-4B8C-83A1-F6EECF244321}">
                <p14:modId xmlns:p14="http://schemas.microsoft.com/office/powerpoint/2010/main" val="413738460"/>
              </p:ext>
            </p:extLst>
          </p:nvPr>
        </p:nvGraphicFramePr>
        <p:xfrm>
          <a:off x="7892803" y="1914320"/>
          <a:ext cx="954355" cy="370840"/>
        </p:xfrm>
        <a:graphic>
          <a:graphicData uri="http://schemas.openxmlformats.org/drawingml/2006/table">
            <a:tbl>
              <a:tblPr firstRow="1" bandRow="1">
                <a:tableStyleId>{5C22544A-7EE6-4342-B048-85BDC9FD1C3A}</a:tableStyleId>
              </a:tblPr>
              <a:tblGrid>
                <a:gridCol w="954355">
                  <a:extLst>
                    <a:ext uri="{9D8B030D-6E8A-4147-A177-3AD203B41FA5}">
                      <a16:colId xmlns:a16="http://schemas.microsoft.com/office/drawing/2014/main" val="203426823"/>
                    </a:ext>
                  </a:extLst>
                </a:gridCol>
              </a:tblGrid>
              <a:tr h="370840">
                <a:tc>
                  <a:txBody>
                    <a:bodyPr/>
                    <a:lstStyle/>
                    <a:p>
                      <a:pPr algn="ctr"/>
                      <a:r>
                        <a:rPr lang="en-US" altLang="zh-TW" b="0" dirty="0">
                          <a:solidFill>
                            <a:schemeClr val="tx1"/>
                          </a:solidFill>
                          <a:latin typeface="標楷體" panose="03000509000000000000" pitchFamily="65" charset="-120"/>
                          <a:ea typeface="標楷體" panose="03000509000000000000" pitchFamily="65" charset="-120"/>
                        </a:rPr>
                        <a:t>MME</a:t>
                      </a:r>
                      <a:endParaRPr lang="zh-TW" altLang="en-US" b="0"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80439952"/>
                  </a:ext>
                </a:extLst>
              </a:tr>
            </a:tbl>
          </a:graphicData>
        </a:graphic>
      </p:graphicFrame>
      <p:sp>
        <p:nvSpPr>
          <p:cNvPr id="24" name="文字方塊 23"/>
          <p:cNvSpPr txBox="1"/>
          <p:nvPr/>
        </p:nvSpPr>
        <p:spPr>
          <a:xfrm>
            <a:off x="10734650" y="1940322"/>
            <a:ext cx="474740" cy="307777"/>
          </a:xfrm>
          <a:prstGeom prst="rect">
            <a:avLst/>
          </a:prstGeom>
          <a:solidFill>
            <a:schemeClr val="bg1"/>
          </a:solidFill>
          <a:ln>
            <a:solidFill>
              <a:schemeClr val="tx1"/>
            </a:solidFill>
          </a:ln>
        </p:spPr>
        <p:txBody>
          <a:bodyPr wrap="square" rtlCol="0">
            <a:spAutoFit/>
          </a:bodyPr>
          <a:lstStyle/>
          <a:p>
            <a:pPr algn="ctr"/>
            <a:r>
              <a:rPr lang="en-US" altLang="zh-TW" sz="1400" dirty="0">
                <a:latin typeface="標楷體" panose="03000509000000000000" pitchFamily="65" charset="-120"/>
                <a:ea typeface="標楷體" panose="03000509000000000000" pitchFamily="65" charset="-120"/>
              </a:rPr>
              <a:t>EPC</a:t>
            </a:r>
            <a:endParaRPr lang="zh-TW" altLang="en-US" sz="1400" dirty="0">
              <a:latin typeface="標楷體" panose="03000509000000000000" pitchFamily="65" charset="-120"/>
              <a:ea typeface="標楷體" panose="03000509000000000000" pitchFamily="65" charset="-120"/>
            </a:endParaRPr>
          </a:p>
        </p:txBody>
      </p:sp>
      <p:sp>
        <p:nvSpPr>
          <p:cNvPr id="33" name="矩形 32"/>
          <p:cNvSpPr/>
          <p:nvPr/>
        </p:nvSpPr>
        <p:spPr>
          <a:xfrm>
            <a:off x="9387789" y="896875"/>
            <a:ext cx="736099" cy="590931"/>
          </a:xfrm>
          <a:prstGeom prst="rect">
            <a:avLst/>
          </a:prstGeom>
        </p:spPr>
        <p:txBody>
          <a:bodyPr wrap="none">
            <a:spAutoFit/>
          </a:bodyPr>
          <a:lstStyle/>
          <a:p>
            <a:pPr algn="ctr">
              <a:lnSpc>
                <a:spcPct val="90000"/>
              </a:lnSpc>
            </a:pPr>
            <a:r>
              <a:rPr lang="en-US" altLang="zh-TW" b="1" dirty="0">
                <a:latin typeface="Times New Roman" panose="02020603050405020304" pitchFamily="18" charset="0"/>
                <a:ea typeface="標楷體" panose="03000509000000000000" pitchFamily="65" charset="-120"/>
                <a:cs typeface="Times New Roman" panose="02020603050405020304" pitchFamily="18" charset="0"/>
              </a:rPr>
              <a:t>User </a:t>
            </a:r>
          </a:p>
          <a:p>
            <a:pPr algn="ctr">
              <a:lnSpc>
                <a:spcPct val="90000"/>
              </a:lnSpc>
            </a:pPr>
            <a:r>
              <a:rPr lang="en-US" altLang="zh-TW" b="1" dirty="0">
                <a:latin typeface="Times New Roman" panose="02020603050405020304" pitchFamily="18" charset="0"/>
                <a:ea typeface="標楷體" panose="03000509000000000000" pitchFamily="65" charset="-120"/>
                <a:cs typeface="Times New Roman" panose="02020603050405020304" pitchFamily="18" charset="0"/>
              </a:rPr>
              <a:t>Plane</a:t>
            </a:r>
          </a:p>
        </p:txBody>
      </p:sp>
      <p:sp>
        <p:nvSpPr>
          <p:cNvPr id="34" name="矩形 33"/>
          <p:cNvSpPr/>
          <p:nvPr/>
        </p:nvSpPr>
        <p:spPr>
          <a:xfrm>
            <a:off x="7860639" y="894438"/>
            <a:ext cx="1007648" cy="590931"/>
          </a:xfrm>
          <a:prstGeom prst="rect">
            <a:avLst/>
          </a:prstGeom>
        </p:spPr>
        <p:txBody>
          <a:bodyPr wrap="none">
            <a:spAutoFit/>
          </a:bodyPr>
          <a:lstStyle/>
          <a:p>
            <a:pPr algn="ctr">
              <a:lnSpc>
                <a:spcPct val="90000"/>
              </a:lnSpc>
            </a:pPr>
            <a:r>
              <a:rPr lang="en-US" altLang="zh-TW" b="1" dirty="0">
                <a:latin typeface="Times New Roman" panose="02020603050405020304" pitchFamily="18" charset="0"/>
                <a:ea typeface="標楷體" panose="03000509000000000000" pitchFamily="65" charset="-120"/>
                <a:cs typeface="Times New Roman" panose="02020603050405020304" pitchFamily="18" charset="0"/>
              </a:rPr>
              <a:t>Control </a:t>
            </a:r>
          </a:p>
          <a:p>
            <a:pPr algn="ctr">
              <a:lnSpc>
                <a:spcPct val="90000"/>
              </a:lnSpc>
            </a:pPr>
            <a:r>
              <a:rPr lang="en-US" altLang="zh-TW" b="1" dirty="0">
                <a:latin typeface="Times New Roman" panose="02020603050405020304" pitchFamily="18" charset="0"/>
                <a:ea typeface="標楷體" panose="03000509000000000000" pitchFamily="65" charset="-120"/>
                <a:cs typeface="Times New Roman" panose="02020603050405020304" pitchFamily="18" charset="0"/>
              </a:rPr>
              <a:t>Plane</a:t>
            </a:r>
          </a:p>
        </p:txBody>
      </p:sp>
      <p:pic>
        <p:nvPicPr>
          <p:cNvPr id="4" name="圖片 3"/>
          <p:cNvPicPr>
            <a:picLocks noChangeAspect="1"/>
          </p:cNvPicPr>
          <p:nvPr/>
        </p:nvPicPr>
        <p:blipFill>
          <a:blip r:embed="rId2"/>
          <a:stretch>
            <a:fillRect/>
          </a:stretch>
        </p:blipFill>
        <p:spPr>
          <a:xfrm>
            <a:off x="7527182" y="3572592"/>
            <a:ext cx="418564" cy="1059518"/>
          </a:xfrm>
          <a:prstGeom prst="rect">
            <a:avLst/>
          </a:prstGeom>
        </p:spPr>
      </p:pic>
      <p:cxnSp>
        <p:nvCxnSpPr>
          <p:cNvPr id="39" name="直線接點 38"/>
          <p:cNvCxnSpPr>
            <a:stCxn id="41" idx="2"/>
          </p:cNvCxnSpPr>
          <p:nvPr/>
        </p:nvCxnSpPr>
        <p:spPr>
          <a:xfrm flipH="1">
            <a:off x="9354323" y="4632110"/>
            <a:ext cx="920218" cy="1532583"/>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40" name="直線接點 39"/>
          <p:cNvCxnSpPr>
            <a:stCxn id="41" idx="2"/>
          </p:cNvCxnSpPr>
          <p:nvPr/>
        </p:nvCxnSpPr>
        <p:spPr>
          <a:xfrm>
            <a:off x="10274541" y="4632110"/>
            <a:ext cx="1061322" cy="1544853"/>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42" name="直線接點 41"/>
          <p:cNvCxnSpPr>
            <a:endCxn id="21" idx="2"/>
          </p:cNvCxnSpPr>
          <p:nvPr/>
        </p:nvCxnSpPr>
        <p:spPr>
          <a:xfrm flipH="1" flipV="1">
            <a:off x="9051323" y="2678906"/>
            <a:ext cx="1223218" cy="1035159"/>
          </a:xfrm>
          <a:prstGeom prst="line">
            <a:avLst/>
          </a:prstGeom>
          <a:ln w="19050"/>
        </p:spPr>
        <p:style>
          <a:lnRef idx="1">
            <a:schemeClr val="dk1"/>
          </a:lnRef>
          <a:fillRef idx="0">
            <a:schemeClr val="dk1"/>
          </a:fillRef>
          <a:effectRef idx="0">
            <a:schemeClr val="dk1"/>
          </a:effectRef>
          <a:fontRef idx="minor">
            <a:schemeClr val="tx1"/>
          </a:fontRef>
        </p:style>
      </p:cxnSp>
      <p:pic>
        <p:nvPicPr>
          <p:cNvPr id="41" name="圖片 40"/>
          <p:cNvPicPr>
            <a:picLocks noChangeAspect="1"/>
          </p:cNvPicPr>
          <p:nvPr/>
        </p:nvPicPr>
        <p:blipFill>
          <a:blip r:embed="rId2"/>
          <a:stretch>
            <a:fillRect/>
          </a:stretch>
        </p:blipFill>
        <p:spPr>
          <a:xfrm>
            <a:off x="10065259" y="3572592"/>
            <a:ext cx="418564" cy="1059518"/>
          </a:xfrm>
          <a:prstGeom prst="rect">
            <a:avLst/>
          </a:prstGeom>
        </p:spPr>
      </p:pic>
      <p:pic>
        <p:nvPicPr>
          <p:cNvPr id="49" name="圖片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6268" y="-220173"/>
            <a:ext cx="1530107" cy="1377096"/>
          </a:xfrm>
          <a:prstGeom prst="rect">
            <a:avLst/>
          </a:prstGeom>
        </p:spPr>
      </p:pic>
      <p:cxnSp>
        <p:nvCxnSpPr>
          <p:cNvPr id="50" name="直線接點 49"/>
          <p:cNvCxnSpPr>
            <a:stCxn id="4" idx="2"/>
          </p:cNvCxnSpPr>
          <p:nvPr/>
        </p:nvCxnSpPr>
        <p:spPr>
          <a:xfrm flipH="1">
            <a:off x="7239000" y="4632110"/>
            <a:ext cx="497464" cy="1464827"/>
          </a:xfrm>
          <a:prstGeom prst="line">
            <a:avLst/>
          </a:prstGeom>
          <a:ln w="19050">
            <a:prstDash val="sysDash"/>
          </a:ln>
        </p:spPr>
        <p:style>
          <a:lnRef idx="1">
            <a:schemeClr val="dk1"/>
          </a:lnRef>
          <a:fillRef idx="0">
            <a:schemeClr val="dk1"/>
          </a:fillRef>
          <a:effectRef idx="0">
            <a:schemeClr val="dk1"/>
          </a:effectRef>
          <a:fontRef idx="minor">
            <a:schemeClr val="tx1"/>
          </a:fontRef>
        </p:style>
      </p:cxnSp>
      <p:pic>
        <p:nvPicPr>
          <p:cNvPr id="53" name="圖片 52"/>
          <p:cNvPicPr>
            <a:picLocks noChangeAspect="1"/>
          </p:cNvPicPr>
          <p:nvPr/>
        </p:nvPicPr>
        <p:blipFill>
          <a:blip r:embed="rId4"/>
          <a:stretch>
            <a:fillRect/>
          </a:stretch>
        </p:blipFill>
        <p:spPr>
          <a:xfrm>
            <a:off x="7126337" y="6016624"/>
            <a:ext cx="282209" cy="510072"/>
          </a:xfrm>
          <a:prstGeom prst="rect">
            <a:avLst/>
          </a:prstGeom>
        </p:spPr>
      </p:pic>
      <p:pic>
        <p:nvPicPr>
          <p:cNvPr id="7" name="圖片 6"/>
          <p:cNvPicPr>
            <a:picLocks noChangeAspect="1"/>
          </p:cNvPicPr>
          <p:nvPr/>
        </p:nvPicPr>
        <p:blipFill>
          <a:blip r:embed="rId4"/>
          <a:stretch>
            <a:fillRect/>
          </a:stretch>
        </p:blipFill>
        <p:spPr>
          <a:xfrm>
            <a:off x="6613837" y="6016212"/>
            <a:ext cx="282209" cy="510072"/>
          </a:xfrm>
          <a:prstGeom prst="rect">
            <a:avLst/>
          </a:prstGeom>
        </p:spPr>
      </p:pic>
      <p:sp>
        <p:nvSpPr>
          <p:cNvPr id="55" name="文字方塊 54"/>
          <p:cNvSpPr txBox="1"/>
          <p:nvPr/>
        </p:nvSpPr>
        <p:spPr>
          <a:xfrm>
            <a:off x="7617828" y="5921070"/>
            <a:ext cx="772969" cy="523220"/>
          </a:xfrm>
          <a:prstGeom prst="rect">
            <a:avLst/>
          </a:prstGeom>
          <a:noFill/>
        </p:spPr>
        <p:txBody>
          <a:bodyPr wrap="none" rtlCol="0">
            <a:spAutoFit/>
          </a:bodyPr>
          <a:lstStyle/>
          <a:p>
            <a:r>
              <a:rPr lang="en-US" altLang="zh-TW" sz="2800" dirty="0"/>
              <a:t>…….</a:t>
            </a:r>
            <a:endParaRPr lang="zh-TW" altLang="en-US" sz="2800" dirty="0"/>
          </a:p>
        </p:txBody>
      </p:sp>
      <p:pic>
        <p:nvPicPr>
          <p:cNvPr id="37" name="圖片 36"/>
          <p:cNvPicPr>
            <a:picLocks noChangeAspect="1"/>
          </p:cNvPicPr>
          <p:nvPr/>
        </p:nvPicPr>
        <p:blipFill>
          <a:blip r:embed="rId4"/>
          <a:stretch>
            <a:fillRect/>
          </a:stretch>
        </p:blipFill>
        <p:spPr>
          <a:xfrm>
            <a:off x="9151914" y="6016212"/>
            <a:ext cx="282209" cy="510072"/>
          </a:xfrm>
          <a:prstGeom prst="rect">
            <a:avLst/>
          </a:prstGeom>
        </p:spPr>
      </p:pic>
      <p:cxnSp>
        <p:nvCxnSpPr>
          <p:cNvPr id="58" name="直線接點 57"/>
          <p:cNvCxnSpPr>
            <a:stCxn id="41" idx="2"/>
          </p:cNvCxnSpPr>
          <p:nvPr/>
        </p:nvCxnSpPr>
        <p:spPr>
          <a:xfrm flipH="1">
            <a:off x="9823080" y="4632110"/>
            <a:ext cx="451461" cy="1532583"/>
          </a:xfrm>
          <a:prstGeom prst="line">
            <a:avLst/>
          </a:prstGeom>
          <a:ln w="19050">
            <a:prstDash val="sysDash"/>
          </a:ln>
        </p:spPr>
        <p:style>
          <a:lnRef idx="1">
            <a:schemeClr val="dk1"/>
          </a:lnRef>
          <a:fillRef idx="0">
            <a:schemeClr val="dk1"/>
          </a:fillRef>
          <a:effectRef idx="0">
            <a:schemeClr val="dk1"/>
          </a:effectRef>
          <a:fontRef idx="minor">
            <a:schemeClr val="tx1"/>
          </a:fontRef>
        </p:style>
      </p:cxnSp>
      <p:pic>
        <p:nvPicPr>
          <p:cNvPr id="57" name="圖片 56"/>
          <p:cNvPicPr>
            <a:picLocks noChangeAspect="1"/>
          </p:cNvPicPr>
          <p:nvPr/>
        </p:nvPicPr>
        <p:blipFill>
          <a:blip r:embed="rId4"/>
          <a:stretch>
            <a:fillRect/>
          </a:stretch>
        </p:blipFill>
        <p:spPr>
          <a:xfrm>
            <a:off x="9681976" y="6016211"/>
            <a:ext cx="282209" cy="510072"/>
          </a:xfrm>
          <a:prstGeom prst="rect">
            <a:avLst/>
          </a:prstGeom>
        </p:spPr>
      </p:pic>
      <p:sp>
        <p:nvSpPr>
          <p:cNvPr id="61" name="文字方塊 60"/>
          <p:cNvSpPr txBox="1"/>
          <p:nvPr/>
        </p:nvSpPr>
        <p:spPr>
          <a:xfrm>
            <a:off x="10176410" y="5921070"/>
            <a:ext cx="772969" cy="523220"/>
          </a:xfrm>
          <a:prstGeom prst="rect">
            <a:avLst/>
          </a:prstGeom>
          <a:noFill/>
        </p:spPr>
        <p:txBody>
          <a:bodyPr wrap="none" rtlCol="0">
            <a:spAutoFit/>
          </a:bodyPr>
          <a:lstStyle/>
          <a:p>
            <a:r>
              <a:rPr lang="en-US" altLang="zh-TW" sz="2800" dirty="0"/>
              <a:t>…….</a:t>
            </a:r>
            <a:endParaRPr lang="zh-TW" altLang="en-US" sz="2800" dirty="0"/>
          </a:p>
        </p:txBody>
      </p:sp>
      <p:pic>
        <p:nvPicPr>
          <p:cNvPr id="9" name="圖片 8"/>
          <p:cNvPicPr>
            <a:picLocks noChangeAspect="1"/>
          </p:cNvPicPr>
          <p:nvPr/>
        </p:nvPicPr>
        <p:blipFill>
          <a:blip r:embed="rId4"/>
          <a:stretch>
            <a:fillRect/>
          </a:stretch>
        </p:blipFill>
        <p:spPr>
          <a:xfrm>
            <a:off x="8656682" y="6016212"/>
            <a:ext cx="282209" cy="510072"/>
          </a:xfrm>
          <a:prstGeom prst="rect">
            <a:avLst/>
          </a:prstGeom>
        </p:spPr>
      </p:pic>
      <p:pic>
        <p:nvPicPr>
          <p:cNvPr id="38" name="圖片 37"/>
          <p:cNvPicPr>
            <a:picLocks noChangeAspect="1"/>
          </p:cNvPicPr>
          <p:nvPr/>
        </p:nvPicPr>
        <p:blipFill>
          <a:blip r:embed="rId4"/>
          <a:stretch>
            <a:fillRect/>
          </a:stretch>
        </p:blipFill>
        <p:spPr>
          <a:xfrm>
            <a:off x="11194759" y="6016212"/>
            <a:ext cx="282209" cy="510072"/>
          </a:xfrm>
          <a:prstGeom prst="rect">
            <a:avLst/>
          </a:prstGeom>
        </p:spPr>
      </p:pic>
    </p:spTree>
    <p:extLst>
      <p:ext uri="{BB962C8B-B14F-4D97-AF65-F5344CB8AC3E}">
        <p14:creationId xmlns:p14="http://schemas.microsoft.com/office/powerpoint/2010/main" val="1767819776"/>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22973</TotalTime>
  <Words>5084</Words>
  <Application>Microsoft Office PowerPoint</Application>
  <PresentationFormat>寬螢幕</PresentationFormat>
  <Paragraphs>1743</Paragraphs>
  <Slides>51</Slides>
  <Notes>1</Notes>
  <HiddenSlides>6</HiddenSlides>
  <MMClips>0</MMClips>
  <ScaleCrop>false</ScaleCrop>
  <HeadingPairs>
    <vt:vector size="8" baseType="variant">
      <vt:variant>
        <vt:lpstr>使用字型</vt:lpstr>
      </vt:variant>
      <vt:variant>
        <vt:i4>8</vt:i4>
      </vt:variant>
      <vt:variant>
        <vt:lpstr>佈景主題</vt:lpstr>
      </vt:variant>
      <vt:variant>
        <vt:i4>1</vt:i4>
      </vt:variant>
      <vt:variant>
        <vt:lpstr>內嵌 OLE 伺服程式</vt:lpstr>
      </vt:variant>
      <vt:variant>
        <vt:i4>1</vt:i4>
      </vt:variant>
      <vt:variant>
        <vt:lpstr>投影片標題</vt:lpstr>
      </vt:variant>
      <vt:variant>
        <vt:i4>51</vt:i4>
      </vt:variant>
    </vt:vector>
  </HeadingPairs>
  <TitlesOfParts>
    <vt:vector size="61" baseType="lpstr">
      <vt:lpstr>新細明體</vt:lpstr>
      <vt:lpstr>標楷體</vt:lpstr>
      <vt:lpstr>Arial</vt:lpstr>
      <vt:lpstr>Calibri</vt:lpstr>
      <vt:lpstr>Calibri Light</vt:lpstr>
      <vt:lpstr>Cambria Math</vt:lpstr>
      <vt:lpstr>Times New Roman</vt:lpstr>
      <vt:lpstr>Wingdings</vt:lpstr>
      <vt:lpstr>Office 佈景主題</vt:lpstr>
      <vt:lpstr>方程式</vt:lpstr>
      <vt:lpstr>PowerPoint 簡報</vt:lpstr>
      <vt:lpstr>Outline</vt:lpstr>
      <vt:lpstr>PowerPoint 簡報</vt:lpstr>
      <vt:lpstr>PowerPoint 簡報</vt:lpstr>
      <vt:lpstr>Ethernet</vt:lpstr>
      <vt:lpstr>CSMA/CD (Carrier Sense Multiple Access with Collision Detection)</vt:lpstr>
      <vt:lpstr>  </vt:lpstr>
      <vt:lpstr>編碼</vt:lpstr>
      <vt:lpstr>同軸電纜</vt:lpstr>
      <vt:lpstr>Twist Pair(1/3)</vt:lpstr>
      <vt:lpstr>Twist Pair(2/3)</vt:lpstr>
      <vt:lpstr>Twist Pair(3/3)</vt:lpstr>
      <vt:lpstr>Fiber Optic(1/2)</vt:lpstr>
      <vt:lpstr>Fiber Optic(2/2)</vt:lpstr>
      <vt:lpstr>Hub</vt:lpstr>
      <vt:lpstr>Repeater</vt:lpstr>
      <vt:lpstr>Switch(1/3)</vt:lpstr>
      <vt:lpstr>Switch(2/3)</vt:lpstr>
      <vt:lpstr>Switch(3/3)</vt:lpstr>
      <vt:lpstr>Switch 迴路可能造成的網路問題</vt:lpstr>
      <vt:lpstr>廣播風暴（Broadcast Storm）</vt:lpstr>
      <vt:lpstr>MAC位址資料庫不一致 （MAC Address Table Instability）</vt:lpstr>
      <vt:lpstr>解決方法</vt:lpstr>
      <vt:lpstr>擴張樹協定(Spanning-Tree Protocol)</vt:lpstr>
      <vt:lpstr>選擇Root Bridge(1/2)</vt:lpstr>
      <vt:lpstr>選擇 RB(Root Bridge) (2/2)</vt:lpstr>
      <vt:lpstr>選擇 RP(Root Port) (1/2)</vt:lpstr>
      <vt:lpstr>選擇 RP(Root Port) (2/2)</vt:lpstr>
      <vt:lpstr>選擇 DP(Designated Port)  與 NDP(Non Designated Port)</vt:lpstr>
      <vt:lpstr>Router</vt:lpstr>
      <vt:lpstr>Routing Table (Scenario 1)</vt:lpstr>
      <vt:lpstr>Routing Table (Scenario 2)</vt:lpstr>
      <vt:lpstr>Routing Table</vt:lpstr>
      <vt:lpstr>Static Routes</vt:lpstr>
      <vt:lpstr>PowerPoint 簡報</vt:lpstr>
      <vt:lpstr>PowerPoint 簡報</vt:lpstr>
      <vt:lpstr>PowerPoint 簡報</vt:lpstr>
      <vt:lpstr>Dynamic  Routes</vt:lpstr>
      <vt:lpstr>RIP header format</vt:lpstr>
      <vt:lpstr>PowerPoint 簡報</vt:lpstr>
      <vt:lpstr>PowerPoint 簡報</vt:lpstr>
      <vt:lpstr>PowerPoint 簡報</vt:lpstr>
      <vt:lpstr>Routing Table (Open Shortest Path First, OSPF)</vt:lpstr>
      <vt:lpstr>PowerPoint 簡報</vt:lpstr>
      <vt:lpstr>PowerPoint 簡報</vt:lpstr>
      <vt:lpstr>ARP 封包格式</vt:lpstr>
      <vt:lpstr>ARP 廣播封包</vt:lpstr>
      <vt:lpstr>Gateway</vt:lpstr>
      <vt:lpstr>Packet Switching 到 Circuit Switching 的 Gateway</vt:lpstr>
      <vt:lpstr>WiFi AP 的 Gateway</vt:lpstr>
      <vt:lpstr>LTE Gateway (EPC)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Teapot</dc:creator>
  <cp:lastModifiedBy>M103010026</cp:lastModifiedBy>
  <cp:revision>700</cp:revision>
  <dcterms:created xsi:type="dcterms:W3CDTF">2017-09-05T01:58:26Z</dcterms:created>
  <dcterms:modified xsi:type="dcterms:W3CDTF">2023-07-21T07:04:15Z</dcterms:modified>
</cp:coreProperties>
</file>